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8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8" r:id="rId2"/>
    <p:sldMasterId id="2147483680" r:id="rId3"/>
    <p:sldMasterId id="2147483692" r:id="rId4"/>
    <p:sldMasterId id="2147483704" r:id="rId5"/>
    <p:sldMasterId id="2147483740" r:id="rId6"/>
    <p:sldMasterId id="2147483752" r:id="rId7"/>
    <p:sldMasterId id="2147483764" r:id="rId8"/>
    <p:sldMasterId id="2147483776" r:id="rId9"/>
  </p:sldMasterIdLst>
  <p:notesMasterIdLst>
    <p:notesMasterId r:id="rId154"/>
  </p:notesMasterIdLst>
  <p:handoutMasterIdLst>
    <p:handoutMasterId r:id="rId155"/>
  </p:handoutMasterIdLst>
  <p:sldIdLst>
    <p:sldId id="451" r:id="rId10"/>
    <p:sldId id="453" r:id="rId11"/>
    <p:sldId id="452" r:id="rId12"/>
    <p:sldId id="562" r:id="rId13"/>
    <p:sldId id="257" r:id="rId14"/>
    <p:sldId id="556" r:id="rId15"/>
    <p:sldId id="263" r:id="rId16"/>
    <p:sldId id="259" r:id="rId17"/>
    <p:sldId id="260" r:id="rId18"/>
    <p:sldId id="261" r:id="rId19"/>
    <p:sldId id="559" r:id="rId20"/>
    <p:sldId id="560" r:id="rId21"/>
    <p:sldId id="262" r:id="rId22"/>
    <p:sldId id="264" r:id="rId23"/>
    <p:sldId id="265" r:id="rId24"/>
    <p:sldId id="266" r:id="rId25"/>
    <p:sldId id="267" r:id="rId26"/>
    <p:sldId id="268" r:id="rId27"/>
    <p:sldId id="466" r:id="rId28"/>
    <p:sldId id="275" r:id="rId29"/>
    <p:sldId id="273" r:id="rId30"/>
    <p:sldId id="269" r:id="rId31"/>
    <p:sldId id="271" r:id="rId32"/>
    <p:sldId id="272" r:id="rId33"/>
    <p:sldId id="503" r:id="rId34"/>
    <p:sldId id="270" r:id="rId35"/>
    <p:sldId id="561" r:id="rId36"/>
    <p:sldId id="564" r:id="rId37"/>
    <p:sldId id="505" r:id="rId38"/>
    <p:sldId id="506" r:id="rId39"/>
    <p:sldId id="507" r:id="rId40"/>
    <p:sldId id="508" r:id="rId41"/>
    <p:sldId id="509" r:id="rId42"/>
    <p:sldId id="510" r:id="rId43"/>
    <p:sldId id="331" r:id="rId44"/>
    <p:sldId id="511" r:id="rId45"/>
    <p:sldId id="464" r:id="rId46"/>
    <p:sldId id="256" r:id="rId47"/>
    <p:sldId id="425" r:id="rId48"/>
    <p:sldId id="258" r:id="rId49"/>
    <p:sldId id="426" r:id="rId50"/>
    <p:sldId id="280" r:id="rId51"/>
    <p:sldId id="281" r:id="rId52"/>
    <p:sldId id="406" r:id="rId53"/>
    <p:sldId id="427" r:id="rId54"/>
    <p:sldId id="472" r:id="rId55"/>
    <p:sldId id="436" r:id="rId56"/>
    <p:sldId id="430" r:id="rId57"/>
    <p:sldId id="431" r:id="rId58"/>
    <p:sldId id="414" r:id="rId59"/>
    <p:sldId id="415" r:id="rId60"/>
    <p:sldId id="470" r:id="rId61"/>
    <p:sldId id="471" r:id="rId62"/>
    <p:sldId id="420" r:id="rId63"/>
    <p:sldId id="421" r:id="rId64"/>
    <p:sldId id="424" r:id="rId65"/>
    <p:sldId id="428" r:id="rId66"/>
    <p:sldId id="476" r:id="rId67"/>
    <p:sldId id="274" r:id="rId68"/>
    <p:sldId id="276" r:id="rId69"/>
    <p:sldId id="277" r:id="rId70"/>
    <p:sldId id="278" r:id="rId71"/>
    <p:sldId id="279" r:id="rId72"/>
    <p:sldId id="473" r:id="rId73"/>
    <p:sldId id="474" r:id="rId74"/>
    <p:sldId id="282" r:id="rId75"/>
    <p:sldId id="475" r:id="rId76"/>
    <p:sldId id="285" r:id="rId77"/>
    <p:sldId id="286" r:id="rId78"/>
    <p:sldId id="287" r:id="rId79"/>
    <p:sldId id="288" r:id="rId80"/>
    <p:sldId id="289" r:id="rId81"/>
    <p:sldId id="290" r:id="rId82"/>
    <p:sldId id="416" r:id="rId83"/>
    <p:sldId id="417" r:id="rId84"/>
    <p:sldId id="563" r:id="rId85"/>
    <p:sldId id="419" r:id="rId86"/>
    <p:sldId id="477" r:id="rId87"/>
    <p:sldId id="316" r:id="rId88"/>
    <p:sldId id="321" r:id="rId89"/>
    <p:sldId id="322" r:id="rId90"/>
    <p:sldId id="319" r:id="rId91"/>
    <p:sldId id="478" r:id="rId92"/>
    <p:sldId id="320" r:id="rId93"/>
    <p:sldId id="479" r:id="rId94"/>
    <p:sldId id="382" r:id="rId95"/>
    <p:sldId id="383" r:id="rId96"/>
    <p:sldId id="385" r:id="rId97"/>
    <p:sldId id="386" r:id="rId98"/>
    <p:sldId id="480" r:id="rId99"/>
    <p:sldId id="481" r:id="rId100"/>
    <p:sldId id="391" r:id="rId101"/>
    <p:sldId id="482" r:id="rId102"/>
    <p:sldId id="283" r:id="rId103"/>
    <p:sldId id="483" r:id="rId104"/>
    <p:sldId id="395" r:id="rId105"/>
    <p:sldId id="484" r:id="rId106"/>
    <p:sldId id="485" r:id="rId107"/>
    <p:sldId id="486" r:id="rId108"/>
    <p:sldId id="487" r:id="rId109"/>
    <p:sldId id="401" r:id="rId110"/>
    <p:sldId id="402" r:id="rId111"/>
    <p:sldId id="403" r:id="rId112"/>
    <p:sldId id="404" r:id="rId113"/>
    <p:sldId id="488" r:id="rId114"/>
    <p:sldId id="412" r:id="rId115"/>
    <p:sldId id="450" r:id="rId116"/>
    <p:sldId id="489" r:id="rId117"/>
    <p:sldId id="418" r:id="rId118"/>
    <p:sldId id="490" r:id="rId119"/>
    <p:sldId id="491" r:id="rId120"/>
    <p:sldId id="422" r:id="rId121"/>
    <p:sldId id="492" r:id="rId122"/>
    <p:sldId id="493" r:id="rId123"/>
    <p:sldId id="441" r:id="rId124"/>
    <p:sldId id="442" r:id="rId125"/>
    <p:sldId id="443" r:id="rId126"/>
    <p:sldId id="444" r:id="rId127"/>
    <p:sldId id="445" r:id="rId128"/>
    <p:sldId id="449" r:id="rId129"/>
    <p:sldId id="543" r:id="rId130"/>
    <p:sldId id="544" r:id="rId131"/>
    <p:sldId id="545" r:id="rId132"/>
    <p:sldId id="546" r:id="rId133"/>
    <p:sldId id="547" r:id="rId134"/>
    <p:sldId id="548" r:id="rId135"/>
    <p:sldId id="549" r:id="rId136"/>
    <p:sldId id="551" r:id="rId137"/>
    <p:sldId id="552" r:id="rId138"/>
    <p:sldId id="553" r:id="rId139"/>
    <p:sldId id="554" r:id="rId140"/>
    <p:sldId id="555" r:id="rId141"/>
    <p:sldId id="497" r:id="rId142"/>
    <p:sldId id="498" r:id="rId143"/>
    <p:sldId id="499" r:id="rId144"/>
    <p:sldId id="500" r:id="rId145"/>
    <p:sldId id="501" r:id="rId146"/>
    <p:sldId id="502" r:id="rId147"/>
    <p:sldId id="291" r:id="rId148"/>
    <p:sldId id="293" r:id="rId149"/>
    <p:sldId id="294" r:id="rId150"/>
    <p:sldId id="295" r:id="rId151"/>
    <p:sldId id="305" r:id="rId152"/>
    <p:sldId id="297" r:id="rId15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02" autoAdjust="0"/>
    <p:restoredTop sz="95256" autoAdjust="0"/>
  </p:normalViewPr>
  <p:slideViewPr>
    <p:cSldViewPr showGuides="1">
      <p:cViewPr varScale="1">
        <p:scale>
          <a:sx n="86" d="100"/>
          <a:sy n="86" d="100"/>
        </p:scale>
        <p:origin x="116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1" d="100"/>
          <a:sy n="81" d="100"/>
        </p:scale>
        <p:origin x="-195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117" Type="http://schemas.openxmlformats.org/officeDocument/2006/relationships/slide" Target="slides/slide108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12" Type="http://schemas.openxmlformats.org/officeDocument/2006/relationships/slide" Target="slides/slide103.xml"/><Relationship Id="rId133" Type="http://schemas.openxmlformats.org/officeDocument/2006/relationships/slide" Target="slides/slide124.xml"/><Relationship Id="rId138" Type="http://schemas.openxmlformats.org/officeDocument/2006/relationships/slide" Target="slides/slide129.xml"/><Relationship Id="rId154" Type="http://schemas.openxmlformats.org/officeDocument/2006/relationships/notesMaster" Target="notesMasters/notesMaster1.xml"/><Relationship Id="rId159" Type="http://schemas.openxmlformats.org/officeDocument/2006/relationships/tableStyles" Target="tableStyles.xml"/><Relationship Id="rId16" Type="http://schemas.openxmlformats.org/officeDocument/2006/relationships/slide" Target="slides/slide7.xml"/><Relationship Id="rId107" Type="http://schemas.openxmlformats.org/officeDocument/2006/relationships/slide" Target="slides/slide98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slide" Target="slides/slide93.xml"/><Relationship Id="rId123" Type="http://schemas.openxmlformats.org/officeDocument/2006/relationships/slide" Target="slides/slide114.xml"/><Relationship Id="rId128" Type="http://schemas.openxmlformats.org/officeDocument/2006/relationships/slide" Target="slides/slide119.xml"/><Relationship Id="rId144" Type="http://schemas.openxmlformats.org/officeDocument/2006/relationships/slide" Target="slides/slide135.xml"/><Relationship Id="rId149" Type="http://schemas.openxmlformats.org/officeDocument/2006/relationships/slide" Target="slides/slide140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113" Type="http://schemas.openxmlformats.org/officeDocument/2006/relationships/slide" Target="slides/slide104.xml"/><Relationship Id="rId118" Type="http://schemas.openxmlformats.org/officeDocument/2006/relationships/slide" Target="slides/slide109.xml"/><Relationship Id="rId134" Type="http://schemas.openxmlformats.org/officeDocument/2006/relationships/slide" Target="slides/slide125.xml"/><Relationship Id="rId139" Type="http://schemas.openxmlformats.org/officeDocument/2006/relationships/slide" Target="slides/slide130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150" Type="http://schemas.openxmlformats.org/officeDocument/2006/relationships/slide" Target="slides/slide141.xml"/><Relationship Id="rId155" Type="http://schemas.openxmlformats.org/officeDocument/2006/relationships/handoutMaster" Target="handoutMasters/handoutMaster1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59" Type="http://schemas.openxmlformats.org/officeDocument/2006/relationships/slide" Target="slides/slide50.xml"/><Relationship Id="rId103" Type="http://schemas.openxmlformats.org/officeDocument/2006/relationships/slide" Target="slides/slide94.xml"/><Relationship Id="rId108" Type="http://schemas.openxmlformats.org/officeDocument/2006/relationships/slide" Target="slides/slide99.xml"/><Relationship Id="rId124" Type="http://schemas.openxmlformats.org/officeDocument/2006/relationships/slide" Target="slides/slide115.xml"/><Relationship Id="rId129" Type="http://schemas.openxmlformats.org/officeDocument/2006/relationships/slide" Target="slides/slide120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11" Type="http://schemas.openxmlformats.org/officeDocument/2006/relationships/slide" Target="slides/slide102.xml"/><Relationship Id="rId132" Type="http://schemas.openxmlformats.org/officeDocument/2006/relationships/slide" Target="slides/slide123.xml"/><Relationship Id="rId140" Type="http://schemas.openxmlformats.org/officeDocument/2006/relationships/slide" Target="slides/slide131.xml"/><Relationship Id="rId145" Type="http://schemas.openxmlformats.org/officeDocument/2006/relationships/slide" Target="slides/slide136.xml"/><Relationship Id="rId153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slide" Target="slides/slide97.xml"/><Relationship Id="rId114" Type="http://schemas.openxmlformats.org/officeDocument/2006/relationships/slide" Target="slides/slide105.xml"/><Relationship Id="rId119" Type="http://schemas.openxmlformats.org/officeDocument/2006/relationships/slide" Target="slides/slide110.xml"/><Relationship Id="rId127" Type="http://schemas.openxmlformats.org/officeDocument/2006/relationships/slide" Target="slides/slide11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slide" Target="slides/slide92.xml"/><Relationship Id="rId122" Type="http://schemas.openxmlformats.org/officeDocument/2006/relationships/slide" Target="slides/slide113.xml"/><Relationship Id="rId130" Type="http://schemas.openxmlformats.org/officeDocument/2006/relationships/slide" Target="slides/slide121.xml"/><Relationship Id="rId135" Type="http://schemas.openxmlformats.org/officeDocument/2006/relationships/slide" Target="slides/slide126.xml"/><Relationship Id="rId143" Type="http://schemas.openxmlformats.org/officeDocument/2006/relationships/slide" Target="slides/slide134.xml"/><Relationship Id="rId148" Type="http://schemas.openxmlformats.org/officeDocument/2006/relationships/slide" Target="slides/slide139.xml"/><Relationship Id="rId151" Type="http://schemas.openxmlformats.org/officeDocument/2006/relationships/slide" Target="slides/slide142.xml"/><Relationship Id="rId156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109" Type="http://schemas.openxmlformats.org/officeDocument/2006/relationships/slide" Target="slides/slide10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slide" Target="slides/slide95.xml"/><Relationship Id="rId120" Type="http://schemas.openxmlformats.org/officeDocument/2006/relationships/slide" Target="slides/slide111.xml"/><Relationship Id="rId125" Type="http://schemas.openxmlformats.org/officeDocument/2006/relationships/slide" Target="slides/slide116.xml"/><Relationship Id="rId141" Type="http://schemas.openxmlformats.org/officeDocument/2006/relationships/slide" Target="slides/slide132.xml"/><Relationship Id="rId146" Type="http://schemas.openxmlformats.org/officeDocument/2006/relationships/slide" Target="slides/slide13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110" Type="http://schemas.openxmlformats.org/officeDocument/2006/relationships/slide" Target="slides/slide101.xml"/><Relationship Id="rId115" Type="http://schemas.openxmlformats.org/officeDocument/2006/relationships/slide" Target="slides/slide106.xml"/><Relationship Id="rId131" Type="http://schemas.openxmlformats.org/officeDocument/2006/relationships/slide" Target="slides/slide122.xml"/><Relationship Id="rId136" Type="http://schemas.openxmlformats.org/officeDocument/2006/relationships/slide" Target="slides/slide127.xml"/><Relationship Id="rId157" Type="http://schemas.openxmlformats.org/officeDocument/2006/relationships/viewProps" Target="viewProps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52" Type="http://schemas.openxmlformats.org/officeDocument/2006/relationships/slide" Target="slides/slide143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slide" Target="slides/slide47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slide" Target="slides/slide96.xml"/><Relationship Id="rId126" Type="http://schemas.openxmlformats.org/officeDocument/2006/relationships/slide" Target="slides/slide117.xml"/><Relationship Id="rId147" Type="http://schemas.openxmlformats.org/officeDocument/2006/relationships/slide" Target="slides/slide13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121" Type="http://schemas.openxmlformats.org/officeDocument/2006/relationships/slide" Target="slides/slide112.xml"/><Relationship Id="rId142" Type="http://schemas.openxmlformats.org/officeDocument/2006/relationships/slide" Target="slides/slide133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6.xml"/><Relationship Id="rId46" Type="http://schemas.openxmlformats.org/officeDocument/2006/relationships/slide" Target="slides/slide37.xml"/><Relationship Id="rId67" Type="http://schemas.openxmlformats.org/officeDocument/2006/relationships/slide" Target="slides/slide58.xml"/><Relationship Id="rId116" Type="http://schemas.openxmlformats.org/officeDocument/2006/relationships/slide" Target="slides/slide107.xml"/><Relationship Id="rId137" Type="http://schemas.openxmlformats.org/officeDocument/2006/relationships/slide" Target="slides/slide128.xml"/><Relationship Id="rId15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5ACF-AD3C-4654-80F0-C74B1EA0E4C9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1676D-BA10-48C1-B54F-F281706521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232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4003-2627-45EC-A08A-6B49E3F7038F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92C87-38D0-4D9D-BCF6-FB5299A404B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986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8074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50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2763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51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0B241F5-B7A4-47E1-A5DD-081D7300F41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954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52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7941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54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44437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763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75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1484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296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77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99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48132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48133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48134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D106FB0-5B9E-4FBE-929B-02EB0B8D3A4E}" type="slidenum">
              <a:rPr lang="en-US" altLang="cs-CZ" sz="1200" smtClean="0"/>
              <a:pPr eaLnBrk="1" hangingPunct="1">
                <a:defRPr/>
              </a:pPr>
              <a:t>80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49156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49157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49158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EA7AA678-1CDA-4E92-842A-98E4D26F8F76}" type="slidenum">
              <a:rPr lang="en-US" altLang="cs-CZ" sz="1200" smtClean="0"/>
              <a:pPr eaLnBrk="1" hangingPunct="1">
                <a:defRPr/>
              </a:pPr>
              <a:t>81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39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2942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80900" name="Zástupný symbol pro záhlaví 3"/>
          <p:cNvSpPr>
            <a:spLocks noGrp="1"/>
          </p:cNvSpPr>
          <p:nvPr>
            <p:ph type="hdr" sz="quarter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SPSS Inc. </a:t>
            </a:r>
          </a:p>
        </p:txBody>
      </p:sp>
      <p:sp>
        <p:nvSpPr>
          <p:cNvPr id="80901" name="Zástupný symbol pro zápatí 4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cs-CZ" sz="1200"/>
              <a:t>Copyright 2003-4, SPSS Inc. </a:t>
            </a:r>
          </a:p>
        </p:txBody>
      </p:sp>
      <p:sp>
        <p:nvSpPr>
          <p:cNvPr id="80902" name="Zástupný symbol pro číslo snímku 5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532F371-FBA2-48BE-8629-95B8453A260D}" type="slidenum">
              <a:rPr lang="en-US" altLang="cs-CZ" sz="1200" smtClean="0"/>
              <a:pPr eaLnBrk="1" hangingPunct="1">
                <a:defRPr/>
              </a:pPr>
              <a:t>83</a:t>
            </a:fld>
            <a:endParaRPr lang="en-US" altLang="cs-CZ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327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8024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55887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7096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95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6833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3805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99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467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100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7011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7763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85800" y="4342525"/>
            <a:ext cx="5486400" cy="411596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741" tIns="46370" rIns="92741" bIns="4637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cs-CZ" altLang="cs-CZ"/>
          </a:p>
        </p:txBody>
      </p:sp>
      <p:sp>
        <p:nvSpPr>
          <p:cNvPr id="36868" name="Zástupný symbol pro záhlaví 3"/>
          <p:cNvSpPr txBox="1">
            <a:spLocks noGrp="1"/>
          </p:cNvSpPr>
          <p:nvPr/>
        </p:nvSpPr>
        <p:spPr bwMode="auto">
          <a:xfrm>
            <a:off x="0" y="1"/>
            <a:ext cx="2970732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SPSS Inc. </a:t>
            </a:r>
          </a:p>
        </p:txBody>
      </p:sp>
      <p:sp>
        <p:nvSpPr>
          <p:cNvPr id="36869" name="Zástupný symbol pro zápatí 4"/>
          <p:cNvSpPr txBox="1">
            <a:spLocks noGrp="1"/>
          </p:cNvSpPr>
          <p:nvPr/>
        </p:nvSpPr>
        <p:spPr bwMode="auto">
          <a:xfrm>
            <a:off x="0" y="8686509"/>
            <a:ext cx="2970732" cy="4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Copyright 2006 SPSS Inc. </a:t>
            </a:r>
          </a:p>
        </p:txBody>
      </p:sp>
      <p:sp>
        <p:nvSpPr>
          <p:cNvPr id="36870" name="Zástupný symbol pro číslo snímku 5"/>
          <p:cNvSpPr txBox="1">
            <a:spLocks noGrp="1"/>
          </p:cNvSpPr>
          <p:nvPr/>
        </p:nvSpPr>
        <p:spPr bwMode="auto">
          <a:xfrm>
            <a:off x="3885668" y="8686509"/>
            <a:ext cx="2970732" cy="4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CF4410-FE88-4420-915B-43FD9413C09D}" type="slidenum">
              <a:rPr lang="en-US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102</a:t>
            </a:fld>
            <a:endParaRPr lang="en-US" altLang="cs-CZ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Johann Carl Friedrich Gauss (1777-1855) Německo</a:t>
            </a:r>
          </a:p>
          <a:p>
            <a:r>
              <a:rPr lang="cs-CZ" dirty="0"/>
              <a:t>William </a:t>
            </a:r>
            <a:r>
              <a:rPr lang="cs-CZ" dirty="0" err="1"/>
              <a:t>Sealy</a:t>
            </a:r>
            <a:r>
              <a:rPr lang="cs-CZ" dirty="0"/>
              <a:t> </a:t>
            </a:r>
            <a:r>
              <a:rPr lang="cs-CZ" dirty="0" err="1"/>
              <a:t>Gosset</a:t>
            </a:r>
            <a:r>
              <a:rPr lang="cs-CZ" dirty="0"/>
              <a:t> (1876-1937) GB, Irsko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41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6474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75E511-A13C-49F7-888D-4CDA795BEB4B}" type="slidenum">
              <a:rPr lang="cs-CZ" altLang="cs-CZ" sz="1200"/>
              <a:pPr eaLnBrk="1" hangingPunct="1"/>
              <a:t>104</a:t>
            </a:fld>
            <a:endParaRPr lang="cs-CZ" altLang="cs-CZ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8210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478211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478212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478213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630FD7-9B2E-4BA1-8AE0-CD35AD353DC3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0738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0739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0740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0741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B67CFF-61CD-4C92-951D-76234DF1CB17}" type="slidenum">
              <a:rPr lang="en-US" smtClean="0"/>
              <a:pPr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2786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2787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2788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2789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3FA352-DEF6-456C-ACFC-6F101540AF21}" type="slidenum">
              <a:rPr lang="en-US" smtClean="0"/>
              <a:pPr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42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6B6213D-D7CF-46A6-B511-84393CE27F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0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43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5243475-4508-4658-8857-642AFEAB4F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604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44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5483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/>
          </a:p>
        </p:txBody>
      </p:sp>
      <p:sp>
        <p:nvSpPr>
          <p:cNvPr id="65540" name="Zástupný symbol pro číslo snímku 3"/>
          <p:cNvSpPr txBox="1">
            <a:spLocks noGrp="1"/>
          </p:cNvSpPr>
          <p:nvPr/>
        </p:nvSpPr>
        <p:spPr bwMode="auto">
          <a:xfrm>
            <a:off x="4023993" y="9721106"/>
            <a:ext cx="3078427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96" tIns="47398" rIns="94796" bIns="47398" anchor="b"/>
          <a:lstStyle/>
          <a:p>
            <a:pPr algn="r"/>
            <a:fld id="{65BCC5CF-06A9-4170-BBE2-2EF983938ECA}" type="slidenum">
              <a:rPr lang="cs-CZ" sz="1200">
                <a:latin typeface="Calibri" pitchFamily="34" charset="0"/>
              </a:rPr>
              <a:pPr algn="r"/>
              <a:t>46</a:t>
            </a:fld>
            <a:endParaRPr lang="cs-CZ" sz="1200">
              <a:latin typeface="Calibri" pitchFamily="34" charset="0"/>
            </a:endParaRPr>
          </a:p>
        </p:txBody>
      </p:sp>
      <p:sp>
        <p:nvSpPr>
          <p:cNvPr id="65541" name="Zástupný symbol pro datum 4"/>
          <p:cNvSpPr txBox="1">
            <a:spLocks noGrp="1"/>
          </p:cNvSpPr>
          <p:nvPr/>
        </p:nvSpPr>
        <p:spPr bwMode="auto">
          <a:xfrm>
            <a:off x="4023993" y="0"/>
            <a:ext cx="3078427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96" tIns="47398" rIns="94796" bIns="47398"/>
          <a:lstStyle/>
          <a:p>
            <a:pPr algn="r"/>
            <a:endParaRPr lang="cs-CZ" sz="1200">
              <a:latin typeface="Calibri" pitchFamily="34" charset="0"/>
            </a:endParaRP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F80247EC-287B-47D7-AA9A-06A1405DEA0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47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0D9EA04-ABA9-4571-8983-2CEA4997D7F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030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Bernard Lewis Welch (1911</a:t>
            </a:r>
            <a:r>
              <a:rPr lang="cs-CZ" dirty="0"/>
              <a:t>-</a:t>
            </a:r>
            <a:r>
              <a:rPr lang="de-DE" dirty="0"/>
              <a:t>1989)</a:t>
            </a:r>
            <a:r>
              <a:rPr lang="cs-CZ" dirty="0"/>
              <a:t> GB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48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21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2BFCA1C7-948D-851D-F94E-2AB83CA8BA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52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7938165-5233-367B-4A85-2C51885D9D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3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AA676B1-53C0-6AA3-4DC8-50EC3326B4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81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C199017-C043-B498-9477-D558BFBC9C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3280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76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4985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76453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834457760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256746621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18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3057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6754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7322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83397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3730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82178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8647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47234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86029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17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7170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2950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76491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77641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44162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3326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6825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9251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9913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02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90678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18904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DE2DA51-0E06-6C26-C4C8-0B27B18851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305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03A83F10-5BD4-59A8-031A-EA0A100105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48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C4A57E8-3587-34A9-04D6-C6F869DAE3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25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6EBB4D0-FA26-F95C-542B-073CF5370F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640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B8006E1-2DB6-3EC7-40A8-F443524FEB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946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911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33172"/>
      </p:ext>
    </p:extLst>
  </p:cSld>
  <p:clrMapOvr>
    <a:masterClrMapping/>
  </p:clrMapOvr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8703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8" name="Zástupný symbol pro číslo snímku 5"/>
          <p:cNvSpPr>
            <a:spLocks noGrp="1"/>
          </p:cNvSpPr>
          <p:nvPr>
            <p:ph type="sldNum" sz="quarter" idx="10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770872"/>
      </p:ext>
    </p:extLst>
  </p:cSld>
  <p:clrMapOvr>
    <a:masterClrMapping/>
  </p:clrMapOvr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9093510"/>
      </p:ext>
    </p:extLst>
  </p:cSld>
  <p:clrMapOvr>
    <a:masterClrMapping/>
  </p:clrMapOvr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87595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6FBB8F1-E299-C074-7096-99F40728C5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263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FC2211CA-B733-878D-8884-924859A5B9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653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AE7052A-7A32-B8DF-0590-841D292D35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923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62BAF3F-5F26-85A7-73C0-3828BC3A02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00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19489FF8-3961-98E8-6BDE-CE62F2A39B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919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19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8787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sp>
        <p:nvSpPr>
          <p:cNvPr id="4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98792"/>
      </p:ext>
    </p:extLst>
  </p:cSld>
  <p:clrMapOvr>
    <a:masterClrMapping/>
  </p:clrMapOvr>
  <p:hf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520829887"/>
      </p:ext>
    </p:extLst>
  </p:cSld>
  <p:clrMapOvr>
    <a:masterClrMapping/>
  </p:clrMapOvr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16812893"/>
      </p:ext>
    </p:extLst>
  </p:cSld>
  <p:clrMapOvr>
    <a:masterClrMapping/>
  </p:clrMapOvr>
  <p:hf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79713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A3E4D85-6A26-B28C-E50A-CB645578D7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597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E42E0A3-BCEA-1536-EAE5-2506BB99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791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9C41DAC-98EF-2925-A08C-21FFC5E99D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078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99F4A63-0D34-ED40-00F6-D10D821C8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487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AE69F97-7A38-3E3F-92F9-C934F71CB1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6895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3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408058"/>
            <a:ext cx="1979711" cy="244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431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55331"/>
      </p:ext>
    </p:extLst>
  </p:cSld>
  <p:clrMapOvr>
    <a:masterClrMapping/>
  </p:clrMapOvr>
  <p:hf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13531"/>
      </p:ext>
    </p:extLst>
  </p:cSld>
  <p:clrMapOvr>
    <a:masterClrMapping/>
  </p:clrMapOvr>
  <p:hf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913760828"/>
      </p:ext>
    </p:extLst>
  </p:cSld>
  <p:clrMapOvr>
    <a:masterClrMapping/>
  </p:clrMapOvr>
  <p:hf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06646350"/>
      </p:ext>
    </p:extLst>
  </p:cSld>
  <p:clrMapOvr>
    <a:masterClrMapping/>
  </p:clrMapOvr>
  <p:hf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46577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6796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003245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2614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726280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4025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384896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84881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8835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72920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53989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16310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31384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13127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66752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0070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5638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77A2CA78-5ADC-3EB7-76B1-7141C24BF2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208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0558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855422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3394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921100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19922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105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2021 ACREA CR, spol. s r.o.</a:t>
            </a:r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308304" y="6480000"/>
            <a:ext cx="658416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07889CB-4329-4159-951C-9130128614A6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2022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185261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95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306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165015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>
                    <a:lumMod val="95000"/>
                  </a:schemeClr>
                </a:solidFill>
              </a:rPr>
              <a:t>© 2024 </a:t>
            </a:r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183972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>
                    <a:lumMod val="95000"/>
                  </a:schemeClr>
                </a:solidFill>
              </a:rPr>
              <a:t>© 2025 </a:t>
            </a:r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2667818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189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27.03.2025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012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4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slideLayout" Target="../slideLayouts/slideLayout64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5.sv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4.bin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6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4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4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6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4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4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4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4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64.xml"/><Relationship Id="rId5" Type="http://schemas.openxmlformats.org/officeDocument/2006/relationships/image" Target="NUL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64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64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4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64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6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7.png"/><Relationship Id="rId7" Type="http://schemas.openxmlformats.org/officeDocument/2006/relationships/image" Target="../media/image42.png"/><Relationship Id="rId2" Type="http://schemas.openxmlformats.org/officeDocument/2006/relationships/image" Target="NUL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NUL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NUL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7.png"/><Relationship Id="rId7" Type="http://schemas.openxmlformats.org/officeDocument/2006/relationships/image" Target="../media/image42.png"/><Relationship Id="rId2" Type="http://schemas.openxmlformats.org/officeDocument/2006/relationships/image" Target="NUL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NULL"/><Relationship Id="rId7" Type="http://schemas.openxmlformats.org/officeDocument/2006/relationships/image" Target="../media/image60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65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NUL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4.xml"/><Relationship Id="rId6" Type="http://schemas.openxmlformats.org/officeDocument/2006/relationships/image" Target="NUL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NULL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7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6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27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52.png"/><Relationship Id="rId5" Type="http://schemas.openxmlformats.org/officeDocument/2006/relationships/image" Target="../media/image45.png"/><Relationship Id="rId4" Type="http://schemas.openxmlformats.org/officeDocument/2006/relationships/image" Target="../media/image73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6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4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hyperlink" Target="//upload.wikimedia.org/wikipedia/commons/e/ec/Francis_Galton_1850s.jpg" TargetMode="External"/><Relationship Id="rId1" Type="http://schemas.openxmlformats.org/officeDocument/2006/relationships/slideLayout" Target="../slideLayouts/slideLayout6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6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85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6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4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2.w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Základy statistiky pro analýzu dat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171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04BC87-8ABB-C4FD-87E8-B2D5CF4C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Histogram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F98A1752-722A-6D53-B800-B3163E855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grafický odhad hustoty pravděpodobnosti</a:t>
            </a:r>
          </a:p>
          <a:p>
            <a:r>
              <a:rPr lang="cs-CZ" dirty="0"/>
              <a:t>malé intervaly, pro které je výškou slupce zachycena četnost(podíl)</a:t>
            </a:r>
          </a:p>
          <a:p>
            <a:pPr lvl="1"/>
            <a:r>
              <a:rPr lang="cs-CZ" dirty="0"/>
              <a:t>sloupec graficky znázorňuje pravděpodobnost, že veličina bude v daném intervalu</a:t>
            </a:r>
          </a:p>
          <a:p>
            <a:r>
              <a:rPr lang="cs-CZ" dirty="0"/>
              <a:t>výsledkem je obrázek, ne rovnice</a:t>
            </a:r>
          </a:p>
          <a:p>
            <a:pPr lvl="1"/>
            <a:r>
              <a:rPr lang="cs-CZ" dirty="0"/>
              <a:t>možnost dokreslit konkrétní hustotu</a:t>
            </a:r>
          </a:p>
          <a:p>
            <a:pPr lvl="1"/>
            <a:r>
              <a:rPr lang="cs-CZ" dirty="0"/>
              <a:t>vyhlazený histogram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952AC7E-EAD8-EC73-4F71-64AB8BA27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5ADC516B-4AD6-AAFD-6405-EAFEE7C0E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63688" y="3403796"/>
            <a:ext cx="4684420" cy="275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961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CDCA0F-7D19-4BF0-9383-7E5E0630F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A86D2A-5A4E-4F51-ADAB-48C0902B8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 indent="-400050">
              <a:buNone/>
            </a:pPr>
            <a:r>
              <a:rPr lang="cs-CZ" altLang="cs-CZ" dirty="0">
                <a:solidFill>
                  <a:schemeClr val="tx1"/>
                </a:solidFill>
              </a:rPr>
              <a:t>Další vlastnosti:</a:t>
            </a:r>
          </a:p>
          <a:p>
            <a:pPr marL="400050" indent="-400050">
              <a:buNone/>
            </a:pPr>
            <a:endParaRPr lang="cs-CZ" altLang="cs-CZ" dirty="0"/>
          </a:p>
          <a:p>
            <a:pPr marL="400050" indent="-400050"/>
            <a:r>
              <a:rPr lang="cs-CZ" altLang="cs-CZ" dirty="0">
                <a:solidFill>
                  <a:schemeClr val="tx1"/>
                </a:solidFill>
              </a:rPr>
              <a:t>r se nezmění, když se</a:t>
            </a:r>
          </a:p>
          <a:p>
            <a:pPr marL="400050" indent="-400050">
              <a:spcBef>
                <a:spcPts val="900"/>
              </a:spcBef>
              <a:buNone/>
            </a:pPr>
            <a:r>
              <a:rPr lang="cs-CZ" altLang="cs-CZ" b="0" dirty="0">
                <a:solidFill>
                  <a:schemeClr val="tx1"/>
                </a:solidFill>
              </a:rPr>
              <a:t>	</a:t>
            </a:r>
            <a:r>
              <a:rPr lang="cs-CZ" altLang="cs-CZ" sz="1400" b="0" dirty="0">
                <a:solidFill>
                  <a:schemeClr val="tx1"/>
                </a:solidFill>
              </a:rPr>
              <a:t>- posune škála jedné nebo obou proměnných o libovolnou konstantu (změna počátku)</a:t>
            </a:r>
          </a:p>
          <a:p>
            <a:pPr marL="400050" indent="-400050">
              <a:spcBef>
                <a:spcPts val="900"/>
              </a:spcBef>
              <a:buNone/>
            </a:pPr>
            <a:r>
              <a:rPr lang="cs-CZ" altLang="cs-CZ" sz="1400" b="0" dirty="0">
                <a:solidFill>
                  <a:schemeClr val="tx1"/>
                </a:solidFill>
              </a:rPr>
              <a:t>	- změní škála jedné nebo obou proměnných násobkem libovolnými činiteli (změna měřítka) </a:t>
            </a:r>
          </a:p>
          <a:p>
            <a:endParaRPr lang="cs-CZ" dirty="0"/>
          </a:p>
          <a:p>
            <a:r>
              <a:rPr lang="cs-CZ" dirty="0"/>
              <a:t>Nulové r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mrak bodů tvoří pravidelný kruhový útvar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přímka, kolem které se shlukují body, je vodorovná nebo svislá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body leží symetricky kolem osy procházející průměrem X a to i když odpovídají úplné závislosti Y na X, </a:t>
            </a:r>
          </a:p>
          <a:p>
            <a:pPr>
              <a:lnSpc>
                <a:spcPct val="80000"/>
              </a:lnSpc>
              <a:spcBef>
                <a:spcPts val="450"/>
              </a:spcBef>
              <a:buNone/>
            </a:pPr>
            <a:r>
              <a:rPr lang="cs-CZ" altLang="cs-CZ" sz="1400" dirty="0">
                <a:solidFill>
                  <a:schemeClr val="tx1"/>
                </a:solidFill>
              </a:rPr>
              <a:t>		</a:t>
            </a:r>
            <a:r>
              <a:rPr lang="cs-CZ" altLang="cs-CZ" sz="1400" i="1" dirty="0">
                <a:solidFill>
                  <a:schemeClr val="tx1"/>
                </a:solidFill>
              </a:rPr>
              <a:t>např. Y = (X – 4)</a:t>
            </a:r>
            <a:r>
              <a:rPr lang="cs-CZ" altLang="cs-CZ" sz="1400" i="1" baseline="30000" dirty="0">
                <a:solidFill>
                  <a:schemeClr val="tx1"/>
                </a:solidFill>
              </a:rPr>
              <a:t>2</a:t>
            </a:r>
            <a:r>
              <a:rPr lang="cs-CZ" altLang="cs-CZ" sz="1400" i="1" dirty="0">
                <a:solidFill>
                  <a:schemeClr val="tx1"/>
                </a:solidFill>
              </a:rPr>
              <a:t> 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silné shlukování kolem rostoucí/klesající přímky je zkresleno bodem vzdáleným od mraku</a:t>
            </a:r>
          </a:p>
          <a:p>
            <a:pPr lvl="1">
              <a:lnSpc>
                <a:spcPct val="80000"/>
              </a:lnSpc>
              <a:spcBef>
                <a:spcPts val="1350"/>
              </a:spcBef>
            </a:pPr>
            <a:r>
              <a:rPr lang="cs-CZ" altLang="cs-CZ" sz="1400" dirty="0">
                <a:solidFill>
                  <a:schemeClr val="tx1"/>
                </a:solidFill>
              </a:rPr>
              <a:t>kříží se kladný a záporný trend – překrytí dvou bodových mraků</a:t>
            </a:r>
          </a:p>
        </p:txBody>
      </p:sp>
    </p:spTree>
    <p:extLst>
      <p:ext uri="{BB962C8B-B14F-4D97-AF65-F5344CB8AC3E}">
        <p14:creationId xmlns:p14="http://schemas.microsoft.com/office/powerpoint/2010/main" val="375729605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7E5BC2-D5E3-408D-90EC-4DC1822B7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Zkreslení koeficientu korelace</a:t>
            </a:r>
            <a:endParaRPr lang="cs-CZ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rgbClr val="C00000"/>
                </a:solidFill>
              </a:rPr>
              <a:t>vzdálený bod – </a:t>
            </a:r>
            <a:r>
              <a:rPr lang="cs-CZ" altLang="cs-CZ" sz="2200" dirty="0">
                <a:solidFill>
                  <a:schemeClr val="tx1"/>
                </a:solidFill>
              </a:rPr>
              <a:t>mrak bodů ukazuje na silnou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slabou korelaci, ale vzdálený bod ji uměle sníží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zvýší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rgbClr val="C00000"/>
                </a:solidFill>
              </a:rPr>
              <a:t>dvě skupiny </a:t>
            </a:r>
            <a:r>
              <a:rPr lang="cs-CZ" altLang="cs-CZ" sz="2200" dirty="0">
                <a:solidFill>
                  <a:schemeClr val="tx1"/>
                </a:solidFill>
              </a:rPr>
              <a:t>nulové korelace umístěné v rovině vykazují vyšší korelaci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chemeClr val="tx1"/>
                </a:solidFill>
              </a:rPr>
              <a:t>číselné proměnné mají </a:t>
            </a:r>
            <a:r>
              <a:rPr lang="cs-CZ" altLang="cs-CZ" sz="2200" dirty="0" err="1">
                <a:solidFill>
                  <a:srgbClr val="C00000"/>
                </a:solidFill>
              </a:rPr>
              <a:t>diskretní</a:t>
            </a:r>
            <a:r>
              <a:rPr lang="cs-CZ" altLang="cs-CZ" sz="2200" dirty="0">
                <a:solidFill>
                  <a:srgbClr val="C00000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povahu (škála celých čísel od 1 do K) a přesné seskupení hodnot kolem přímky není plně možné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200" dirty="0">
                <a:solidFill>
                  <a:schemeClr val="tx1"/>
                </a:solidFill>
              </a:rPr>
              <a:t>jsou-li</a:t>
            </a:r>
            <a:r>
              <a:rPr lang="cs-CZ" altLang="cs-CZ" sz="2200" dirty="0"/>
              <a:t> </a:t>
            </a:r>
            <a:r>
              <a:rPr lang="cs-CZ" altLang="cs-CZ" sz="2200" dirty="0">
                <a:solidFill>
                  <a:srgbClr val="C00000"/>
                </a:solidFill>
              </a:rPr>
              <a:t>rozložení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X a/nebo Y výrazně </a:t>
            </a:r>
            <a:r>
              <a:rPr lang="cs-CZ" altLang="cs-CZ" sz="2200" dirty="0">
                <a:solidFill>
                  <a:srgbClr val="C00000"/>
                </a:solidFill>
              </a:rPr>
              <a:t>šikmá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s dlouhým koncem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6B90731-DF3A-4F6E-AA64-C682997D96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83964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611483" y="2881312"/>
            <a:ext cx="2076739" cy="1115690"/>
          </a:xfrm>
          <a:prstGeom prst="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600" b="0" dirty="0">
                <a:solidFill>
                  <a:srgbClr val="002060"/>
                </a:solidFill>
                <a:latin typeface="Arial" charset="0"/>
              </a:rPr>
              <a:t>všechny situace mají stejný korelační koeficient = </a:t>
            </a:r>
            <a:r>
              <a:rPr lang="cs-CZ" altLang="cs-CZ" sz="1800" dirty="0">
                <a:solidFill>
                  <a:srgbClr val="C00000"/>
                </a:solidFill>
                <a:latin typeface="Arial" charset="0"/>
              </a:rPr>
              <a:t>0.816</a:t>
            </a:r>
            <a:endParaRPr lang="cs-CZ" altLang="cs-CZ" sz="1600" dirty="0">
              <a:solidFill>
                <a:srgbClr val="C00000"/>
              </a:solidFill>
              <a:latin typeface="Arial" charset="0"/>
            </a:endParaRPr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cs-CZ" altLang="cs-CZ" sz="1100" dirty="0" err="1">
                <a:solidFill>
                  <a:srgbClr val="002060"/>
                </a:solidFill>
                <a:latin typeface="Arial" charset="0"/>
              </a:rPr>
              <a:t>Anscombe</a:t>
            </a: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 1973)</a:t>
            </a:r>
          </a:p>
        </p:txBody>
      </p:sp>
      <p:pic>
        <p:nvPicPr>
          <p:cNvPr id="20484" name="Picture 4" descr="S:\CENTRUM VÝUKY\KURZY JEDNODENNÍ\RA I a II\čtyři situa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3762"/>
            <a:ext cx="5793085" cy="55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177263EE-8532-4306-86F3-5CB040E0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Zkreslení koeficientu korelace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5201695B-2A0B-4291-82C5-2EB3836FA4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01234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DCD5EF7-CF1A-453A-BF9B-8BEBA9C4C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r</a:t>
            </a:r>
            <a:r>
              <a:rPr lang="cs-CZ" sz="3200" baseline="30000" dirty="0"/>
              <a:t>2</a:t>
            </a:r>
            <a:r>
              <a:rPr lang="cs-CZ" sz="3200" dirty="0"/>
              <a:t> – koeficient determinace</a:t>
            </a:r>
            <a:endParaRPr lang="cs-CZ" dirty="0"/>
          </a:p>
        </p:txBody>
      </p:sp>
      <p:sp>
        <p:nvSpPr>
          <p:cNvPr id="48230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7200800" cy="4536504"/>
          </a:xfrm>
        </p:spPr>
        <p:txBody>
          <a:bodyPr/>
          <a:lstStyle/>
          <a:p>
            <a:r>
              <a:rPr lang="cs-CZ" sz="2200" dirty="0">
                <a:solidFill>
                  <a:schemeClr val="tx1"/>
                </a:solidFill>
              </a:rPr>
              <a:t>procento společné variability </a:t>
            </a:r>
          </a:p>
          <a:p>
            <a:r>
              <a:rPr lang="cs-CZ" sz="2200" dirty="0">
                <a:solidFill>
                  <a:schemeClr val="tx1"/>
                </a:solidFill>
              </a:rPr>
              <a:t>procento společné informace</a:t>
            </a:r>
          </a:p>
          <a:p>
            <a:endParaRPr lang="cs-CZ" sz="2200" dirty="0">
              <a:solidFill>
                <a:schemeClr val="tx1"/>
              </a:solidFill>
            </a:endParaRPr>
          </a:p>
          <a:p>
            <a:r>
              <a:rPr lang="cs-CZ" sz="2200" dirty="0">
                <a:solidFill>
                  <a:schemeClr val="tx1"/>
                </a:solidFill>
              </a:rPr>
              <a:t>uvádíme i v procentech:  100*r</a:t>
            </a:r>
            <a:r>
              <a:rPr lang="cs-CZ" sz="2200" baseline="30000" dirty="0">
                <a:solidFill>
                  <a:schemeClr val="tx1"/>
                </a:solidFill>
              </a:rPr>
              <a:t>2</a:t>
            </a:r>
            <a:r>
              <a:rPr lang="cs-CZ" sz="2200" dirty="0">
                <a:solidFill>
                  <a:schemeClr val="tx1"/>
                </a:solidFill>
              </a:rPr>
              <a:t> %</a:t>
            </a:r>
          </a:p>
          <a:p>
            <a:pPr>
              <a:buFont typeface="Times"/>
              <a:buNone/>
            </a:pPr>
            <a:endParaRPr lang="cs-CZ" sz="2200" dirty="0"/>
          </a:p>
          <a:p>
            <a:r>
              <a:rPr lang="cs-CZ" sz="2200" dirty="0">
                <a:solidFill>
                  <a:schemeClr val="tx1"/>
                </a:solidFill>
              </a:rPr>
              <a:t>koeficient</a:t>
            </a:r>
            <a:r>
              <a:rPr lang="cs-CZ" sz="2200" dirty="0"/>
              <a:t> </a:t>
            </a:r>
            <a:r>
              <a:rPr lang="cs-CZ" sz="2200" i="1" dirty="0">
                <a:solidFill>
                  <a:srgbClr val="C00000"/>
                </a:solidFill>
              </a:rPr>
              <a:t>indeterminace</a:t>
            </a:r>
            <a:r>
              <a:rPr lang="cs-CZ" sz="2200" dirty="0">
                <a:solidFill>
                  <a:schemeClr val="tx1"/>
                </a:solidFill>
              </a:rPr>
              <a:t>: 1 - r</a:t>
            </a:r>
            <a:r>
              <a:rPr lang="cs-CZ" sz="2200" baseline="30000" dirty="0">
                <a:solidFill>
                  <a:schemeClr val="tx1"/>
                </a:solidFill>
              </a:rPr>
              <a:t>2       </a:t>
            </a:r>
            <a:r>
              <a:rPr lang="cs-CZ" sz="2200" dirty="0">
                <a:solidFill>
                  <a:schemeClr val="tx1"/>
                </a:solidFill>
              </a:rPr>
              <a:t>(též i v %)</a:t>
            </a:r>
          </a:p>
          <a:p>
            <a:endParaRPr lang="cs-CZ" sz="2200" dirty="0"/>
          </a:p>
          <a:p>
            <a:r>
              <a:rPr lang="cs-CZ" sz="2200" dirty="0">
                <a:solidFill>
                  <a:schemeClr val="tx1"/>
                </a:solidFill>
              </a:rPr>
              <a:t>hranice pro zabarvení matice (libovolné, ale užitečné):  R= </a:t>
            </a:r>
            <a:r>
              <a:rPr lang="cs-CZ" sz="2200" dirty="0">
                <a:solidFill>
                  <a:srgbClr val="C00000"/>
                </a:solidFill>
              </a:rPr>
              <a:t>.9, .7, .5, .3, </a:t>
            </a:r>
          </a:p>
          <a:p>
            <a:pPr>
              <a:buFont typeface="Times"/>
              <a:buNone/>
            </a:pPr>
            <a:r>
              <a:rPr lang="cs-CZ" sz="2200" dirty="0"/>
              <a:t>	</a:t>
            </a:r>
            <a:r>
              <a:rPr lang="cs-CZ" sz="2200" dirty="0">
                <a:solidFill>
                  <a:schemeClr val="tx1"/>
                </a:solidFill>
              </a:rPr>
              <a:t>odpovídá zhruba determinacím: </a:t>
            </a:r>
          </a:p>
          <a:p>
            <a:pPr>
              <a:buFont typeface="Times"/>
              <a:buNone/>
            </a:pPr>
            <a:r>
              <a:rPr lang="cs-CZ" sz="2200" dirty="0">
                <a:solidFill>
                  <a:schemeClr val="tx1"/>
                </a:solidFill>
              </a:rPr>
              <a:t>	 R</a:t>
            </a:r>
            <a:r>
              <a:rPr lang="cs-CZ" sz="2200" baseline="30000" dirty="0">
                <a:solidFill>
                  <a:schemeClr val="tx1"/>
                </a:solidFill>
              </a:rPr>
              <a:t>2 </a:t>
            </a:r>
            <a:r>
              <a:rPr lang="cs-CZ" sz="2200" dirty="0">
                <a:solidFill>
                  <a:schemeClr val="tx1"/>
                </a:solidFill>
              </a:rPr>
              <a:t>= </a:t>
            </a:r>
            <a:r>
              <a:rPr lang="cs-CZ" sz="2200" dirty="0">
                <a:solidFill>
                  <a:srgbClr val="C00000"/>
                </a:solidFill>
              </a:rPr>
              <a:t>80%, 50%, 25% a 10%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81E5204-EC79-4055-97D7-812DB98E3DF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054185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BA0BE72-CDAD-4F0F-B8F1-4298B1B7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Poučky o velikosti koeficientů</a:t>
            </a:r>
            <a:endParaRPr lang="cs-CZ" dirty="0"/>
          </a:p>
        </p:txBody>
      </p:sp>
      <p:graphicFrame>
        <p:nvGraphicFramePr>
          <p:cNvPr id="126001" name="Group 49"/>
          <p:cNvGraphicFramePr>
            <a:graphicFrameLocks noGrp="1"/>
          </p:cNvGraphicFramePr>
          <p:nvPr>
            <p:ph idx="1"/>
          </p:nvPr>
        </p:nvGraphicFramePr>
        <p:xfrm>
          <a:off x="457200" y="1052513"/>
          <a:ext cx="8229600" cy="3672407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8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Hodnota korelace v absolutní hodnotě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Interpretace souvislosti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0,01 – 0,09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triviální, žádná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0,10 – 0,29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nízká až střední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0,30 – 0,49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střední až podstatná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7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 – 0,69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podstatná až 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0,70 – 0,89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0,90 – 0,99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téměř perfektní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13610429-1D71-4983-B7F2-2B96C89008D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104</a:t>
            </a:fld>
            <a:endParaRPr lang="cs-CZ" dirty="0"/>
          </a:p>
        </p:txBody>
      </p:sp>
      <p:sp>
        <p:nvSpPr>
          <p:cNvPr id="17437" name="Rectangle 47"/>
          <p:cNvSpPr>
            <a:spLocks noChangeArrowheads="1"/>
          </p:cNvSpPr>
          <p:nvPr/>
        </p:nvSpPr>
        <p:spPr bwMode="auto">
          <a:xfrm>
            <a:off x="6444208" y="5537153"/>
            <a:ext cx="212731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None/>
            </a:pPr>
            <a:r>
              <a:rPr lang="cs-CZ" altLang="cs-CZ" dirty="0">
                <a:latin typeface="+mn-lt"/>
              </a:rPr>
              <a:t>De </a:t>
            </a:r>
            <a:r>
              <a:rPr lang="cs-CZ" altLang="cs-CZ" dirty="0" err="1">
                <a:latin typeface="+mn-lt"/>
              </a:rPr>
              <a:t>Vaus</a:t>
            </a:r>
            <a:r>
              <a:rPr lang="cs-CZ" altLang="cs-CZ" dirty="0">
                <a:latin typeface="+mn-lt"/>
              </a:rPr>
              <a:t>: 2002 </a:t>
            </a:r>
          </a:p>
        </p:txBody>
      </p:sp>
    </p:spTree>
    <p:extLst>
      <p:ext uri="{BB962C8B-B14F-4D97-AF65-F5344CB8AC3E}">
        <p14:creationId xmlns:p14="http://schemas.microsoft.com/office/powerpoint/2010/main" val="9100741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3880943-B8D1-45CF-8174-02BA8919D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Další míry korelace</a:t>
            </a:r>
            <a:endParaRPr lang="cs-CZ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052736"/>
            <a:ext cx="6477000" cy="3071812"/>
          </a:xfrm>
        </p:spPr>
        <p:txBody>
          <a:bodyPr/>
          <a:lstStyle/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jiná data (pořadí)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šikmá rozložení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vzdálená pozorování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zvyklosti oboru</a:t>
            </a:r>
          </a:p>
          <a:p>
            <a:pPr eaLnBrk="1" hangingPunct="1">
              <a:spcBef>
                <a:spcPts val="1800"/>
              </a:spcBef>
            </a:pPr>
            <a:r>
              <a:rPr lang="cs-CZ" altLang="cs-CZ" sz="2400" dirty="0">
                <a:solidFill>
                  <a:schemeClr val="tx1"/>
                </a:solidFill>
              </a:rPr>
              <a:t>komparace s jinými výstupy</a:t>
            </a:r>
          </a:p>
          <a:p>
            <a:pPr eaLnBrk="1" hangingPunct="1"/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8262FC2-85A0-44A3-83F4-A6BE927CACE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813612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168A38-48E2-4D8A-B3D9-A0635C07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 – </a:t>
            </a:r>
            <a:r>
              <a:rPr lang="cs-CZ" altLang="cs-CZ" sz="3200" dirty="0" err="1"/>
              <a:t>Spearmanovo</a:t>
            </a:r>
            <a:r>
              <a:rPr lang="cs-CZ" altLang="cs-CZ" sz="3200" dirty="0"/>
              <a:t> r</a:t>
            </a:r>
            <a:endParaRPr lang="cs-CZ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196752"/>
            <a:ext cx="7856735" cy="4786312"/>
          </a:xfrm>
        </p:spPr>
        <p:txBody>
          <a:bodyPr/>
          <a:lstStyle/>
          <a:p>
            <a:pPr eaLnBrk="1" hangingPunct="1"/>
            <a:r>
              <a:rPr lang="cs-CZ" altLang="cs-CZ" sz="2400" dirty="0" err="1">
                <a:solidFill>
                  <a:schemeClr val="tx1"/>
                </a:solidFill>
              </a:rPr>
              <a:t>Spearmanův</a:t>
            </a:r>
            <a:r>
              <a:rPr lang="cs-CZ" altLang="cs-CZ" sz="2400" dirty="0">
                <a:solidFill>
                  <a:schemeClr val="tx1"/>
                </a:solidFill>
              </a:rPr>
              <a:t> koeficient pořadové korelace </a:t>
            </a:r>
            <a:r>
              <a:rPr lang="cs-CZ" altLang="cs-CZ" sz="24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400" dirty="0">
                <a:solidFill>
                  <a:schemeClr val="tx1"/>
                </a:solidFill>
              </a:rPr>
              <a:t> vznikne tak, že se </a:t>
            </a:r>
            <a:r>
              <a:rPr lang="cs-CZ" altLang="cs-CZ" sz="2400" dirty="0">
                <a:solidFill>
                  <a:srgbClr val="C00000"/>
                </a:solidFill>
              </a:rPr>
              <a:t>do vzorečku pro </a:t>
            </a:r>
            <a:r>
              <a:rPr lang="cs-CZ" altLang="cs-CZ" sz="2400" dirty="0" err="1">
                <a:solidFill>
                  <a:srgbClr val="C00000"/>
                </a:solidFill>
              </a:rPr>
              <a:t>Pearsonův</a:t>
            </a:r>
            <a:r>
              <a:rPr lang="cs-CZ" altLang="cs-CZ" sz="2400" dirty="0">
                <a:solidFill>
                  <a:srgbClr val="C00000"/>
                </a:solidFill>
              </a:rPr>
              <a:t> lineární korelační koeficient dosadí místo hodnot X a Y jejich pořadí v řadě</a:t>
            </a:r>
          </a:p>
          <a:p>
            <a:pPr eaLnBrk="1" hangingPunct="1"/>
            <a:r>
              <a:rPr lang="cs-CZ" sz="2400" dirty="0">
                <a:solidFill>
                  <a:schemeClr val="tx1"/>
                </a:solidFill>
              </a:rPr>
              <a:t>též lze počítat přímo z pořadí; vychází ze vzdálenosti/nepodobnosti pořadí</a:t>
            </a:r>
          </a:p>
          <a:p>
            <a:pPr eaLnBrk="1" hangingPunct="1">
              <a:spcBef>
                <a:spcPts val="1200"/>
              </a:spcBef>
            </a:pPr>
            <a:endParaRPr lang="cs-CZ" altLang="cs-CZ" sz="2200" dirty="0">
              <a:solidFill>
                <a:schemeClr val="tx1"/>
              </a:solidFill>
              <a:latin typeface="Symbol" pitchFamily="18" charset="2"/>
              <a:cs typeface="Times New Roman" pitchFamily="18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 1, </a:t>
            </a:r>
            <a:r>
              <a:rPr lang="cs-CZ" altLang="cs-CZ" sz="2200" dirty="0">
                <a:solidFill>
                  <a:schemeClr val="tx1"/>
                </a:solidFill>
              </a:rPr>
              <a:t>pokud jsou řady zcela shodné</a:t>
            </a: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-1, </a:t>
            </a:r>
            <a:r>
              <a:rPr lang="cs-CZ" altLang="cs-CZ" sz="2200" dirty="0">
                <a:solidFill>
                  <a:schemeClr val="tx1"/>
                </a:solidFill>
              </a:rPr>
              <a:t>pokud jsou řady zcela protichůdné</a:t>
            </a:r>
          </a:p>
          <a:p>
            <a:pPr eaLnBrk="1" hangingPunct="1">
              <a:spcBef>
                <a:spcPts val="1200"/>
              </a:spcBef>
            </a:pPr>
            <a:r>
              <a:rPr lang="cs-CZ" altLang="cs-CZ" sz="22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200" dirty="0">
                <a:solidFill>
                  <a:srgbClr val="C00000"/>
                </a:solidFill>
              </a:rPr>
              <a:t> =  0, </a:t>
            </a:r>
            <a:r>
              <a:rPr lang="cs-CZ" altLang="cs-CZ" sz="2200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eaLnBrk="1" hangingPunct="1">
              <a:buFont typeface="Times"/>
              <a:buNone/>
            </a:pPr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1533EA-F147-4765-B0CA-9EA18F24A9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99397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1143000"/>
            <a:ext cx="590867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4538" y="2209800"/>
            <a:ext cx="1195387" cy="7620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3284538" y="2209800"/>
            <a:ext cx="1195387" cy="7620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35375" y="2362200"/>
            <a:ext cx="280988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600"/>
              <a:t>+</a:t>
            </a:r>
            <a:endParaRPr lang="en-US" altLang="cs-CZ" sz="16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2159000" y="3733800"/>
            <a:ext cx="842963" cy="685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509838" y="3733800"/>
            <a:ext cx="280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400"/>
              <a:t>-</a:t>
            </a:r>
            <a:endParaRPr lang="en-US" altLang="cs-CZ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59000" y="3733800"/>
            <a:ext cx="842963" cy="6858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-1973621">
            <a:off x="1531938" y="2327275"/>
            <a:ext cx="4783137" cy="21367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732240" y="2539360"/>
            <a:ext cx="1224136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+ shoda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6732240" y="3969725"/>
            <a:ext cx="1503784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- neshoda</a:t>
            </a:r>
          </a:p>
        </p:txBody>
      </p:sp>
      <p:cxnSp>
        <p:nvCxnSpPr>
          <p:cNvPr id="14" name="Přímá spojnice se šipkou 13"/>
          <p:cNvCxnSpPr>
            <a:stCxn id="12" idx="1"/>
          </p:cNvCxnSpPr>
          <p:nvPr/>
        </p:nvCxnSpPr>
        <p:spPr>
          <a:xfrm flipH="1">
            <a:off x="4335909" y="2720948"/>
            <a:ext cx="2396331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H="1">
            <a:off x="2857947" y="4151313"/>
            <a:ext cx="3874293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Nadpis 16">
            <a:extLst>
              <a:ext uri="{FF2B5EF4-FFF2-40B4-BE49-F238E27FC236}">
                <a16:creationId xmlns:a16="http://schemas.microsoft.com/office/drawing/2014/main" id="{0506377F-C2B3-478E-A89C-FDA079E2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Pořadová korelace</a:t>
            </a:r>
            <a:r>
              <a:rPr lang="cs-CZ" altLang="cs-CZ" dirty="0">
                <a:cs typeface="Times New Roman" pitchFamily="18" charset="0"/>
              </a:rPr>
              <a:t> – </a:t>
            </a:r>
            <a:r>
              <a:rPr lang="cs-CZ" altLang="cs-CZ" dirty="0" err="1">
                <a:cs typeface="Times New Roman" pitchFamily="18" charset="0"/>
              </a:rPr>
              <a:t>Kendallovo</a:t>
            </a:r>
            <a:r>
              <a:rPr lang="cs-CZ" altLang="cs-CZ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16" name="Zástupný symbol pro číslo snímku 3">
            <a:extLst>
              <a:ext uri="{FF2B5EF4-FFF2-40B4-BE49-F238E27FC236}">
                <a16:creationId xmlns:a16="http://schemas.microsoft.com/office/drawing/2014/main" id="{36C41594-80D1-4AE3-800D-F4A7B08C76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370382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BB9BC75-7992-4157-951E-D4BAAC5F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Pořadová  korelace </a:t>
            </a:r>
            <a:r>
              <a:rPr lang="cs-CZ" dirty="0" err="1"/>
              <a:t>Kendallovo</a:t>
            </a:r>
            <a:r>
              <a:rPr lang="cs-CZ" dirty="0"/>
              <a:t> 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4A12F4-7120-4B23-BE12-65B836C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  <a:buClr>
                <a:srgbClr val="E41712"/>
              </a:buClr>
              <a:buSzPct val="80000"/>
              <a:buNone/>
            </a:pPr>
            <a:r>
              <a:rPr lang="cs-CZ" sz="3200" b="1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sz="3200" b="1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cs-CZ" sz="2400" b="1" dirty="0">
                <a:solidFill>
                  <a:srgbClr val="C00000"/>
                </a:solidFill>
              </a:rPr>
              <a:t>= (počet shod – počet neshod)/(počet shod + počet neshod) </a:t>
            </a: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r>
              <a:rPr lang="cs-CZ" sz="2000" b="1" dirty="0"/>
              <a:t>dvojice, které mají stejné hodnoty jedné nebo obou proměnných se nepočítají ani do shod ani do neshod </a:t>
            </a:r>
          </a:p>
          <a:p>
            <a:endParaRPr lang="cs-CZ" dirty="0"/>
          </a:p>
        </p:txBody>
      </p:sp>
      <p:sp>
        <p:nvSpPr>
          <p:cNvPr id="17" name="Zástupný symbol pro číslo snímku 3">
            <a:extLst>
              <a:ext uri="{FF2B5EF4-FFF2-40B4-BE49-F238E27FC236}">
                <a16:creationId xmlns:a16="http://schemas.microsoft.com/office/drawing/2014/main" id="{A56F7687-221E-4F4C-AB4D-194D0CF909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108</a:t>
            </a:fld>
            <a:endParaRPr lang="cs-CZ" dirty="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AD19CA8C-6250-4510-8772-B03FE91F995B}"/>
              </a:ext>
            </a:extLst>
          </p:cNvPr>
          <p:cNvGrpSpPr/>
          <p:nvPr/>
        </p:nvGrpSpPr>
        <p:grpSpPr>
          <a:xfrm>
            <a:off x="320420" y="1490859"/>
            <a:ext cx="7800129" cy="1577874"/>
            <a:chOff x="650367" y="2505443"/>
            <a:chExt cx="7800129" cy="157787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21039A-CE26-475E-A9AB-70F51D1E8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367" y="2506845"/>
              <a:ext cx="3862388" cy="1560513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7A8BD9A0-B8E3-4652-9889-57E115636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71" y="2973129"/>
              <a:ext cx="2317750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shoda</a:t>
              </a:r>
            </a:p>
            <a:p>
              <a:pPr algn="ctr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bodu X odpovídá vyšší hodnota u obou proměnných než má Y </a:t>
              </a:r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F0564B16-987F-4F4F-81D4-C008203AD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849" y="2870457"/>
              <a:ext cx="638622" cy="6951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83DB4526-7F34-470D-A65B-E5ACD5C4E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4149" y="3553637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id="{D04C54EA-8951-490D-A779-F17E5F0B3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471" y="2621158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2756484D-AA5B-4C0E-9C61-130EDA26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659" y="2505443"/>
              <a:ext cx="3906837" cy="1544637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13" name="Line 13">
              <a:extLst>
                <a:ext uri="{FF2B5EF4-FFF2-40B4-BE49-F238E27FC236}">
                  <a16:creationId xmlns:a16="http://schemas.microsoft.com/office/drawing/2014/main" id="{539470F8-8F9D-4AE9-9F93-0381003FB3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3059" y="2925719"/>
              <a:ext cx="671512" cy="659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4" name="Text Box 14">
              <a:extLst>
                <a:ext uri="{FF2B5EF4-FFF2-40B4-BE49-F238E27FC236}">
                  <a16:creationId xmlns:a16="http://schemas.microsoft.com/office/drawing/2014/main" id="{487133E6-1012-4FE2-A1B2-2E6062488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6406" y="2912474"/>
              <a:ext cx="2192337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neshoda</a:t>
              </a:r>
            </a:p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 X má hodnotu u jedné proměnné vyšší než Y a u druhé nižší</a:t>
              </a:r>
            </a:p>
          </p:txBody>
        </p:sp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5DA695ED-1C36-4A9D-80FB-AD3309B38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4571" y="3584719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id="{C0963C1E-8720-4C47-A143-00E76B4A91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6359" y="2676420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</p:grpSp>
      <p:sp>
        <p:nvSpPr>
          <p:cNvPr id="18" name="Rectangle 3">
            <a:extLst>
              <a:ext uri="{FF2B5EF4-FFF2-40B4-BE49-F238E27FC236}">
                <a16:creationId xmlns:a16="http://schemas.microsoft.com/office/drawing/2014/main" id="{02CCDBDE-9B6E-4AB2-B260-6876F54F2EBB}"/>
              </a:ext>
            </a:extLst>
          </p:cNvPr>
          <p:cNvSpPr txBox="1">
            <a:spLocks noChangeArrowheads="1"/>
          </p:cNvSpPr>
          <p:nvPr/>
        </p:nvSpPr>
        <p:spPr>
          <a:xfrm>
            <a:off x="288000" y="4006512"/>
            <a:ext cx="8388456" cy="22934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 1, </a:t>
            </a:r>
            <a:r>
              <a:rPr lang="cs-CZ" altLang="cs-CZ" dirty="0">
                <a:solidFill>
                  <a:schemeClr val="tx1"/>
                </a:solidFill>
              </a:rPr>
              <a:t>pokud jsou řady zcela shodné</a:t>
            </a:r>
          </a:p>
          <a:p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-1, </a:t>
            </a:r>
            <a:r>
              <a:rPr lang="cs-CZ" altLang="cs-CZ" dirty="0">
                <a:solidFill>
                  <a:schemeClr val="tx1"/>
                </a:solidFill>
              </a:rPr>
              <a:t>pokud jsou řady zcela protichůdné</a:t>
            </a:r>
          </a:p>
          <a:p>
            <a:pPr>
              <a:spcBef>
                <a:spcPts val="1200"/>
              </a:spcBef>
            </a:pPr>
            <a:r>
              <a:rPr lang="cs-CZ" sz="3700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dirty="0">
                <a:solidFill>
                  <a:srgbClr val="C00000"/>
                </a:solidFill>
              </a:rPr>
              <a:t> =  0, </a:t>
            </a:r>
            <a:r>
              <a:rPr lang="cs-CZ" altLang="cs-CZ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cs-CZ" i="1" dirty="0">
                <a:solidFill>
                  <a:srgbClr val="0070C0"/>
                </a:solidFill>
              </a:rPr>
              <a:t>Pozn.: pro menší soubory je nutno spočítat signifikance přesně</a:t>
            </a:r>
          </a:p>
        </p:txBody>
      </p:sp>
    </p:spTree>
    <p:extLst>
      <p:ext uri="{BB962C8B-B14F-4D97-AF65-F5344CB8AC3E}">
        <p14:creationId xmlns:p14="http://schemas.microsoft.com/office/powerpoint/2010/main" val="247207509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7719CC5-8842-4222-80AE-2DB61E8A4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</a:t>
            </a:r>
            <a:r>
              <a:rPr lang="cs-CZ" sz="3200" dirty="0">
                <a:solidFill>
                  <a:schemeClr val="accent2"/>
                </a:solidFill>
              </a:rPr>
              <a:t> </a:t>
            </a:r>
            <a:r>
              <a:rPr lang="cs-CZ" sz="3200" dirty="0"/>
              <a:t>hypotéz</a:t>
            </a:r>
            <a:endParaRPr lang="cs-CZ" dirty="0"/>
          </a:p>
        </p:txBody>
      </p:sp>
      <p:sp>
        <p:nvSpPr>
          <p:cNvPr id="477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u statistických řad, jejichž souběžnost zjišťujeme, a které reprezentují obecnější situaci, výsledky procesů či širší základní soubor je podstatné vědět, zda o </a:t>
            </a:r>
            <a:r>
              <a:rPr lang="cs-CZ" sz="2400" dirty="0" err="1">
                <a:solidFill>
                  <a:schemeClr val="tx1"/>
                </a:solidFill>
              </a:rPr>
              <a:t>korelovanosti</a:t>
            </a:r>
            <a:r>
              <a:rPr lang="cs-CZ" sz="2400" dirty="0">
                <a:solidFill>
                  <a:schemeClr val="tx1"/>
                </a:solidFill>
              </a:rPr>
              <a:t> vůbec můžeme mluvit</a:t>
            </a:r>
          </a:p>
          <a:p>
            <a:pPr eaLnBrk="1" hangingPunct="1">
              <a:lnSpc>
                <a:spcPct val="90000"/>
              </a:lnSpc>
            </a:pPr>
            <a:endParaRPr lang="cs-CZ" sz="2400" dirty="0">
              <a:solidFill>
                <a:schemeClr val="tx1"/>
              </a:solidFill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r>
              <a:rPr lang="cs-CZ" sz="2400" b="1" dirty="0">
                <a:solidFill>
                  <a:srgbClr val="C00000"/>
                </a:solidFill>
              </a:rPr>
              <a:t>základní otázka: můžeme považovat dvě řady za korelované, nebo koeficient korelace zachycuje pouze náhodně vzniklé souladnosti v</a:t>
            </a:r>
            <a:r>
              <a:rPr lang="cs-CZ" sz="2400" dirty="0"/>
              <a:t> </a:t>
            </a:r>
            <a:r>
              <a:rPr lang="cs-CZ" sz="2400" b="1" dirty="0">
                <a:solidFill>
                  <a:srgbClr val="C00000"/>
                </a:solidFill>
              </a:rPr>
              <a:t>řadách?</a:t>
            </a: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endParaRPr lang="cs-CZ" sz="2400" b="1" dirty="0">
              <a:solidFill>
                <a:srgbClr val="C00000"/>
              </a:solidFill>
            </a:endParaRPr>
          </a:p>
          <a:p>
            <a:pPr marL="342900" lvl="1" indent="-342900" eaLnBrk="1" hangingPunct="1">
              <a:lnSpc>
                <a:spcPct val="90000"/>
              </a:lnSpc>
              <a:buClr>
                <a:srgbClr val="821A08"/>
              </a:buClr>
            </a:pPr>
            <a:r>
              <a:rPr lang="cs-CZ" sz="2400" b="1" dirty="0">
                <a:solidFill>
                  <a:schemeClr val="tx1"/>
                </a:solidFill>
              </a:rPr>
              <a:t>tedy: Je možné, že souběh/</a:t>
            </a:r>
            <a:r>
              <a:rPr lang="cs-CZ" sz="2400" b="1" dirty="0" err="1">
                <a:solidFill>
                  <a:schemeClr val="tx1"/>
                </a:solidFill>
              </a:rPr>
              <a:t>protiběh</a:t>
            </a:r>
            <a:r>
              <a:rPr lang="cs-CZ" sz="2400" b="1" dirty="0">
                <a:solidFill>
                  <a:schemeClr val="tx1"/>
                </a:solidFill>
              </a:rPr>
              <a:t> řad reprezentuje </a:t>
            </a:r>
            <a:r>
              <a:rPr lang="cs-CZ" sz="2400" b="1" dirty="0">
                <a:solidFill>
                  <a:srgbClr val="C00000"/>
                </a:solidFill>
              </a:rPr>
              <a:t>nenáhodný vztah</a:t>
            </a:r>
            <a:r>
              <a:rPr lang="cs-CZ" sz="2400" b="1" dirty="0">
                <a:solidFill>
                  <a:schemeClr val="tx1"/>
                </a:solidFill>
              </a:rPr>
              <a:t>, nebo mohl vzniknout jen působením náhody?</a:t>
            </a:r>
          </a:p>
          <a:p>
            <a:pPr eaLnBrk="1" hangingPunct="1">
              <a:lnSpc>
                <a:spcPct val="90000"/>
              </a:lnSpc>
            </a:pPr>
            <a:endParaRPr lang="cs-CZ" sz="2000" dirty="0">
              <a:solidFill>
                <a:srgbClr val="1C766B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cs-CZ" sz="2000" dirty="0">
              <a:solidFill>
                <a:srgbClr val="1C766B"/>
              </a:solidFill>
            </a:endParaRPr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D6D63D80-A24B-41E3-B173-474C05006A6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109</a:t>
            </a:fld>
            <a:endParaRPr lang="cs-CZ" dirty="0"/>
          </a:p>
        </p:txBody>
      </p:sp>
      <p:sp>
        <p:nvSpPr>
          <p:cNvPr id="477188" name="Obdélník 5"/>
          <p:cNvSpPr>
            <a:spLocks noChangeArrowheads="1"/>
          </p:cNvSpPr>
          <p:nvPr/>
        </p:nvSpPr>
        <p:spPr bwMode="auto">
          <a:xfrm>
            <a:off x="539552" y="2708920"/>
            <a:ext cx="7803369" cy="1295475"/>
          </a:xfrm>
          <a:prstGeom prst="rect">
            <a:avLst/>
          </a:prstGeom>
          <a:noFill/>
          <a:ln w="19050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81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080DB-F7C2-5574-BBF1-4EBEACA1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Normální rozdělení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B6FC0DB-C2EE-9A0D-113F-165596176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952001"/>
          </a:xfrm>
        </p:spPr>
        <p:txBody>
          <a:bodyPr/>
          <a:lstStyle/>
          <a:p>
            <a:r>
              <a:rPr lang="cs-CZ" dirty="0"/>
              <a:t>je definováno pro reálná čísla</a:t>
            </a:r>
          </a:p>
          <a:p>
            <a:r>
              <a:rPr lang="cs-CZ" dirty="0"/>
              <a:t>popisuje náhodné veličiny, které jsou součtem mnoha nezávislých náhodných veličin,</a:t>
            </a:r>
          </a:p>
          <a:p>
            <a:r>
              <a:rPr lang="cs-CZ" dirty="0"/>
              <a:t>hraje ústřední roli v matematické statistice</a:t>
            </a:r>
          </a:p>
          <a:p>
            <a:pPr lvl="1"/>
            <a:r>
              <a:rPr lang="cs-CZ" dirty="0"/>
              <a:t>popisuje rozdělení veličin, které neznáme – díky centrálnímu limitnímu teorému průměr z rozdělení s konstantním rozptylem se blíží normálnímu s růstem počtu průměrovaných hodnot</a:t>
            </a:r>
          </a:p>
          <a:p>
            <a:pPr lvl="1"/>
            <a:r>
              <a:rPr lang="cs-CZ" dirty="0"/>
              <a:t>rozdělení mnoha testů aproximujeme normálním rozdělením – typická kritická hodnota pro testové kritérium </a:t>
            </a:r>
            <a:r>
              <a:rPr lang="cs-CZ" b="1" dirty="0">
                <a:solidFill>
                  <a:srgbClr val="C00000"/>
                </a:solidFill>
              </a:rPr>
              <a:t>1,96 ≐ 2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8F071B-A0CC-316D-E70A-2C5AFB432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11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040000" y="4140000"/>
                <a:ext cx="3852428" cy="162000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000" i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𝝁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 =</m:t>
                      </m:r>
                      <m:sSup>
                        <m:sSupPr>
                          <m:ctrlP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𝝈</m:t>
                          </m:r>
                        </m:e>
                        <m:sup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cs-CZ" sz="2000" b="1" baseline="30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000" y="4140000"/>
                <a:ext cx="3852428" cy="16200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BD5319E-D1FB-CC66-D63A-64FD7FF4361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6000" y="3852000"/>
            <a:ext cx="44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203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E55C8D0-1DE6-4608-8867-B711CBCE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Testy hypotéz</a:t>
            </a:r>
            <a:endParaRPr lang="cs-CZ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7635875" cy="5072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cs-CZ" altLang="cs-CZ" sz="2400" dirty="0">
                <a:solidFill>
                  <a:schemeClr val="tx1"/>
                </a:solidFill>
              </a:rPr>
              <a:t>u korelačních koeficientů je základní dvojicí hypotéz, které testujeme: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0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nulový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A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nenulový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prokazujeme, že naše spočtená míra je </a:t>
            </a:r>
            <a:r>
              <a:rPr lang="cs-CZ" sz="2400" dirty="0">
                <a:solidFill>
                  <a:srgbClr val="C00000"/>
                </a:solidFill>
              </a:rPr>
              <a:t>signifikantně nenulová</a:t>
            </a:r>
            <a:r>
              <a:rPr lang="cs-CZ" sz="2400" dirty="0">
                <a:solidFill>
                  <a:schemeClr val="tx1"/>
                </a:solidFill>
              </a:rPr>
              <a:t>, tedy, </a:t>
            </a:r>
            <a:r>
              <a:rPr lang="cs-CZ" sz="2400" dirty="0">
                <a:solidFill>
                  <a:srgbClr val="C00000"/>
                </a:solidFill>
              </a:rPr>
              <a:t>že v datech se projevuje nějaký nenáhodně vzniklý vztah (hypotéza H</a:t>
            </a:r>
            <a:r>
              <a:rPr lang="cs-CZ" sz="1050" dirty="0">
                <a:solidFill>
                  <a:srgbClr val="C00000"/>
                </a:solidFill>
              </a:rPr>
              <a:t>A</a:t>
            </a:r>
            <a:r>
              <a:rPr lang="cs-CZ" sz="2400" dirty="0">
                <a:solidFill>
                  <a:srgbClr val="C000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cs-CZ" sz="2400" dirty="0">
                <a:solidFill>
                  <a:schemeClr val="tx1"/>
                </a:solidFill>
              </a:rPr>
              <a:t>platí pro </a:t>
            </a:r>
            <a:r>
              <a:rPr lang="cs-CZ" sz="2400" dirty="0" err="1">
                <a:solidFill>
                  <a:schemeClr val="tx1"/>
                </a:solidFill>
              </a:rPr>
              <a:t>Pearsonův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Spearmanův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Kendallův</a:t>
            </a:r>
            <a:r>
              <a:rPr lang="cs-CZ" sz="2400" dirty="0">
                <a:solidFill>
                  <a:schemeClr val="tx1"/>
                </a:solidFill>
              </a:rPr>
              <a:t> i </a:t>
            </a:r>
            <a:r>
              <a:rPr lang="cs-CZ" sz="2400" dirty="0" err="1">
                <a:solidFill>
                  <a:schemeClr val="tx1"/>
                </a:solidFill>
              </a:rPr>
              <a:t>Blomquistův</a:t>
            </a:r>
            <a:r>
              <a:rPr lang="cs-CZ" sz="2400" dirty="0">
                <a:solidFill>
                  <a:schemeClr val="tx1"/>
                </a:solidFill>
              </a:rPr>
              <a:t> koeficient – nenulová signifikance ukazuje na vlastnosti charakterizované koeficientem (</a:t>
            </a:r>
            <a:r>
              <a:rPr lang="cs-CZ" sz="2400" dirty="0" err="1">
                <a:solidFill>
                  <a:schemeClr val="tx1"/>
                </a:solidFill>
              </a:rPr>
              <a:t>linearní</a:t>
            </a:r>
            <a:r>
              <a:rPr lang="cs-CZ" sz="2400" dirty="0">
                <a:solidFill>
                  <a:schemeClr val="tx1"/>
                </a:solidFill>
              </a:rPr>
              <a:t> trend, </a:t>
            </a:r>
            <a:r>
              <a:rPr lang="cs-CZ" sz="2400" dirty="0" err="1">
                <a:solidFill>
                  <a:schemeClr val="tx1"/>
                </a:solidFill>
              </a:rPr>
              <a:t>monotonní</a:t>
            </a:r>
            <a:r>
              <a:rPr lang="cs-CZ" sz="2400" dirty="0">
                <a:solidFill>
                  <a:schemeClr val="tx1"/>
                </a:solidFill>
              </a:rPr>
              <a:t> trend, diagonální rozmístění dat) 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>
              <a:solidFill>
                <a:schemeClr val="tx1"/>
              </a:solidFill>
            </a:endParaRP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C6FA2E9F-1B00-403E-A5B5-C808CD6E8F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110</a:t>
            </a:fld>
            <a:endParaRPr lang="cs-CZ" dirty="0"/>
          </a:p>
        </p:txBody>
      </p:sp>
      <p:sp>
        <p:nvSpPr>
          <p:cNvPr id="4" name="Obdélník 5"/>
          <p:cNvSpPr>
            <a:spLocks noChangeArrowheads="1"/>
          </p:cNvSpPr>
          <p:nvPr/>
        </p:nvSpPr>
        <p:spPr bwMode="auto">
          <a:xfrm>
            <a:off x="467544" y="2060849"/>
            <a:ext cx="7620949" cy="1008112"/>
          </a:xfrm>
          <a:prstGeom prst="rect">
            <a:avLst/>
          </a:prstGeom>
          <a:noFill/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49046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791843C-FB71-44D6-A1DD-E10BE9511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 hypotéz   H</a:t>
            </a:r>
            <a:r>
              <a:rPr lang="cs-CZ" sz="1800" dirty="0"/>
              <a:t>0</a:t>
            </a:r>
            <a:r>
              <a:rPr lang="cs-CZ" sz="3200" dirty="0"/>
              <a:t>: r = 0</a:t>
            </a:r>
            <a:endParaRPr lang="cs-CZ" dirty="0"/>
          </a:p>
        </p:txBody>
      </p:sp>
      <p:sp>
        <p:nvSpPr>
          <p:cNvPr id="49766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064896" cy="4114800"/>
          </a:xfrm>
        </p:spPr>
        <p:txBody>
          <a:bodyPr/>
          <a:lstStyle/>
          <a:p>
            <a:pPr>
              <a:buFont typeface="Times"/>
              <a:buNone/>
            </a:pPr>
            <a:r>
              <a:rPr lang="cs-CZ" dirty="0">
                <a:solidFill>
                  <a:schemeClr val="tx1"/>
                </a:solidFill>
              </a:rPr>
              <a:t>t – test: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r>
              <a:rPr lang="cs-CZ" sz="2000" dirty="0">
                <a:solidFill>
                  <a:schemeClr val="tx1"/>
                </a:solidFill>
              </a:rPr>
              <a:t>Studentovo t-rozložení – tabulky nebo výpočet dosažené signifikance</a:t>
            </a:r>
          </a:p>
          <a:p>
            <a:r>
              <a:rPr lang="cs-CZ" sz="2000" dirty="0">
                <a:solidFill>
                  <a:schemeClr val="tx1"/>
                </a:solidFill>
              </a:rPr>
              <a:t>dosadíme-li za t kritické hodnoty, dostaneme kritické hodnoty pro </a:t>
            </a:r>
            <a:r>
              <a:rPr lang="cs-CZ" sz="2000" i="1" dirty="0">
                <a:solidFill>
                  <a:schemeClr val="tx1"/>
                </a:solidFill>
              </a:rPr>
              <a:t>r</a:t>
            </a:r>
            <a:r>
              <a:rPr lang="cs-CZ" sz="2000" dirty="0">
                <a:solidFill>
                  <a:schemeClr val="tx1"/>
                </a:solidFill>
              </a:rPr>
              <a:t> přímo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438649B9-6EE6-4B00-84F7-E249F9C3B9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111</a:t>
            </a:fld>
            <a:endParaRPr lang="cs-CZ" dirty="0"/>
          </a:p>
        </p:txBody>
      </p:sp>
      <p:graphicFrame>
        <p:nvGraphicFramePr>
          <p:cNvPr id="497668" name="Object 4"/>
          <p:cNvGraphicFramePr>
            <a:graphicFrameLocks noChangeAspect="1"/>
          </p:cNvGraphicFramePr>
          <p:nvPr/>
        </p:nvGraphicFramePr>
        <p:xfrm>
          <a:off x="2627784" y="1844824"/>
          <a:ext cx="3322026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1714320" imgH="406080" progId="Equation.3">
                  <p:embed/>
                </p:oleObj>
              </mc:Choice>
              <mc:Fallback>
                <p:oleObj name="Rovnice" r:id="rId2" imgW="1714320" imgH="406080" progId="Equation.3">
                  <p:embed/>
                  <p:pic>
                    <p:nvPicPr>
                      <p:cNvPr id="4976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844824"/>
                        <a:ext cx="3322026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7669" name="Object 5"/>
          <p:cNvGraphicFramePr>
            <a:graphicFrameLocks noChangeAspect="1"/>
          </p:cNvGraphicFramePr>
          <p:nvPr/>
        </p:nvGraphicFramePr>
        <p:xfrm>
          <a:off x="2737339" y="4437063"/>
          <a:ext cx="2205404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4" imgW="1041120" imgH="406080" progId="Equation.3">
                  <p:embed/>
                </p:oleObj>
              </mc:Choice>
              <mc:Fallback>
                <p:oleObj name="Rovnice" r:id="rId4" imgW="1041120" imgH="406080" progId="Equation.3">
                  <p:embed/>
                  <p:pic>
                    <p:nvPicPr>
                      <p:cNvPr id="4976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7339" y="4437063"/>
                        <a:ext cx="2205404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697503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4324E46-DA58-4ACB-A540-D0D390932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Testy hypotéz  H</a:t>
            </a:r>
            <a:r>
              <a:rPr lang="cs-CZ" sz="1800" dirty="0"/>
              <a:t>0</a:t>
            </a:r>
            <a:r>
              <a:rPr lang="cs-CZ" sz="3200" dirty="0"/>
              <a:t>: r = 0</a:t>
            </a:r>
            <a:endParaRPr lang="cs-CZ" dirty="0"/>
          </a:p>
        </p:txBody>
      </p:sp>
      <p:sp>
        <p:nvSpPr>
          <p:cNvPr id="499715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412776"/>
            <a:ext cx="7704856" cy="4114800"/>
          </a:xfrm>
        </p:spPr>
        <p:txBody>
          <a:bodyPr/>
          <a:lstStyle/>
          <a:p>
            <a:pPr>
              <a:buFont typeface="Times"/>
              <a:buNone/>
            </a:pPr>
            <a:r>
              <a:rPr lang="cs-CZ" dirty="0">
                <a:solidFill>
                  <a:schemeClr val="tx1"/>
                </a:solidFill>
              </a:rPr>
              <a:t>z – test: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pPr>
              <a:buFont typeface="Times"/>
              <a:buNone/>
            </a:pPr>
            <a:endParaRPr lang="cs-CZ" sz="2000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r>
              <a:rPr lang="cs-CZ" sz="2000" dirty="0">
                <a:solidFill>
                  <a:schemeClr val="tx1"/>
                </a:solidFill>
              </a:rPr>
              <a:t>má normální rozdělení, tj. kritickou hodnotu pro alfa = 0.05 je  </a:t>
            </a:r>
            <a:r>
              <a:rPr lang="cs-CZ" sz="2000" dirty="0">
                <a:solidFill>
                  <a:srgbClr val="0070C0"/>
                </a:solidFill>
              </a:rPr>
              <a:t>1.96</a:t>
            </a:r>
          </a:p>
          <a:p>
            <a:r>
              <a:rPr lang="cs-CZ" sz="2000" dirty="0">
                <a:solidFill>
                  <a:schemeClr val="tx1"/>
                </a:solidFill>
              </a:rPr>
              <a:t>ve skutečnosti je test vychýlen</a:t>
            </a:r>
          </a:p>
          <a:p>
            <a:endParaRPr lang="cs-CZ" sz="2000" dirty="0">
              <a:solidFill>
                <a:schemeClr val="tx1"/>
              </a:solidFill>
            </a:endParaRPr>
          </a:p>
          <a:p>
            <a:endParaRPr lang="cs-CZ" sz="2000" dirty="0"/>
          </a:p>
        </p:txBody>
      </p:sp>
      <p:sp>
        <p:nvSpPr>
          <p:cNvPr id="6" name="Zástupný symbol pro číslo snímku 3">
            <a:extLst>
              <a:ext uri="{FF2B5EF4-FFF2-40B4-BE49-F238E27FC236}">
                <a16:creationId xmlns:a16="http://schemas.microsoft.com/office/drawing/2014/main" id="{0FD366E2-680A-4281-9DD1-CF4F30D9D16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112</a:t>
            </a:fld>
            <a:endParaRPr lang="cs-CZ" dirty="0"/>
          </a:p>
        </p:txBody>
      </p:sp>
      <p:graphicFrame>
        <p:nvGraphicFramePr>
          <p:cNvPr id="499716" name="Object 4"/>
          <p:cNvGraphicFramePr>
            <a:graphicFrameLocks noChangeAspect="1"/>
          </p:cNvGraphicFramePr>
          <p:nvPr/>
        </p:nvGraphicFramePr>
        <p:xfrm>
          <a:off x="2411761" y="1700808"/>
          <a:ext cx="3653782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1663560" imgH="419040" progId="Equation.3">
                  <p:embed/>
                </p:oleObj>
              </mc:Choice>
              <mc:Fallback>
                <p:oleObj name="Rovnice" r:id="rId2" imgW="1663560" imgH="419040" progId="Equation.3">
                  <p:embed/>
                  <p:pic>
                    <p:nvPicPr>
                      <p:cNvPr id="4997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1" y="1700808"/>
                        <a:ext cx="3653782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9717" name="Object 5"/>
          <p:cNvGraphicFramePr>
            <a:graphicFrameLocks noChangeAspect="1"/>
          </p:cNvGraphicFramePr>
          <p:nvPr/>
        </p:nvGraphicFramePr>
        <p:xfrm>
          <a:off x="2411760" y="4365104"/>
          <a:ext cx="3127292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4" imgW="1562040" imgH="419040" progId="Equation.3">
                  <p:embed/>
                </p:oleObj>
              </mc:Choice>
              <mc:Fallback>
                <p:oleObj name="Rovnice" r:id="rId4" imgW="1562040" imgH="419040" progId="Equation.3">
                  <p:embed/>
                  <p:pic>
                    <p:nvPicPr>
                      <p:cNvPr id="4997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365104"/>
                        <a:ext cx="3127292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405826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DC0797-0965-40ED-A20D-2830B7647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signifikance</a:t>
            </a:r>
            <a:endParaRPr lang="cs-CZ" dirty="0"/>
          </a:p>
        </p:txBody>
      </p:sp>
      <p:sp>
        <p:nvSpPr>
          <p:cNvPr id="326660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signifikance znamená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u="sng" dirty="0">
                <a:solidFill>
                  <a:srgbClr val="0070C0"/>
                </a:solidFill>
              </a:rPr>
              <a:t>pouze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nenulovost a nenáhodnost koeficientu</a:t>
            </a:r>
            <a:r>
              <a:rPr lang="cs-CZ" sz="2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cs-CZ" sz="2000" dirty="0">
                <a:solidFill>
                  <a:schemeClr val="tx1"/>
                </a:solidFill>
              </a:rPr>
              <a:t>rozhodnutí o tom, zda je hodnota zajímavá </a:t>
            </a:r>
            <a:r>
              <a:rPr lang="cs-CZ" sz="2000" i="1" dirty="0">
                <a:solidFill>
                  <a:srgbClr val="C00000"/>
                </a:solidFill>
              </a:rPr>
              <a:t>provádí analytik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700" dirty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signifikantní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neznamená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tedy ještě, že hodnota koeficientu, tj. </a:t>
            </a:r>
            <a:r>
              <a:rPr lang="cs-CZ" sz="2000" i="1" dirty="0">
                <a:solidFill>
                  <a:srgbClr val="0070C0"/>
                </a:solidFill>
              </a:rPr>
              <a:t>síla vztahu je dostatečná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na to, abychom ji považovali za interpretačně zajímavou. tj. za věcně interpretovatelnou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i nízké hodnoty koeficientu korelace mohou být zajímavé    	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a) ukazují na trend, který se </a:t>
            </a:r>
            <a:r>
              <a:rPr lang="cs-CZ" sz="2000" i="1" dirty="0">
                <a:solidFill>
                  <a:srgbClr val="0070C0"/>
                </a:solidFill>
              </a:rPr>
              <a:t>začíná objevovat </a:t>
            </a:r>
            <a:r>
              <a:rPr lang="cs-CZ" sz="2000" dirty="0">
                <a:solidFill>
                  <a:schemeClr val="tx1"/>
                </a:solidFill>
              </a:rPr>
              <a:t>a prosazovat,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     ukazují na nové procesy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b) ukazují trendy, které jsou přehlušeny </a:t>
            </a:r>
            <a:r>
              <a:rPr lang="cs-CZ" sz="2000" i="1" dirty="0">
                <a:solidFill>
                  <a:srgbClr val="0070C0"/>
                </a:solidFill>
              </a:rPr>
              <a:t>velkými šumy</a:t>
            </a:r>
            <a:r>
              <a:rPr lang="cs-CZ" sz="2000" dirty="0">
                <a:solidFill>
                  <a:schemeClr val="tx1"/>
                </a:solidFill>
              </a:rPr>
              <a:t>, ale existují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c)  naznačují zprostředkovanou vazbu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i="1" dirty="0">
                <a:solidFill>
                  <a:srgbClr val="0070C0"/>
                </a:solidFill>
              </a:rPr>
              <a:t>POZOR: test signifikance vychází </a:t>
            </a:r>
            <a:r>
              <a:rPr lang="cs-CZ" sz="2000" i="1" u="sng" dirty="0">
                <a:solidFill>
                  <a:schemeClr val="tx1"/>
                </a:solidFill>
              </a:rPr>
              <a:t>pouze z hodnoty r </a:t>
            </a:r>
            <a:r>
              <a:rPr lang="cs-CZ" sz="2000" i="1" dirty="0">
                <a:solidFill>
                  <a:schemeClr val="tx1"/>
                </a:solidFill>
              </a:rPr>
              <a:t>ne z celkové struktury bodů: </a:t>
            </a:r>
            <a:r>
              <a:rPr lang="cs-CZ" sz="2000" i="1" dirty="0">
                <a:solidFill>
                  <a:srgbClr val="0070C0"/>
                </a:solidFill>
              </a:rPr>
              <a:t>proto signifikance </a:t>
            </a:r>
            <a:r>
              <a:rPr lang="cs-CZ" sz="2000" i="1" u="sng" dirty="0">
                <a:solidFill>
                  <a:schemeClr val="tx1"/>
                </a:solidFill>
              </a:rPr>
              <a:t>může být způsobena odlehlými pozorováními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50659A-C1D7-42B7-A17B-F4ED9D17B1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411489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8560B70-33AD-4D22-8356-8C64EA6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</a:t>
            </a:r>
            <a:r>
              <a:rPr lang="cs-CZ" sz="3200" dirty="0" err="1"/>
              <a:t>nesignifikance</a:t>
            </a:r>
            <a:endParaRPr lang="cs-CZ" dirty="0"/>
          </a:p>
        </p:txBody>
      </p:sp>
      <p:sp>
        <p:nvSpPr>
          <p:cNvPr id="5017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cs-CZ" sz="2000" dirty="0">
                <a:solidFill>
                  <a:schemeClr val="tx1"/>
                </a:solidFill>
              </a:rPr>
              <a:t>signifikance ukazuje na působení nenáhodných faktorů</a:t>
            </a:r>
          </a:p>
          <a:p>
            <a:pPr marL="0" indent="0" eaLnBrk="1" hangingPunct="1">
              <a:buNone/>
            </a:pPr>
            <a:r>
              <a:rPr lang="cs-CZ" sz="1000" dirty="0"/>
              <a:t>	</a:t>
            </a:r>
            <a:r>
              <a:rPr lang="cs-CZ" sz="2000" dirty="0">
                <a:solidFill>
                  <a:schemeClr val="tx1"/>
                </a:solidFill>
              </a:rPr>
              <a:t>x</a:t>
            </a:r>
          </a:p>
          <a:p>
            <a:pPr marL="0" indent="0" eaLnBrk="1" hangingPunct="1">
              <a:spcBef>
                <a:spcPts val="600"/>
              </a:spcBef>
              <a:buNone/>
            </a:pPr>
            <a:r>
              <a:rPr lang="cs-CZ" sz="2000" dirty="0" err="1">
                <a:solidFill>
                  <a:srgbClr val="C00000"/>
                </a:solidFill>
              </a:rPr>
              <a:t>nesignifikance</a:t>
            </a:r>
            <a:r>
              <a:rPr lang="cs-CZ" sz="2000" dirty="0">
                <a:solidFill>
                  <a:srgbClr val="1C766B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(tj. nepřijatelně vysoké riziko přijetí </a:t>
            </a:r>
            <a:r>
              <a:rPr lang="cs-CZ" sz="2000" dirty="0" err="1">
                <a:solidFill>
                  <a:schemeClr val="tx1"/>
                </a:solidFill>
              </a:rPr>
              <a:t>korelovanosti</a:t>
            </a:r>
            <a:r>
              <a:rPr lang="cs-CZ" sz="2000" dirty="0">
                <a:solidFill>
                  <a:schemeClr val="tx1"/>
                </a:solidFill>
              </a:rPr>
              <a:t> proměnných) může znamenat: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002060"/>
                </a:solidFill>
              </a:rPr>
              <a:t> </a:t>
            </a:r>
            <a:r>
              <a:rPr lang="cs-CZ" sz="2000" dirty="0">
                <a:solidFill>
                  <a:srgbClr val="C00000"/>
                </a:solidFill>
              </a:rPr>
              <a:t>správný závěr: </a:t>
            </a:r>
            <a:r>
              <a:rPr lang="cs-CZ" sz="2000" b="1" dirty="0">
                <a:solidFill>
                  <a:schemeClr val="tx1"/>
                </a:solidFill>
              </a:rPr>
              <a:t>korelace je nulová nebo nepatrná</a:t>
            </a:r>
          </a:p>
          <a:p>
            <a:pPr eaLnBrk="1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</a:t>
            </a:r>
            <a:r>
              <a:rPr lang="cs-CZ" sz="2000" dirty="0">
                <a:solidFill>
                  <a:srgbClr val="C00000"/>
                </a:solidFill>
              </a:rPr>
              <a:t>chybu 2. druhu (vztah existuje, ale neprokázali jsme ho):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korelace není prokázána vzhledem k </a:t>
            </a:r>
            <a:r>
              <a:rPr lang="cs-CZ" sz="2000" b="1" i="1" dirty="0">
                <a:solidFill>
                  <a:srgbClr val="0070C0"/>
                </a:solidFill>
              </a:rPr>
              <a:t>malému počtu  případů/pozorování </a:t>
            </a:r>
            <a:r>
              <a:rPr lang="cs-CZ" sz="2000" b="1" dirty="0">
                <a:solidFill>
                  <a:schemeClr val="tx1"/>
                </a:solidFill>
              </a:rPr>
              <a:t>(nemáme dost statistické informace k</a:t>
            </a:r>
            <a:r>
              <a:rPr lang="cs-CZ" sz="2000" dirty="0">
                <a:solidFill>
                  <a:schemeClr val="tx1"/>
                </a:solidFill>
              </a:rPr>
              <a:t> </a:t>
            </a:r>
            <a:r>
              <a:rPr lang="cs-CZ" sz="2000" b="1" dirty="0">
                <a:solidFill>
                  <a:schemeClr val="tx1"/>
                </a:solidFill>
              </a:rPr>
              <a:t>prokázání existujícího vztahu)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v datech je zahlušen </a:t>
            </a:r>
            <a:r>
              <a:rPr lang="cs-CZ" sz="2000" b="1" i="1" dirty="0">
                <a:solidFill>
                  <a:srgbClr val="0070C0"/>
                </a:solidFill>
              </a:rPr>
              <a:t>velkými chybami měření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odlehlými pozorováními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pozorováními, která do zkoumaného vztahu nepatří</a:t>
            </a:r>
            <a:r>
              <a:rPr lang="cs-CZ" sz="2000" b="1" dirty="0">
                <a:solidFill>
                  <a:srgbClr val="0070C0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trendy jsou v datech dva ve dvou podsouborech a </a:t>
            </a:r>
            <a:r>
              <a:rPr lang="cs-CZ" sz="2000" b="1" i="1" dirty="0">
                <a:solidFill>
                  <a:srgbClr val="0070C0"/>
                </a:solidFill>
              </a:rPr>
              <a:t>kříží a ruší se navzájem </a:t>
            </a:r>
            <a:r>
              <a:rPr lang="cs-CZ" sz="1600" i="1" dirty="0">
                <a:solidFill>
                  <a:srgbClr val="0070C0"/>
                </a:solidFill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4DECDFC-2D2A-4F59-948B-1A1CF23EB9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527875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3A43BC0-5FEC-46AC-89E6-EECF2C2CB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Korelace a směr závislosti</a:t>
            </a:r>
            <a:endParaRPr lang="cs-CZ" dirty="0"/>
          </a:p>
        </p:txBody>
      </p:sp>
      <p:sp>
        <p:nvSpPr>
          <p:cNvPr id="517123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616274"/>
            <a:ext cx="6828692" cy="457200"/>
          </a:xfrm>
          <a:noFill/>
        </p:spPr>
        <p:txBody>
          <a:bodyPr/>
          <a:lstStyle/>
          <a:p>
            <a:pPr>
              <a:buFont typeface="Times"/>
              <a:buNone/>
            </a:pPr>
            <a:r>
              <a:rPr lang="cs-CZ" sz="2400" dirty="0"/>
              <a:t> </a:t>
            </a:r>
            <a:r>
              <a:rPr lang="cs-CZ" sz="2200" dirty="0">
                <a:solidFill>
                  <a:schemeClr val="tx1"/>
                </a:solidFill>
              </a:rPr>
              <a:t>nezaměstnanost		volební přízeň</a:t>
            </a:r>
          </a:p>
        </p:txBody>
      </p:sp>
      <p:sp>
        <p:nvSpPr>
          <p:cNvPr id="12" name="Zástupný symbol pro číslo snímku 3">
            <a:extLst>
              <a:ext uri="{FF2B5EF4-FFF2-40B4-BE49-F238E27FC236}">
                <a16:creationId xmlns:a16="http://schemas.microsoft.com/office/drawing/2014/main" id="{7445FC3F-29EE-485A-967C-637DA4363D2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115</a:t>
            </a:fld>
            <a:endParaRPr lang="cs-CZ" dirty="0"/>
          </a:p>
        </p:txBody>
      </p:sp>
      <p:sp>
        <p:nvSpPr>
          <p:cNvPr id="517124" name="Line 4"/>
          <p:cNvSpPr>
            <a:spLocks noChangeShapeType="1"/>
          </p:cNvSpPr>
          <p:nvPr/>
        </p:nvSpPr>
        <p:spPr bwMode="auto">
          <a:xfrm>
            <a:off x="1951329" y="24544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5" name="Line 5"/>
          <p:cNvSpPr>
            <a:spLocks noChangeShapeType="1"/>
          </p:cNvSpPr>
          <p:nvPr/>
        </p:nvSpPr>
        <p:spPr bwMode="auto">
          <a:xfrm>
            <a:off x="1951329" y="3673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6" name="Line 6"/>
          <p:cNvSpPr>
            <a:spLocks noChangeShapeType="1"/>
          </p:cNvSpPr>
          <p:nvPr/>
        </p:nvSpPr>
        <p:spPr bwMode="auto">
          <a:xfrm>
            <a:off x="1951329" y="4816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7" name="Line 7"/>
          <p:cNvSpPr>
            <a:spLocks noChangeShapeType="1"/>
          </p:cNvSpPr>
          <p:nvPr/>
        </p:nvSpPr>
        <p:spPr bwMode="auto">
          <a:xfrm>
            <a:off x="1951329" y="5197674"/>
            <a:ext cx="288387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28" name="Text Box 8"/>
          <p:cNvSpPr txBox="1">
            <a:spLocks noChangeArrowheads="1"/>
          </p:cNvSpPr>
          <p:nvPr/>
        </p:nvSpPr>
        <p:spPr bwMode="auto">
          <a:xfrm>
            <a:off x="5257237" y="4664274"/>
            <a:ext cx="703385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b="1" dirty="0">
                <a:latin typeface="Tahoma" pitchFamily="34" charset="0"/>
              </a:rPr>
              <a:t>?</a:t>
            </a:r>
            <a:endParaRPr lang="en-US" b="1" dirty="0">
              <a:latin typeface="Tahoma" pitchFamily="34" charset="0"/>
            </a:endParaRPr>
          </a:p>
        </p:txBody>
      </p:sp>
      <p:sp>
        <p:nvSpPr>
          <p:cNvPr id="517129" name="Rectangle 9"/>
          <p:cNvSpPr>
            <a:spLocks noChangeArrowheads="1"/>
          </p:cNvSpPr>
          <p:nvPr/>
        </p:nvSpPr>
        <p:spPr bwMode="auto">
          <a:xfrm>
            <a:off x="5257237" y="4664274"/>
            <a:ext cx="703385" cy="685800"/>
          </a:xfrm>
          <a:prstGeom prst="rect">
            <a:avLst/>
          </a:prstGeom>
          <a:noFill/>
          <a:ln w="57150" cmpd="thickThin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7130" name="Rectangle 10"/>
          <p:cNvSpPr>
            <a:spLocks noChangeArrowheads="1"/>
          </p:cNvSpPr>
          <p:nvPr/>
        </p:nvSpPr>
        <p:spPr bwMode="auto">
          <a:xfrm>
            <a:off x="611560" y="4059862"/>
            <a:ext cx="798621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E1004B"/>
              </a:buClr>
              <a:buFont typeface="Arial" charset="0"/>
              <a:buNone/>
            </a:pPr>
            <a:r>
              <a:rPr lang="cs-CZ" sz="2400" b="1" dirty="0">
                <a:latin typeface="Arial" charset="0"/>
              </a:rPr>
              <a:t> </a:t>
            </a:r>
            <a:r>
              <a:rPr lang="cs-CZ" sz="2000" b="1" dirty="0">
                <a:latin typeface="Arial" charset="0"/>
              </a:rPr>
              <a:t> </a:t>
            </a:r>
            <a:r>
              <a:rPr lang="cs-CZ" sz="2200" b="1" dirty="0">
                <a:latin typeface="+mn-lt"/>
              </a:rPr>
              <a:t>počet čápů na 1000 obyv.   	počet dětí na 1000 obyvatel</a:t>
            </a:r>
          </a:p>
        </p:txBody>
      </p:sp>
      <p:sp>
        <p:nvSpPr>
          <p:cNvPr id="517131" name="Rectangle 11"/>
          <p:cNvSpPr>
            <a:spLocks noChangeArrowheads="1"/>
          </p:cNvSpPr>
          <p:nvPr/>
        </p:nvSpPr>
        <p:spPr bwMode="auto">
          <a:xfrm>
            <a:off x="700382" y="2996952"/>
            <a:ext cx="682869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rgbClr val="E1004B"/>
              </a:buClr>
              <a:buFont typeface="Arial" charset="0"/>
              <a:buNone/>
            </a:pPr>
            <a:r>
              <a:rPr lang="cs-CZ" sz="2200" b="1" dirty="0">
                <a:latin typeface="+mn-lt"/>
              </a:rPr>
              <a:t>  schopnost 			tvrdá práce</a:t>
            </a:r>
          </a:p>
        </p:txBody>
      </p:sp>
    </p:spTree>
    <p:extLst>
      <p:ext uri="{BB962C8B-B14F-4D97-AF65-F5344CB8AC3E}">
        <p14:creationId xmlns:p14="http://schemas.microsoft.com/office/powerpoint/2010/main" val="349761780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6307351B-6AB3-46E3-9589-9E8B3BFF0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 – společná příčina</a:t>
            </a:r>
            <a:endParaRPr lang="cs-CZ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214438"/>
            <a:ext cx="6827837" cy="5105400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400" dirty="0"/>
              <a:t>	</a:t>
            </a:r>
            <a:r>
              <a:rPr lang="cs-CZ" altLang="cs-CZ" sz="2000" dirty="0">
                <a:solidFill>
                  <a:schemeClr val="tx1"/>
                </a:solidFill>
              </a:rPr>
              <a:t>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čápi                 	 	děti		</a:t>
            </a:r>
            <a:r>
              <a:rPr lang="cs-CZ" altLang="cs-CZ" sz="1800" dirty="0">
                <a:solidFill>
                  <a:schemeClr val="tx1"/>
                </a:solidFill>
              </a:rPr>
              <a:t>r = .56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	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v,č</a:t>
            </a:r>
            <a:r>
              <a:rPr lang="cs-CZ" altLang="cs-CZ" sz="1800" dirty="0">
                <a:solidFill>
                  <a:schemeClr val="tx1"/>
                </a:solidFill>
              </a:rPr>
              <a:t>) = .81</a:t>
            </a:r>
            <a:r>
              <a:rPr lang="cs-CZ" altLang="cs-CZ" sz="2000" dirty="0">
                <a:solidFill>
                  <a:schemeClr val="tx1"/>
                </a:solidFill>
              </a:rPr>
              <a:t>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v,d</a:t>
            </a:r>
            <a:r>
              <a:rPr lang="cs-CZ" altLang="cs-CZ" sz="1800" dirty="0">
                <a:solidFill>
                  <a:schemeClr val="tx1"/>
                </a:solidFill>
              </a:rPr>
              <a:t>) = .69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velikost sídla</a:t>
            </a:r>
          </a:p>
          <a:p>
            <a:pPr eaLnBrk="1" hangingPunct="1">
              <a:spcBef>
                <a:spcPts val="0"/>
              </a:spcBef>
              <a:buFont typeface="Times"/>
              <a:buNone/>
            </a:pPr>
            <a:endParaRPr lang="cs-CZ" altLang="cs-CZ" sz="1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čápi                  		děti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č,d</a:t>
            </a:r>
            <a:r>
              <a:rPr lang="cs-CZ" altLang="cs-CZ" sz="1800" dirty="0">
                <a:solidFill>
                  <a:schemeClr val="tx1"/>
                </a:solidFill>
              </a:rPr>
              <a:t>/v) = 0.0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</a:endParaRP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		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v,č</a:t>
            </a:r>
            <a:r>
              <a:rPr lang="cs-CZ" altLang="cs-CZ" sz="1800" dirty="0">
                <a:solidFill>
                  <a:schemeClr val="tx1"/>
                </a:solidFill>
              </a:rPr>
              <a:t>) = .81</a:t>
            </a:r>
            <a:r>
              <a:rPr lang="cs-CZ" altLang="cs-CZ" sz="2000" dirty="0">
                <a:solidFill>
                  <a:schemeClr val="tx1"/>
                </a:solidFill>
              </a:rPr>
              <a:t>	</a:t>
            </a:r>
            <a:r>
              <a:rPr lang="cs-CZ" altLang="cs-CZ" sz="1800" dirty="0">
                <a:solidFill>
                  <a:schemeClr val="tx1"/>
                </a:solidFill>
              </a:rPr>
              <a:t>r(</a:t>
            </a:r>
            <a:r>
              <a:rPr lang="cs-CZ" altLang="cs-CZ" sz="1800" dirty="0" err="1">
                <a:solidFill>
                  <a:schemeClr val="tx1"/>
                </a:solidFill>
              </a:rPr>
              <a:t>v,d</a:t>
            </a:r>
            <a:r>
              <a:rPr lang="cs-CZ" altLang="cs-CZ" sz="1800" dirty="0">
                <a:solidFill>
                  <a:schemeClr val="tx1"/>
                </a:solidFill>
              </a:rPr>
              <a:t>) = .69</a:t>
            </a:r>
          </a:p>
          <a:p>
            <a:pPr eaLnBrk="1" hangingPunct="1">
              <a:spcBef>
                <a:spcPts val="6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</a:rPr>
              <a:t>		velikost sídla</a:t>
            </a:r>
          </a:p>
        </p:txBody>
      </p:sp>
      <p:sp>
        <p:nvSpPr>
          <p:cNvPr id="12" name="Zástupný symbol pro číslo snímku 3">
            <a:extLst>
              <a:ext uri="{FF2B5EF4-FFF2-40B4-BE49-F238E27FC236}">
                <a16:creationId xmlns:a16="http://schemas.microsoft.com/office/drawing/2014/main" id="{509F7A50-22C1-4C64-A1D8-7734E197F3A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116</a:t>
            </a:fld>
            <a:endParaRPr lang="cs-CZ" dirty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1868488" y="1428750"/>
            <a:ext cx="12001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801813" y="2214563"/>
            <a:ext cx="11922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1868488" y="3000375"/>
            <a:ext cx="1125537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 flipV="1">
            <a:off x="2527300" y="3143250"/>
            <a:ext cx="923925" cy="78581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H="1" flipV="1">
            <a:off x="1341438" y="3214688"/>
            <a:ext cx="857250" cy="7143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1076324" y="4869160"/>
            <a:ext cx="1122363" cy="7858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2508250" y="4869160"/>
            <a:ext cx="1120775" cy="7858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701675" y="4437113"/>
            <a:ext cx="3459162" cy="165618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1305134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81FE1D98-F417-4385-81DC-F0E0AA686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Schéma nepravé korelace</a:t>
            </a:r>
            <a:endParaRPr lang="cs-CZ" dirty="0"/>
          </a:p>
        </p:txBody>
      </p:sp>
      <p:sp>
        <p:nvSpPr>
          <p:cNvPr id="51917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760"/>
            <a:ext cx="7112977" cy="46148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příčina Z ovlivňuje hodnoty proměnných  X a Y</a:t>
            </a: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cs-CZ" sz="20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otázka:  jaká je </a:t>
            </a:r>
            <a:r>
              <a:rPr lang="cs-CZ" sz="2000" dirty="0" err="1">
                <a:solidFill>
                  <a:schemeClr val="tx1"/>
                </a:solidFill>
              </a:rPr>
              <a:t>korelovanost</a:t>
            </a:r>
            <a:r>
              <a:rPr lang="cs-CZ" sz="2000" dirty="0">
                <a:solidFill>
                  <a:schemeClr val="tx1"/>
                </a:solidFill>
              </a:rPr>
              <a:t> X a Y po očištění od vlivu Z?</a:t>
            </a:r>
          </a:p>
          <a:p>
            <a:pPr>
              <a:lnSpc>
                <a:spcPct val="80000"/>
              </a:lnSpc>
            </a:pPr>
            <a:r>
              <a:rPr lang="cs-CZ" sz="2000" dirty="0">
                <a:solidFill>
                  <a:schemeClr val="tx1"/>
                </a:solidFill>
              </a:rPr>
              <a:t>úloha: jak změřit tuto </a:t>
            </a:r>
            <a:r>
              <a:rPr lang="cs-CZ" sz="2000" dirty="0" err="1">
                <a:solidFill>
                  <a:schemeClr val="tx1"/>
                </a:solidFill>
              </a:rPr>
              <a:t>korelovanost</a:t>
            </a:r>
            <a:r>
              <a:rPr lang="cs-CZ" sz="2000" dirty="0">
                <a:solidFill>
                  <a:schemeClr val="tx1"/>
                </a:solidFill>
              </a:rPr>
              <a:t> a vliv Z na vztah X a Y ?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Zástupný symbol pro číslo snímku 3">
            <a:extLst>
              <a:ext uri="{FF2B5EF4-FFF2-40B4-BE49-F238E27FC236}">
                <a16:creationId xmlns:a16="http://schemas.microsoft.com/office/drawing/2014/main" id="{4E03D6FF-C42A-4E8F-B3F0-E48700C347D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117</a:t>
            </a:fld>
            <a:endParaRPr lang="cs-CZ" dirty="0"/>
          </a:p>
        </p:txBody>
      </p:sp>
      <p:sp>
        <p:nvSpPr>
          <p:cNvPr id="519172" name="Line 4"/>
          <p:cNvSpPr>
            <a:spLocks noChangeShapeType="1"/>
          </p:cNvSpPr>
          <p:nvPr/>
        </p:nvSpPr>
        <p:spPr bwMode="auto">
          <a:xfrm flipH="1" flipV="1">
            <a:off x="2276682" y="3089622"/>
            <a:ext cx="914400" cy="762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3" name="Line 5"/>
          <p:cNvSpPr>
            <a:spLocks noChangeShapeType="1"/>
          </p:cNvSpPr>
          <p:nvPr/>
        </p:nvSpPr>
        <p:spPr bwMode="auto">
          <a:xfrm flipV="1">
            <a:off x="3472436" y="3068986"/>
            <a:ext cx="833804" cy="78263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4" name="Rectangle 6"/>
          <p:cNvSpPr>
            <a:spLocks noChangeArrowheads="1"/>
          </p:cNvSpPr>
          <p:nvPr/>
        </p:nvSpPr>
        <p:spPr bwMode="auto">
          <a:xfrm>
            <a:off x="1713974" y="1987897"/>
            <a:ext cx="3235569" cy="2736850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19175" name="Text Box 7"/>
          <p:cNvSpPr txBox="1">
            <a:spLocks noChangeArrowheads="1"/>
          </p:cNvSpPr>
          <p:nvPr/>
        </p:nvSpPr>
        <p:spPr bwMode="auto">
          <a:xfrm>
            <a:off x="2046617" y="2635597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X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6" name="Text Box 8"/>
          <p:cNvSpPr txBox="1">
            <a:spLocks noChangeArrowheads="1"/>
          </p:cNvSpPr>
          <p:nvPr/>
        </p:nvSpPr>
        <p:spPr bwMode="auto">
          <a:xfrm>
            <a:off x="4240297" y="2635597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Y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7" name="Text Box 9"/>
          <p:cNvSpPr txBox="1">
            <a:spLocks noChangeArrowheads="1"/>
          </p:cNvSpPr>
          <p:nvPr/>
        </p:nvSpPr>
        <p:spPr bwMode="auto">
          <a:xfrm>
            <a:off x="3176428" y="3932585"/>
            <a:ext cx="331177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spcBef>
                <a:spcPct val="50000"/>
              </a:spcBef>
              <a:buNone/>
            </a:pPr>
            <a:r>
              <a:rPr lang="cs-CZ" sz="2400" b="1" dirty="0">
                <a:latin typeface="Tahoma" pitchFamily="34" charset="0"/>
              </a:rPr>
              <a:t>Z</a:t>
            </a:r>
            <a:endParaRPr lang="en-US" sz="2400" b="1" dirty="0">
              <a:latin typeface="Tahoma" pitchFamily="34" charset="0"/>
            </a:endParaRPr>
          </a:p>
        </p:txBody>
      </p:sp>
      <p:sp>
        <p:nvSpPr>
          <p:cNvPr id="519178" name="Arc 10"/>
          <p:cNvSpPr>
            <a:spLocks/>
          </p:cNvSpPr>
          <p:nvPr/>
        </p:nvSpPr>
        <p:spPr bwMode="auto">
          <a:xfrm rot="-1997015">
            <a:off x="2459856" y="1973611"/>
            <a:ext cx="1683726" cy="1385887"/>
          </a:xfrm>
          <a:custGeom>
            <a:avLst/>
            <a:gdLst>
              <a:gd name="G0" fmla="+- 0 0 0"/>
              <a:gd name="G1" fmla="+- 21571 0 0"/>
              <a:gd name="G2" fmla="+- 21600 0 0"/>
              <a:gd name="T0" fmla="*/ 1120 w 21201"/>
              <a:gd name="T1" fmla="*/ 0 h 21571"/>
              <a:gd name="T2" fmla="*/ 21201 w 21201"/>
              <a:gd name="T3" fmla="*/ 17437 h 21571"/>
              <a:gd name="T4" fmla="*/ 0 w 21201"/>
              <a:gd name="T5" fmla="*/ 21571 h 2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01" h="21571" fill="none" extrusionOk="0">
                <a:moveTo>
                  <a:pt x="1119" y="0"/>
                </a:moveTo>
                <a:cubicBezTo>
                  <a:pt x="11022" y="514"/>
                  <a:pt x="19302" y="7704"/>
                  <a:pt x="21200" y="17437"/>
                </a:cubicBezTo>
              </a:path>
              <a:path w="21201" h="21571" stroke="0" extrusionOk="0">
                <a:moveTo>
                  <a:pt x="1119" y="0"/>
                </a:moveTo>
                <a:cubicBezTo>
                  <a:pt x="11022" y="514"/>
                  <a:pt x="19302" y="7704"/>
                  <a:pt x="21200" y="17437"/>
                </a:cubicBezTo>
                <a:lnTo>
                  <a:pt x="0" y="21571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49812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9B785D64-B612-4498-9EFB-E6E69CF7B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</a:t>
            </a:r>
            <a:endParaRPr lang="cs-CZ" dirty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>
          <a:xfrm>
            <a:off x="747713" y="1214438"/>
            <a:ext cx="6892925" cy="5000625"/>
          </a:xfrm>
        </p:spPr>
        <p:txBody>
          <a:bodyPr/>
          <a:lstStyle/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X, Y, Z (tři známé proměnné v datech, jejichž vzájemné korelace jsou známy):</a:t>
            </a:r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je-li parciální korelační koeficient roven nebo blízko k nule (</a:t>
            </a:r>
            <a:r>
              <a:rPr lang="cs-CZ" altLang="cs-CZ" sz="2000">
                <a:solidFill>
                  <a:srgbClr val="C00000"/>
                </a:solidFill>
              </a:rPr>
              <a:t>nesignifikantní</a:t>
            </a:r>
            <a:r>
              <a:rPr lang="cs-CZ" altLang="cs-CZ" sz="2000">
                <a:solidFill>
                  <a:schemeClr val="tx1"/>
                </a:solidFill>
              </a:rPr>
              <a:t>), znamená to, že proměnná Z plně vysvětluje korelaci mezi X a Y</a:t>
            </a:r>
          </a:p>
          <a:p>
            <a:pPr eaLnBrk="1" hangingPunct="1">
              <a:buFont typeface="Times"/>
              <a:buNone/>
            </a:pPr>
            <a:endParaRPr lang="cs-CZ" altLang="cs-CZ" sz="2000"/>
          </a:p>
          <a:p>
            <a:pPr eaLnBrk="1" hangingPunct="1"/>
            <a:r>
              <a:rPr lang="cs-CZ" altLang="cs-CZ" sz="2000">
                <a:solidFill>
                  <a:schemeClr val="tx1"/>
                </a:solidFill>
              </a:rPr>
              <a:t>pokud se parciální koeficient jen </a:t>
            </a:r>
            <a:r>
              <a:rPr lang="cs-CZ" altLang="cs-CZ" sz="2000">
                <a:solidFill>
                  <a:srgbClr val="C00000"/>
                </a:solidFill>
              </a:rPr>
              <a:t>podstatně redukuje</a:t>
            </a:r>
            <a:r>
              <a:rPr lang="cs-CZ" altLang="cs-CZ" sz="2000"/>
              <a:t>, </a:t>
            </a:r>
            <a:r>
              <a:rPr lang="cs-CZ" altLang="cs-CZ" sz="2000">
                <a:solidFill>
                  <a:schemeClr val="tx1"/>
                </a:solidFill>
              </a:rPr>
              <a:t>znamená to, že Z ovlivňuje vztah X a Y , ale není samo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304D1F7A-934E-4932-AE30-95EC25606D3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118</a:t>
            </a:fld>
            <a:endParaRPr lang="cs-CZ" dirty="0"/>
          </a:p>
        </p:txBody>
      </p:sp>
      <p:graphicFrame>
        <p:nvGraphicFramePr>
          <p:cNvPr id="3074" name="Object 1024"/>
          <p:cNvGraphicFramePr>
            <a:graphicFrameLocks noChangeAspect="1"/>
          </p:cNvGraphicFramePr>
          <p:nvPr/>
        </p:nvGraphicFramePr>
        <p:xfrm>
          <a:off x="1042988" y="2060575"/>
          <a:ext cx="5978525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2" imgW="2692080" imgH="457200" progId="Equation.3">
                  <p:embed/>
                </p:oleObj>
              </mc:Choice>
              <mc:Fallback>
                <p:oleObj name="Rovnice" r:id="rId2" imgW="2692080" imgH="457200" progId="Equation.3">
                  <p:embed/>
                  <p:pic>
                    <p:nvPicPr>
                      <p:cNvPr id="307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060575"/>
                        <a:ext cx="5978525" cy="1100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45210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DF60C87-1C99-4620-B463-A39E8A91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Parciální korelace</a:t>
            </a:r>
            <a:endParaRPr lang="cs-CZ" dirty="0"/>
          </a:p>
        </p:txBody>
      </p:sp>
      <p:sp>
        <p:nvSpPr>
          <p:cNvPr id="27651" name="Rectangle 1027"/>
          <p:cNvSpPr>
            <a:spLocks noGrp="1" noChangeArrowheads="1"/>
          </p:cNvSpPr>
          <p:nvPr>
            <p:ph idx="1"/>
          </p:nvPr>
        </p:nvSpPr>
        <p:spPr>
          <a:xfrm>
            <a:off x="615950" y="1143000"/>
            <a:ext cx="771525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>
                <a:solidFill>
                  <a:srgbClr val="C00000"/>
                </a:solidFill>
              </a:rPr>
              <a:t>Model 1: Společná příčina</a:t>
            </a:r>
            <a:r>
              <a:rPr lang="cs-CZ" altLang="cs-CZ" sz="2400" dirty="0"/>
              <a:t>	</a:t>
            </a:r>
            <a:r>
              <a:rPr lang="cs-CZ" altLang="cs-CZ" sz="2400" dirty="0">
                <a:solidFill>
                  <a:schemeClr val="tx1"/>
                </a:solidFill>
              </a:rPr>
              <a:t>X, Y, Z: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buFont typeface="Times"/>
              <a:buNone/>
            </a:pPr>
            <a:r>
              <a:rPr lang="cs-CZ" altLang="cs-CZ" sz="2400" dirty="0"/>
              <a:t>	</a:t>
            </a:r>
            <a:r>
              <a:rPr lang="cs-CZ" altLang="cs-CZ" sz="2400" dirty="0">
                <a:solidFill>
                  <a:schemeClr val="tx1"/>
                </a:solidFill>
              </a:rPr>
              <a:t>X</a:t>
            </a:r>
            <a:r>
              <a:rPr lang="cs-CZ" altLang="cs-CZ" sz="2400" dirty="0"/>
              <a:t>		</a:t>
            </a:r>
            <a:r>
              <a:rPr lang="cs-CZ" altLang="cs-CZ" sz="2400" dirty="0">
                <a:solidFill>
                  <a:schemeClr val="tx1"/>
                </a:solidFill>
              </a:rPr>
              <a:t>Y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/>
              <a:t>		 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/>
              <a:t>		  </a:t>
            </a:r>
            <a:r>
              <a:rPr lang="cs-CZ" altLang="cs-CZ" sz="2400" dirty="0">
                <a:solidFill>
                  <a:schemeClr val="tx1"/>
                </a:solidFill>
              </a:rPr>
              <a:t>Z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dirty="0">
                <a:solidFill>
                  <a:srgbClr val="C00000"/>
                </a:solidFill>
              </a:rPr>
              <a:t>Model 2: Zprostředkující vlastnost</a:t>
            </a:r>
            <a:r>
              <a:rPr lang="cs-CZ" altLang="cs-CZ" sz="2400" dirty="0"/>
              <a:t>	</a:t>
            </a: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buFont typeface="Times"/>
              <a:buNone/>
            </a:pPr>
            <a:r>
              <a:rPr lang="cs-CZ" altLang="cs-CZ" sz="2400" dirty="0">
                <a:solidFill>
                  <a:schemeClr val="tx1"/>
                </a:solidFill>
              </a:rPr>
              <a:t>X	     	  Z           Y</a:t>
            </a:r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400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 typeface="Times"/>
              <a:buNone/>
            </a:pPr>
            <a:r>
              <a:rPr lang="cs-CZ" altLang="cs-CZ" sz="2400" i="1" dirty="0">
                <a:solidFill>
                  <a:srgbClr val="0070C0"/>
                </a:solidFill>
              </a:rPr>
              <a:t>Modely 1 a 2 se nedají statisticky odlišit</a:t>
            </a:r>
            <a:endParaRPr lang="cs-CZ" altLang="cs-CZ" sz="2400" i="1" dirty="0">
              <a:solidFill>
                <a:srgbClr val="0070C0"/>
              </a:solidFill>
              <a:sym typeface="Symbol" pitchFamily="18" charset="2"/>
            </a:endParaRPr>
          </a:p>
        </p:txBody>
      </p:sp>
      <p:sp>
        <p:nvSpPr>
          <p:cNvPr id="11" name="Zástupný symbol pro číslo snímku 3">
            <a:extLst>
              <a:ext uri="{FF2B5EF4-FFF2-40B4-BE49-F238E27FC236}">
                <a16:creationId xmlns:a16="http://schemas.microsoft.com/office/drawing/2014/main" id="{A8764884-7F8E-4F08-B0ED-E74F89757EA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119</a:t>
            </a:fld>
            <a:endParaRPr lang="cs-CZ" dirty="0"/>
          </a:p>
        </p:txBody>
      </p:sp>
      <p:sp>
        <p:nvSpPr>
          <p:cNvPr id="27652" name="Line 1028"/>
          <p:cNvSpPr>
            <a:spLocks noChangeShapeType="1"/>
          </p:cNvSpPr>
          <p:nvPr/>
        </p:nvSpPr>
        <p:spPr bwMode="auto">
          <a:xfrm flipH="1" flipV="1">
            <a:off x="1116013" y="1916113"/>
            <a:ext cx="576262" cy="7921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3" name="Line 1029"/>
          <p:cNvSpPr>
            <a:spLocks noChangeShapeType="1"/>
          </p:cNvSpPr>
          <p:nvPr/>
        </p:nvSpPr>
        <p:spPr bwMode="auto">
          <a:xfrm flipV="1">
            <a:off x="1908175" y="1916113"/>
            <a:ext cx="647700" cy="7921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4" name="Text Box 1030"/>
          <p:cNvSpPr txBox="1">
            <a:spLocks noChangeArrowheads="1"/>
          </p:cNvSpPr>
          <p:nvPr/>
        </p:nvSpPr>
        <p:spPr bwMode="auto">
          <a:xfrm>
            <a:off x="3635375" y="1700213"/>
            <a:ext cx="267176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000"/>
              <a:t>Z = společná příčina</a:t>
            </a:r>
            <a:endParaRPr lang="en-US" altLang="cs-CZ" sz="2000"/>
          </a:p>
        </p:txBody>
      </p:sp>
      <p:sp>
        <p:nvSpPr>
          <p:cNvPr id="27655" name="Rectangle 1031"/>
          <p:cNvSpPr>
            <a:spLocks noChangeArrowheads="1"/>
          </p:cNvSpPr>
          <p:nvPr/>
        </p:nvSpPr>
        <p:spPr bwMode="auto">
          <a:xfrm>
            <a:off x="3635375" y="2205038"/>
            <a:ext cx="45720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r(X,Z)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r(Y,Z) </a:t>
            </a:r>
            <a:r>
              <a:rPr lang="cs-CZ" altLang="cs-CZ" sz="2000">
                <a:sym typeface="Symbol" pitchFamily="18" charset="2"/>
              </a:rPr>
              <a:t> 0,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r(X,Y/Z) </a:t>
            </a:r>
            <a:r>
              <a:rPr lang="cs-CZ" altLang="cs-CZ" sz="2000">
                <a:sym typeface="Symbol" pitchFamily="18" charset="2"/>
              </a:rPr>
              <a:t>= 0</a:t>
            </a:r>
          </a:p>
        </p:txBody>
      </p:sp>
      <p:sp>
        <p:nvSpPr>
          <p:cNvPr id="27656" name="Rectangle 1033"/>
          <p:cNvSpPr>
            <a:spLocks noChangeArrowheads="1"/>
          </p:cNvSpPr>
          <p:nvPr/>
        </p:nvSpPr>
        <p:spPr bwMode="auto">
          <a:xfrm>
            <a:off x="3851275" y="3933825"/>
            <a:ext cx="45720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r(X,Z) </a:t>
            </a:r>
            <a:r>
              <a:rPr lang="cs-CZ" altLang="cs-CZ" sz="2000">
                <a:sym typeface="Symbol" pitchFamily="18" charset="2"/>
              </a:rPr>
              <a:t> 0, </a:t>
            </a:r>
            <a:r>
              <a:rPr lang="cs-CZ" altLang="cs-CZ" sz="2000"/>
              <a:t>r(Y,Z) </a:t>
            </a:r>
            <a:r>
              <a:rPr lang="cs-CZ" altLang="cs-CZ" sz="2000">
                <a:sym typeface="Symbol" pitchFamily="18" charset="2"/>
              </a:rPr>
              <a:t> 0,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rgbClr val="E1004B"/>
              </a:buClr>
              <a:buFont typeface="Times"/>
              <a:buNone/>
            </a:pPr>
            <a:r>
              <a:rPr lang="cs-CZ" altLang="cs-CZ" sz="2000"/>
              <a:t>r(X,Y/Z) </a:t>
            </a:r>
            <a:r>
              <a:rPr lang="cs-CZ" altLang="cs-CZ" sz="2000">
                <a:sym typeface="Symbol" pitchFamily="18" charset="2"/>
              </a:rPr>
              <a:t>= 0</a:t>
            </a:r>
            <a:endParaRPr lang="cs-CZ" altLang="cs-CZ" sz="2000"/>
          </a:p>
        </p:txBody>
      </p:sp>
      <p:sp>
        <p:nvSpPr>
          <p:cNvPr id="27657" name="Line 1035"/>
          <p:cNvSpPr>
            <a:spLocks noChangeShapeType="1"/>
          </p:cNvSpPr>
          <p:nvPr/>
        </p:nvSpPr>
        <p:spPr bwMode="auto">
          <a:xfrm flipV="1">
            <a:off x="971550" y="4076700"/>
            <a:ext cx="6334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27658" name="Line 1037"/>
          <p:cNvSpPr>
            <a:spLocks noChangeShapeType="1"/>
          </p:cNvSpPr>
          <p:nvPr/>
        </p:nvSpPr>
        <p:spPr bwMode="auto">
          <a:xfrm flipV="1">
            <a:off x="1979613" y="4076700"/>
            <a:ext cx="633412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3392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080DB-F7C2-5574-BBF1-4EBEACA1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Lognormální rozdělení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B6FC0DB-C2EE-9A0D-113F-1655961766E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899999"/>
                <a:ext cx="8640000" cy="2771999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je definováno pro </a:t>
                </a:r>
                <a:r>
                  <a:rPr lang="cs-CZ" dirty="0">
                    <a:solidFill>
                      <a:srgbClr val="0000FF"/>
                    </a:solidFill>
                  </a:rPr>
                  <a:t>kladná</a:t>
                </a:r>
                <a:r>
                  <a:rPr lang="cs-CZ" dirty="0"/>
                  <a:t> reálná čísla</a:t>
                </a:r>
              </a:p>
              <a:p>
                <a:r>
                  <a:rPr lang="cs-CZ" dirty="0"/>
                  <a:t>Má-li náhodná veličina </a:t>
                </a:r>
                <a:r>
                  <a:rPr lang="cs-CZ" dirty="0">
                    <a:solidFill>
                      <a:srgbClr val="0000FF"/>
                    </a:solidFill>
                  </a:rPr>
                  <a:t>ln(X)</a:t>
                </a:r>
                <a:r>
                  <a:rPr lang="cs-CZ" dirty="0"/>
                  <a:t> normální rozdělení má </a:t>
                </a:r>
                <a:r>
                  <a:rPr lang="cs-CZ" dirty="0">
                    <a:solidFill>
                      <a:srgbClr val="0000FF"/>
                    </a:solidFill>
                  </a:rPr>
                  <a:t>X</a:t>
                </a:r>
                <a:r>
                  <a:rPr lang="cs-CZ" dirty="0"/>
                  <a:t> lognormální rozdělení</a:t>
                </a:r>
              </a:p>
              <a:p>
                <a:r>
                  <a:rPr lang="cs-CZ" dirty="0"/>
                  <a:t>logaritmická transformace převede lognormální rozdělení na normální</a:t>
                </a:r>
              </a:p>
              <a:p>
                <a:r>
                  <a:rPr lang="cs-CZ" dirty="0"/>
                  <a:t>důvod často požívané transformace</a:t>
                </a:r>
              </a:p>
              <a:p>
                <a:r>
                  <a:rPr lang="cs-CZ" dirty="0"/>
                  <a:t>ekonomické veličiny mají často lognormální rozdělení</a:t>
                </a:r>
              </a:p>
              <a:p>
                <a:pPr lvl="1"/>
                <a:r>
                  <a:rPr lang="cs-CZ" dirty="0"/>
                  <a:t>zpětná transformace modelové hodnoty </a:t>
                </a:r>
                <a14:m>
                  <m:oMath xmlns:m="http://schemas.openxmlformats.org/officeDocument/2006/math">
                    <m:r>
                      <a:rPr lang="cs-CZ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𝐞𝐱𝐩</m:t>
                    </m:r>
                    <m:r>
                      <a:rPr lang="cs-CZ" b="1" i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̂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𝒍𝒏𝒙</m:t>
                        </m:r>
                      </m:e>
                    </m:acc>
                  </m:oMath>
                </a14:m>
                <a:r>
                  <a:rPr lang="cs-CZ" dirty="0"/>
                  <a:t>) odhaduje medián </a:t>
                </a:r>
                <a:r>
                  <a:rPr lang="cs-CZ" dirty="0">
                    <a:solidFill>
                      <a:srgbClr val="0000FF"/>
                    </a:solidFill>
                  </a:rPr>
                  <a:t>X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BB6FC0DB-C2EE-9A0D-113F-1655961766E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899999"/>
                <a:ext cx="8640000" cy="2771999"/>
              </a:xfrm>
              <a:blipFill>
                <a:blip r:embed="rId2"/>
                <a:stretch>
                  <a:fillRect l="-635" t="-132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38F071B-A0CC-316D-E70A-2C5AFB432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12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040000" y="4140000"/>
                <a:ext cx="3096292" cy="2159998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cs-CZ" sz="200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cs-CZ" sz="2000" b="0" i="0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ln</m:t>
                                          </m:r>
                                          <m:r>
                                            <a:rPr lang="cs-CZ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⁡(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0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000" i="1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000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>
                            <a:rPr lang="cs-CZ" sz="20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ad>
                            <m:radPr>
                              <m:degHide m:val="on"/>
                              <m:ctrlP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0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0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000" i="1" dirty="0">
                  <a:solidFill>
                    <a:srgbClr val="C0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dirty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𝒆</m:t>
                          </m:r>
                        </m:e>
                        <m:sup>
                          <m:r>
                            <a:rPr lang="cs-CZ" sz="2000" b="1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𝝁</m:t>
                          </m:r>
                          <m:r>
                            <a:rPr lang="cs-CZ" sz="2000" b="1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 </m:t>
                          </m:r>
                          <m:f>
                            <m:fPr>
                              <m:ctrlPr>
                                <a:rPr lang="cs-CZ" sz="2000" b="1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𝝈</m:t>
                                  </m:r>
                                </m:e>
                                <m:sup>
                                  <m:r>
                                    <a:rPr lang="cs-CZ" sz="2000" b="1" i="1" dirty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2000" b="1" i="1" dirty="0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cs-CZ" sz="2000" b="1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br>
                  <a:rPr lang="cs-CZ" sz="2000" b="1" i="1" dirty="0">
                    <a:solidFill>
                      <a:srgbClr val="C00000"/>
                    </a:solidFill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cs-CZ" sz="2000" b="1" i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r>
                  <a:rPr lang="cs-CZ" sz="2000" b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cs-CZ" sz="2000" b="1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𝝈</m:t>
                            </m:r>
                          </m:e>
                          <m:sup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sSup>
                      <m:sSupPr>
                        <m:ctrlP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cs-CZ" sz="20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𝒆</m:t>
                        </m:r>
                      </m:e>
                      <m:sup>
                        <m:sSup>
                          <m:sSupPr>
                            <m:ctrlP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𝝈</m:t>
                            </m:r>
                          </m:e>
                          <m:sup>
                            <m:r>
                              <a:rPr lang="cs-CZ" sz="2000" b="1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sup>
                    </m:sSup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cs-CZ" sz="20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cs-CZ" sz="2000" b="1" baseline="30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Rectangle 3">
                <a:extLst>
                  <a:ext uri="{FF2B5EF4-FFF2-40B4-BE49-F238E27FC236}">
                    <a16:creationId xmlns:a16="http://schemas.microsoft.com/office/drawing/2014/main" id="{4C863321-A232-F762-AEDE-29A2F36FE1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000" y="4140000"/>
                <a:ext cx="3096292" cy="2159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9A02D9E9-BB84-A547-572B-B2AEA76834F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000" y="3852000"/>
            <a:ext cx="44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0337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CF91BA5-52E9-407C-9B2F-054CE58CA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Korelační analýza</a:t>
            </a:r>
            <a:endParaRPr lang="cs-CZ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340768"/>
            <a:ext cx="7628458" cy="4447951"/>
          </a:xfrm>
        </p:spPr>
        <p:txBody>
          <a:bodyPr>
            <a:normAutofit/>
          </a:bodyPr>
          <a:lstStyle/>
          <a:p>
            <a:pPr eaLnBrk="1" hangingPunct="1"/>
            <a:r>
              <a:rPr lang="cs-CZ" altLang="cs-CZ" sz="2400" dirty="0">
                <a:solidFill>
                  <a:srgbClr val="C00000"/>
                </a:solidFill>
              </a:rPr>
              <a:t>korelační analýza je první stupeň analýzy vztahů, po ní následují:</a:t>
            </a:r>
          </a:p>
          <a:p>
            <a:pPr eaLnBrk="1" hangingPunct="1"/>
            <a:endParaRPr lang="cs-CZ" sz="2000" dirty="0"/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regresní analýza </a:t>
            </a:r>
            <a:r>
              <a:rPr lang="cs-CZ" sz="2200" b="1" dirty="0">
                <a:solidFill>
                  <a:schemeClr val="tx1"/>
                </a:solidFill>
              </a:rPr>
              <a:t>– tvar (model) orientovaných závislostí,</a:t>
            </a:r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faktorová analýza </a:t>
            </a:r>
            <a:r>
              <a:rPr lang="cs-CZ" sz="2200" b="1" dirty="0">
                <a:solidFill>
                  <a:schemeClr val="tx1"/>
                </a:solidFill>
              </a:rPr>
              <a:t>– přehledná struktura vztahů a hledání společných příčin mnoha proměnných,</a:t>
            </a:r>
          </a:p>
          <a:p>
            <a:pPr lvl="1"/>
            <a:r>
              <a:rPr lang="cs-CZ" sz="2200" b="1" i="1" dirty="0">
                <a:solidFill>
                  <a:srgbClr val="0070C0"/>
                </a:solidFill>
              </a:rPr>
              <a:t>analýza </a:t>
            </a:r>
            <a:r>
              <a:rPr lang="cs-CZ" sz="2200" b="1" i="1" dirty="0" err="1">
                <a:solidFill>
                  <a:srgbClr val="0070C0"/>
                </a:solidFill>
              </a:rPr>
              <a:t>kovariančních</a:t>
            </a:r>
            <a:r>
              <a:rPr lang="cs-CZ" sz="2200" b="1" i="1" dirty="0">
                <a:solidFill>
                  <a:srgbClr val="0070C0"/>
                </a:solidFill>
              </a:rPr>
              <a:t> struktur a kauzálních sítí </a:t>
            </a:r>
            <a:r>
              <a:rPr lang="cs-CZ" sz="2200" b="1" dirty="0">
                <a:solidFill>
                  <a:schemeClr val="tx1"/>
                </a:solidFill>
              </a:rPr>
              <a:t>– kauzální modelování</a:t>
            </a:r>
          </a:p>
          <a:p>
            <a:pPr lvl="1"/>
            <a:r>
              <a:rPr lang="cs-CZ" sz="2200" b="1" i="1" dirty="0" err="1">
                <a:solidFill>
                  <a:srgbClr val="0070C0"/>
                </a:solidFill>
              </a:rPr>
              <a:t>škálování</a:t>
            </a:r>
            <a:r>
              <a:rPr lang="cs-CZ" sz="2200" b="1" dirty="0"/>
              <a:t> </a:t>
            </a:r>
            <a:r>
              <a:rPr lang="cs-CZ" sz="2200" b="1" dirty="0">
                <a:solidFill>
                  <a:schemeClr val="tx1"/>
                </a:solidFill>
              </a:rPr>
              <a:t>– grafické zobrazování vztahů, analýza pořadových a nelineárních koeficientů</a:t>
            </a:r>
          </a:p>
          <a:p>
            <a:pPr lvl="1"/>
            <a:r>
              <a:rPr lang="cs-CZ" sz="2200" b="1" dirty="0">
                <a:solidFill>
                  <a:schemeClr val="tx1"/>
                </a:solidFill>
              </a:rPr>
              <a:t>speciální analýzy …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93E7550-1510-4EF7-96F7-C916457184E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321403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Regresní analýza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91299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5285FE-3A5F-76B3-B513-0AE9F13A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5A15EB-819E-E26E-CAFE-FD60EE5AC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Zabývá se zkoumáním vztahů mezi závislou proměnnou a jednou nebo více nezávislými proměnnými</a:t>
            </a:r>
          </a:p>
          <a:p>
            <a:pPr lvl="1"/>
            <a:r>
              <a:rPr lang="cs-CZ" dirty="0"/>
              <a:t>Jaký je vztah mezi věkem a výškou jedinců?</a:t>
            </a:r>
          </a:p>
          <a:p>
            <a:pPr lvl="1"/>
            <a:r>
              <a:rPr lang="cs-CZ" dirty="0"/>
              <a:t>Jaký je vztah mezi reklamními výdaji a prodeji produktů?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Často používaná k predikci hodnot závislé proměnné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Identifikace významných vztahů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6ABF6D1-BE5B-89C7-8C74-49204254E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2" y="3429784"/>
            <a:ext cx="5904656" cy="232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3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F3CC90-AE7F-7D6F-95C4-27D7BC3B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Regresní vs. korelační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CF4EAF-4667-129D-B475-B0AE772E9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Korelační analýza umožňuje jednosměrný nebo symetrický vztah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U regresní analýzy pouze jednosměrný vztah </a:t>
            </a:r>
          </a:p>
          <a:p>
            <a:pPr lvl="1"/>
            <a:r>
              <a:rPr lang="cs-CZ" dirty="0"/>
              <a:t>Směr je volba uživatele</a:t>
            </a:r>
          </a:p>
          <a:p>
            <a:pPr lvl="1"/>
            <a:r>
              <a:rPr lang="cs-CZ" dirty="0"/>
              <a:t>Jak ovlivňuje délka těhotenství porodní váhu? vs. Jak ovlivňuje porodní váha délku těhotenství? 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058A8F2-CFC2-3C9C-80FB-7BD93633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612" y="2780928"/>
            <a:ext cx="6372775" cy="33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1815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C69F35-7E5B-BE1B-95E2-AA4B7581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Terminologie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9CC2CE-B3A2-D9D0-D3F0-A556F3F27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různých pojmenování pro nezávislou </a:t>
            </a:r>
            <a:r>
              <a:rPr lang="cs-CZ" dirty="0">
                <a:solidFill>
                  <a:schemeClr val="accent6"/>
                </a:solidFill>
              </a:rPr>
              <a:t>(X)</a:t>
            </a:r>
            <a:r>
              <a:rPr lang="cs-CZ" dirty="0"/>
              <a:t> a závislou proměnnou </a:t>
            </a:r>
            <a:r>
              <a:rPr lang="cs-CZ" dirty="0">
                <a:solidFill>
                  <a:schemeClr val="accent6"/>
                </a:solidFill>
              </a:rPr>
              <a:t>(Y)</a:t>
            </a:r>
          </a:p>
          <a:p>
            <a:pPr lvl="1"/>
            <a:r>
              <a:rPr lang="cs-CZ" dirty="0"/>
              <a:t>nezávislá  – závislá</a:t>
            </a:r>
          </a:p>
          <a:p>
            <a:pPr lvl="1"/>
            <a:r>
              <a:rPr lang="cs-CZ" dirty="0"/>
              <a:t>vysvětlující – vysvětlovaná</a:t>
            </a:r>
          </a:p>
          <a:p>
            <a:pPr lvl="1"/>
            <a:r>
              <a:rPr lang="cs-CZ" dirty="0"/>
              <a:t>vstupní – výstupní (cílová)</a:t>
            </a:r>
          </a:p>
          <a:p>
            <a:pPr lvl="1"/>
            <a:r>
              <a:rPr lang="cs-CZ" dirty="0"/>
              <a:t>prediktor – </a:t>
            </a:r>
            <a:r>
              <a:rPr lang="cs-CZ" dirty="0" err="1"/>
              <a:t>predikant</a:t>
            </a:r>
            <a:endParaRPr lang="cs-CZ" dirty="0"/>
          </a:p>
          <a:p>
            <a:pPr lvl="1"/>
            <a:r>
              <a:rPr lang="cs-CZ" dirty="0"/>
              <a:t>určující – určená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modelů regresní analýzy</a:t>
            </a:r>
          </a:p>
          <a:p>
            <a:pPr lvl="1"/>
            <a:r>
              <a:rPr lang="cs-CZ" dirty="0"/>
              <a:t>Lineární regrese</a:t>
            </a:r>
          </a:p>
          <a:p>
            <a:pPr lvl="1"/>
            <a:r>
              <a:rPr lang="cs-CZ" dirty="0"/>
              <a:t>Logistická regrese</a:t>
            </a:r>
          </a:p>
          <a:p>
            <a:pPr lvl="1"/>
            <a:r>
              <a:rPr lang="cs-CZ" dirty="0" err="1"/>
              <a:t>Multinomická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Polynomická regrese</a:t>
            </a:r>
          </a:p>
          <a:p>
            <a:pPr lvl="1"/>
            <a:r>
              <a:rPr lang="cs-CZ" dirty="0"/>
              <a:t>Kvantilová regrese</a:t>
            </a:r>
          </a:p>
          <a:p>
            <a:pPr lvl="1"/>
            <a:r>
              <a:rPr lang="cs-CZ" dirty="0" err="1"/>
              <a:t>Poissonova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…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373155C-3D66-D612-A494-C085D4193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163927"/>
            <a:ext cx="3572149" cy="28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3532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CD6DF3-4F33-CCCF-17CE-E92DDCC0F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376D26C-9AAA-287B-4C1E-ED2409C30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08720"/>
            <a:ext cx="8640000" cy="5256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Vztah mezi závislou a nezávislou proměnnou modeluje pomocí lineární funkce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Jednoduchá lineární regrese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	pouze jedna nezávislá proměnná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Vícenásobná lineární regrese 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cs-CZ" dirty="0"/>
              <a:t>	více nezávislých proměnných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22C5BB29-CBA2-8967-7817-CE933161DB8D}"/>
              </a:ext>
            </a:extLst>
          </p:cNvPr>
          <p:cNvSpPr/>
          <p:nvPr/>
        </p:nvSpPr>
        <p:spPr>
          <a:xfrm>
            <a:off x="2202796" y="1969052"/>
            <a:ext cx="3307416" cy="759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i="1" dirty="0">
                <a:solidFill>
                  <a:schemeClr val="tx1"/>
                </a:solidFill>
              </a:rPr>
              <a:t>Y = f(X) + </a:t>
            </a:r>
            <a:r>
              <a:rPr lang="cs-CZ" sz="4800" b="1" i="1" dirty="0">
                <a:solidFill>
                  <a:schemeClr val="tx1"/>
                </a:solidFill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8000E8D1-607A-14FC-7700-1F51F7A2A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3284984"/>
            <a:ext cx="1876425" cy="72008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>
            <a:normAutofit/>
          </a:bodyPr>
          <a:lstStyle>
            <a:defPPr>
              <a:defRPr lang="cs-CZ"/>
            </a:defPPr>
            <a:lvl1pPr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dirty="0"/>
              <a:t>proměnných X může být více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F59AFBE5-AE87-F740-6C7B-2285F14356DE}"/>
              </a:ext>
            </a:extLst>
          </p:cNvPr>
          <p:cNvSpPr txBox="1">
            <a:spLocks/>
          </p:cNvSpPr>
          <p:nvPr/>
        </p:nvSpPr>
        <p:spPr>
          <a:xfrm>
            <a:off x="6183120" y="1993954"/>
            <a:ext cx="2555776" cy="1080119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/>
              <a:t>chyba rovnice</a:t>
            </a:r>
          </a:p>
          <a:p>
            <a:pPr marL="0" indent="0">
              <a:buNone/>
            </a:pPr>
            <a:r>
              <a:rPr lang="cs-CZ" sz="1800" b="0" dirty="0"/>
              <a:t>zahrnuje neznámé vlivy na </a:t>
            </a:r>
            <a:r>
              <a:rPr lang="cs-CZ" sz="1800" b="0" i="1" dirty="0">
                <a:solidFill>
                  <a:srgbClr val="0000FF"/>
                </a:solidFill>
              </a:rPr>
              <a:t>Y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19CC299A-C047-B332-83C0-BBA28DF4D014}"/>
              </a:ext>
            </a:extLst>
          </p:cNvPr>
          <p:cNvCxnSpPr/>
          <p:nvPr/>
        </p:nvCxnSpPr>
        <p:spPr>
          <a:xfrm flipV="1">
            <a:off x="3996000" y="2728707"/>
            <a:ext cx="0" cy="48426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>
            <a:extLst>
              <a:ext uri="{FF2B5EF4-FFF2-40B4-BE49-F238E27FC236}">
                <a16:creationId xmlns:a16="http://schemas.microsoft.com/office/drawing/2014/main" id="{0F0C1B00-2306-5F51-05DE-A0858E9AECEB}"/>
              </a:ext>
            </a:extLst>
          </p:cNvPr>
          <p:cNvCxnSpPr/>
          <p:nvPr/>
        </p:nvCxnSpPr>
        <p:spPr>
          <a:xfrm flipH="1">
            <a:off x="5292080" y="2420888"/>
            <a:ext cx="81903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12030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ACB364-51D9-5427-6005-433F4BD15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3F5A1F-B3D2-6CE9-6938-DFDE0CED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Vztah mezi analyzovanými proměnnými musí být lineární</a:t>
            </a:r>
          </a:p>
          <a:p>
            <a:pPr marL="457200" indent="-457200">
              <a:buAutoNum type="arabicPeriod"/>
            </a:pPr>
            <a:r>
              <a:rPr lang="cs-CZ" dirty="0"/>
              <a:t>Závisle proměnná Y je měřena na intervalové úrovni a nezávisle proměnná X je buď intervalová, nebo dichotomická</a:t>
            </a:r>
          </a:p>
          <a:p>
            <a:pPr marL="457200" indent="-457200">
              <a:buAutoNum type="arabicPeriod"/>
            </a:pPr>
            <a:r>
              <a:rPr lang="cs-CZ" dirty="0"/>
              <a:t>Rozptyl závislé proměnné by měl být stejný pro každou úroveň proměnné nezávislé </a:t>
            </a:r>
          </a:p>
          <a:p>
            <a:pPr marL="457200" indent="-4572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231387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7308D8-A29F-06B7-D083-D07ACE877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Model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A93D8A-0370-A5EB-2385-E55869758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/>
              <a:t>Rovnice datového procesu </a:t>
            </a:r>
          </a:p>
          <a:p>
            <a:pPr marL="0" indent="0">
              <a:buNone/>
            </a:pPr>
            <a:r>
              <a:rPr lang="cs-CZ" i="1" dirty="0"/>
              <a:t>		</a:t>
            </a:r>
            <a:r>
              <a:rPr lang="cs-CZ" sz="2000" b="1" i="1" dirty="0"/>
              <a:t>Y =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1 </a:t>
            </a:r>
            <a:r>
              <a:rPr lang="cs-CZ" sz="2000" b="1" i="1" dirty="0"/>
              <a:t>X + </a:t>
            </a:r>
            <a:r>
              <a:rPr lang="cs-CZ" sz="2000" b="1" i="1" dirty="0">
                <a:latin typeface="Symbol" panose="05050102010706020507" pitchFamily="18" charset="2"/>
              </a:rPr>
              <a:t>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Predikční rovnice </a:t>
            </a:r>
          </a:p>
          <a:p>
            <a:pPr marL="0" indent="0">
              <a:buNone/>
            </a:pPr>
            <a:r>
              <a:rPr lang="cs-CZ" i="1" dirty="0">
                <a:latin typeface="+mj-lt"/>
              </a:rPr>
              <a:t>		</a:t>
            </a:r>
            <a:r>
              <a:rPr lang="cs-CZ" sz="2000" b="1" i="1" dirty="0"/>
              <a:t>Ŷ =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1</a:t>
            </a:r>
            <a:r>
              <a:rPr lang="cs-CZ" sz="2000" b="1" i="1" baseline="-25000" dirty="0"/>
              <a:t> </a:t>
            </a:r>
            <a:r>
              <a:rPr lang="cs-CZ" sz="2000" b="1" i="1" dirty="0"/>
              <a:t>X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Grafickým vyjádřením modelu je přímka </a:t>
            </a:r>
          </a:p>
          <a:p>
            <a:pPr marL="0" indent="0">
              <a:buNone/>
            </a:pPr>
            <a:endParaRPr lang="cs-CZ" sz="2000" b="1" i="1" dirty="0">
              <a:latin typeface="+mj-lt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90141AF-8767-5E41-4DFE-2A426C440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999180"/>
            <a:ext cx="4248472" cy="33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42341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01F5D6-391C-276C-DF86-0C40A3E7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koeficientů přímky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427FD5-D401-B1FB-7B99-C57FFB21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regresní koeficient – koeficient úměry vlivy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na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u každého jednoho případu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&gt; 0 – přímka má </a:t>
            </a:r>
            <a:r>
              <a:rPr lang="cs-CZ" dirty="0">
                <a:solidFill>
                  <a:schemeClr val="accent6"/>
                </a:solidFill>
              </a:rPr>
              <a:t>růstový</a:t>
            </a:r>
            <a:r>
              <a:rPr lang="cs-CZ" dirty="0"/>
              <a:t>/stoupavý trend</a:t>
            </a:r>
          </a:p>
          <a:p>
            <a:pPr lvl="2"/>
            <a:r>
              <a:rPr lang="cs-CZ" dirty="0"/>
              <a:t>kladný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roste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/>
              <a:t>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&lt; 0 –  pří</a:t>
            </a:r>
          </a:p>
          <a:p>
            <a:pPr lvl="1"/>
            <a:r>
              <a:rPr lang="cs-CZ" dirty="0"/>
              <a:t>přímka má </a:t>
            </a:r>
            <a:r>
              <a:rPr lang="cs-CZ" dirty="0">
                <a:solidFill>
                  <a:schemeClr val="accent6"/>
                </a:solidFill>
              </a:rPr>
              <a:t>ztrátový</a:t>
            </a:r>
            <a:r>
              <a:rPr lang="cs-CZ" dirty="0"/>
              <a:t>/klesavý trend</a:t>
            </a:r>
          </a:p>
          <a:p>
            <a:pPr lvl="2"/>
            <a:r>
              <a:rPr lang="cs-CZ" dirty="0"/>
              <a:t>záporný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klesá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0 – přímka je </a:t>
            </a:r>
            <a:r>
              <a:rPr lang="cs-CZ" dirty="0">
                <a:solidFill>
                  <a:schemeClr val="accent6"/>
                </a:solidFill>
              </a:rPr>
              <a:t>rovnoběžná</a:t>
            </a:r>
            <a:r>
              <a:rPr lang="cs-CZ" dirty="0"/>
              <a:t> s osou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, absence trendu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se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nemění: nulový trend</a:t>
            </a:r>
          </a:p>
          <a:p>
            <a:pPr lvl="2"/>
            <a:r>
              <a:rPr lang="cs-CZ" dirty="0"/>
              <a:t>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na 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>
                <a:solidFill>
                  <a:schemeClr val="accent6"/>
                </a:solidFill>
              </a:rPr>
              <a:t> nezávisí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= konstantní člen (posunutí)– 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pro nulové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nebo koeficient rovnoměrné změny pro každý případ bez ohledu na jeho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hodnotu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838514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35EA10-3F96-A670-40BF-F87BD949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Chyba rovnice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1EDF46-3229-1378-15F5-EEF36A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Chování Y nevysvětlené modelem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Čím může být způsobena?</a:t>
            </a:r>
          </a:p>
          <a:p>
            <a:pPr lvl="1"/>
            <a:r>
              <a:rPr lang="cs-CZ" dirty="0"/>
              <a:t>Náhodné vlivy (při měření, při chování)	</a:t>
            </a:r>
          </a:p>
          <a:p>
            <a:pPr lvl="2"/>
            <a:r>
              <a:rPr lang="cs-CZ" dirty="0"/>
              <a:t>Ze své podstaty nelze z modelu odstranit</a:t>
            </a:r>
          </a:p>
          <a:p>
            <a:pPr lvl="1"/>
            <a:r>
              <a:rPr lang="cs-CZ" dirty="0"/>
              <a:t>Funkce</a:t>
            </a:r>
          </a:p>
          <a:p>
            <a:pPr lvl="2"/>
            <a:r>
              <a:rPr lang="cs-CZ" dirty="0"/>
              <a:t>Závislost je tvořena jinou funkcí (se stejnými proměnnými) </a:t>
            </a:r>
          </a:p>
          <a:p>
            <a:pPr lvl="2"/>
            <a:r>
              <a:rPr lang="cs-CZ" dirty="0"/>
              <a:t>Lze teoreticky zjistit a opravit </a:t>
            </a:r>
          </a:p>
          <a:p>
            <a:pPr lvl="1"/>
            <a:r>
              <a:rPr lang="cs-CZ" dirty="0"/>
              <a:t>Neznámé vlivy</a:t>
            </a:r>
          </a:p>
          <a:p>
            <a:pPr lvl="2"/>
            <a:r>
              <a:rPr lang="cs-CZ" dirty="0"/>
              <a:t>Nemáme v datech </a:t>
            </a:r>
          </a:p>
          <a:p>
            <a:pPr lvl="2"/>
            <a:r>
              <a:rPr lang="cs-CZ" dirty="0"/>
              <a:t>Teoreticky lze odstranit zjištěním chybějících proměnných a jejich doplněním do modelu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Vlastnosti</a:t>
            </a:r>
          </a:p>
          <a:p>
            <a:pPr lvl="1"/>
            <a:r>
              <a:rPr lang="cs-CZ" dirty="0"/>
              <a:t>Má nulový průměr pro každou hodnotu X – má nulový průměr pro každou hodnotu X (zajistí vždy konstantní člen v modelu)</a:t>
            </a:r>
          </a:p>
          <a:p>
            <a:pPr lvl="1"/>
            <a:r>
              <a:rPr lang="cs-CZ" dirty="0"/>
              <a:t>Má stejný rozptyl pro každou hodnotu X – kontroluje se v datech</a:t>
            </a:r>
          </a:p>
        </p:txBody>
      </p:sp>
    </p:spTree>
    <p:extLst>
      <p:ext uri="{BB962C8B-B14F-4D97-AF65-F5344CB8AC3E}">
        <p14:creationId xmlns:p14="http://schemas.microsoft.com/office/powerpoint/2010/main" val="78353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3D4A96-9031-4170-0225-6033090A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Charakteristiky rozdělení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DAA3B12-584D-22E3-8E78-A2F307241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545225"/>
          </a:xfrm>
        </p:spPr>
        <p:txBody>
          <a:bodyPr/>
          <a:lstStyle/>
          <a:p>
            <a:r>
              <a:rPr lang="cs-CZ" dirty="0"/>
              <a:t>ne vždy lze najít přesný zápis rozdělení</a:t>
            </a:r>
          </a:p>
          <a:p>
            <a:r>
              <a:rPr lang="cs-CZ" dirty="0"/>
              <a:t>zápis je příliš složitý</a:t>
            </a:r>
          </a:p>
          <a:p>
            <a:pPr marL="0" indent="0">
              <a:buNone/>
            </a:pPr>
            <a:r>
              <a:rPr lang="cs-CZ" dirty="0"/>
              <a:t> 	</a:t>
            </a:r>
            <a:r>
              <a:rPr lang="cs-CZ" dirty="0">
                <a:solidFill>
                  <a:srgbClr val="0000FF"/>
                </a:solidFill>
              </a:rPr>
              <a:t>=&gt; pracuje se s určitými charakteristikami rozdělení</a:t>
            </a:r>
          </a:p>
          <a:p>
            <a:r>
              <a:rPr lang="cs-CZ" dirty="0"/>
              <a:t>několik čísel popisuje důležité vlastnosti rozdělení</a:t>
            </a:r>
          </a:p>
          <a:p>
            <a:r>
              <a:rPr lang="cs-CZ" dirty="0"/>
              <a:t>lze odhadnout i bez znalosti skutečného rozdělení</a:t>
            </a:r>
          </a:p>
          <a:p>
            <a:pPr lvl="1"/>
            <a:r>
              <a:rPr lang="cs-CZ" dirty="0"/>
              <a:t>střední hodnota</a:t>
            </a:r>
          </a:p>
          <a:p>
            <a:pPr lvl="1"/>
            <a:r>
              <a:rPr lang="cs-CZ" dirty="0"/>
              <a:t>medián</a:t>
            </a:r>
          </a:p>
          <a:p>
            <a:pPr lvl="1"/>
            <a:r>
              <a:rPr lang="cs-CZ" dirty="0"/>
              <a:t>rozptyl</a:t>
            </a:r>
          </a:p>
          <a:p>
            <a:pPr lvl="1"/>
            <a:r>
              <a:rPr lang="cs-CZ" dirty="0"/>
              <a:t>šikmost</a:t>
            </a:r>
          </a:p>
          <a:p>
            <a:pPr lvl="1"/>
            <a:r>
              <a:rPr lang="cs-CZ" dirty="0"/>
              <a:t>špičatost</a:t>
            </a:r>
          </a:p>
          <a:p>
            <a:pPr lvl="1"/>
            <a:r>
              <a:rPr lang="cs-CZ" dirty="0"/>
              <a:t>...</a:t>
            </a:r>
          </a:p>
          <a:p>
            <a:r>
              <a:rPr lang="cs-CZ" dirty="0"/>
              <a:t>pro definované rozdělení lze charakteristiky přesně spočítat </a:t>
            </a:r>
          </a:p>
          <a:p>
            <a:pPr lvl="1"/>
            <a:r>
              <a:rPr lang="cs-CZ" dirty="0"/>
              <a:t>závisí na parametrech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816AF6B-F875-695F-7B03-F3DC02119E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FF1B25F-4FC9-0420-106E-807702D5E6AB}"/>
              </a:ext>
            </a:extLst>
          </p:cNvPr>
          <p:cNvSpPr txBox="1">
            <a:spLocks noChangeArrowheads="1"/>
          </p:cNvSpPr>
          <p:nvPr/>
        </p:nvSpPr>
        <p:spPr>
          <a:xfrm>
            <a:off x="3023828" y="5538352"/>
            <a:ext cx="3096344" cy="839297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E(x)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cs-CZ" sz="2000" b="1" dirty="0">
                <a:solidFill>
                  <a:srgbClr val="C00000"/>
                </a:solidFill>
              </a:rPr>
              <a:t> 	D(x)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Normální rozdělení</a:t>
            </a:r>
          </a:p>
        </p:txBody>
      </p:sp>
    </p:spTree>
    <p:extLst>
      <p:ext uri="{BB962C8B-B14F-4D97-AF65-F5344CB8AC3E}">
        <p14:creationId xmlns:p14="http://schemas.microsoft.com/office/powerpoint/2010/main" val="202967139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D2E38A-CAA3-ADDA-8F3A-88EFD109A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2BA780-1847-8054-BE69-B42DD0A40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3995960" cy="5409321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Používaná v lineární regresi k odhadu parametrů lineárního regresního modelu.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Minimalizuje součet čtverců rozdílů mezi pozorovanými hodnotami a predikcemi modelu (rezidua).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Součet reziduí je nula.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Přímka prochází </a:t>
            </a:r>
            <a:r>
              <a:rPr lang="cs-CZ" dirty="0" err="1"/>
              <a:t>centroidem</a:t>
            </a:r>
            <a:r>
              <a:rPr lang="cs-CZ" dirty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Získané koeficienty a vše z nich vyplývající jsou jen odhadem skutečných koeficientů!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Skutečné koeficienty se týkají </a:t>
            </a:r>
            <a:r>
              <a:rPr lang="cs-CZ" dirty="0">
                <a:solidFill>
                  <a:schemeClr val="tx1"/>
                </a:solidFill>
              </a:rPr>
              <a:t>základního souboru </a:t>
            </a:r>
            <a:r>
              <a:rPr lang="cs-CZ" dirty="0"/>
              <a:t>(často hypotetický a nedosažitelný).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C124297-79A6-7565-C8D1-31B8ADA67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r="41256" b="2183"/>
          <a:stretch/>
        </p:blipFill>
        <p:spPr bwMode="auto">
          <a:xfrm>
            <a:off x="4283968" y="1062549"/>
            <a:ext cx="3691987" cy="508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0893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graphicFrame>
        <p:nvGraphicFramePr>
          <p:cNvPr id="4" name="Object 1024"/>
          <p:cNvGraphicFramePr>
            <a:graphicFrameLocks noChangeAspect="1"/>
          </p:cNvGraphicFramePr>
          <p:nvPr/>
        </p:nvGraphicFramePr>
        <p:xfrm>
          <a:off x="2251075" y="1162050"/>
          <a:ext cx="4708525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ázek" r:id="rId2" imgW="3456000" imgH="3242880" progId="StaticEnhancedMetafile">
                  <p:embed/>
                </p:oleObj>
              </mc:Choice>
              <mc:Fallback>
                <p:oleObj name="Obrázek" r:id="rId2" imgW="3456000" imgH="3242880" progId="StaticEnhancedMetafile">
                  <p:embed/>
                  <p:pic>
                    <p:nvPicPr>
                      <p:cNvPr id="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75" y="1162050"/>
                        <a:ext cx="4708525" cy="5105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5517340" y="2547938"/>
            <a:ext cx="0" cy="685800"/>
          </a:xfrm>
          <a:prstGeom prst="line">
            <a:avLst/>
          </a:prstGeom>
          <a:noFill/>
          <a:ln w="57150">
            <a:solidFill>
              <a:srgbClr val="00A24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757198" y="3843338"/>
            <a:ext cx="0" cy="533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5908675" y="2547938"/>
            <a:ext cx="0" cy="4572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007245" y="3690938"/>
            <a:ext cx="0" cy="914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695025" y="4605338"/>
            <a:ext cx="0" cy="152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236296" y="4077072"/>
            <a:ext cx="1669579" cy="319446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10000"/>
              </a:spcBef>
            </a:pPr>
            <a:r>
              <a:rPr lang="cs-CZ" dirty="0">
                <a:latin typeface="+mn-lt"/>
              </a:rPr>
              <a:t>f(X) =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dirty="0">
                <a:latin typeface="+mn-lt"/>
              </a:rPr>
              <a:t> +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dirty="0">
                <a:latin typeface="+mn-lt"/>
              </a:rPr>
              <a:t>X</a:t>
            </a: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5580111" y="4221088"/>
            <a:ext cx="1656184" cy="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517340" y="3386138"/>
            <a:ext cx="0" cy="205740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173913" y="4833938"/>
            <a:ext cx="1189037" cy="338137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X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5627688" y="5138738"/>
            <a:ext cx="1546225" cy="30480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5556250" y="2852738"/>
            <a:ext cx="1608038" cy="198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164288" y="2636912"/>
            <a:ext cx="633412" cy="43338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cs-CZ" sz="2800" dirty="0">
                <a:solidFill>
                  <a:srgbClr val="0000FF"/>
                </a:solidFill>
                <a:latin typeface="Symbol" panose="05050102010706020507" pitchFamily="18" charset="2"/>
                <a:sym typeface="Symbol" pitchFamily="18" charset="2"/>
              </a:rPr>
              <a:t></a:t>
            </a:r>
            <a:endParaRPr lang="cs-CZ" sz="2800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 flipV="1">
            <a:off x="3056715" y="3309937"/>
            <a:ext cx="2455626" cy="3749"/>
          </a:xfrm>
          <a:prstGeom prst="line">
            <a:avLst/>
          </a:prstGeom>
          <a:noFill/>
          <a:ln w="28575">
            <a:solidFill>
              <a:srgbClr val="0099FF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41288" y="2319338"/>
            <a:ext cx="1898650" cy="338554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E(Y|X) = Ŷ =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sz="1600" dirty="0">
                <a:latin typeface="+mn-lt"/>
              </a:rPr>
              <a:t> +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sz="1600" dirty="0">
                <a:latin typeface="+mn-lt"/>
              </a:rPr>
              <a:t>X </a:t>
            </a: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051720" y="2636912"/>
            <a:ext cx="1043905" cy="673026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H="1">
            <a:off x="3095624" y="2521998"/>
            <a:ext cx="2421715" cy="0"/>
          </a:xfrm>
          <a:prstGeom prst="line">
            <a:avLst/>
          </a:prstGeom>
          <a:noFill/>
          <a:ln w="28575">
            <a:solidFill>
              <a:srgbClr val="00A249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747713" y="1633538"/>
            <a:ext cx="1292225" cy="33813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 Y</a:t>
            </a: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2051720" y="1988841"/>
            <a:ext cx="985438" cy="588348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5385713" y="2292350"/>
            <a:ext cx="279400" cy="509588"/>
          </a:xfrm>
          <a:prstGeom prst="ellips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</a:ln>
            </p:spPr>
            <p:txBody>
              <a:bodyPr vert="horz" wrap="none" lIns="91440" tIns="0" rIns="90000" bIns="0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cs-CZ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cs-CZ" sz="20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min</m:t>
                      </m:r>
                    </m:oMath>
                  </m:oMathPara>
                </a14:m>
                <a:endParaRPr lang="cs-CZ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804100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9052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lineární odhad</a:t>
            </a:r>
          </a:p>
          <a:p>
            <a:pPr lvl="1"/>
            <a:r>
              <a:rPr lang="cs-CZ" dirty="0"/>
              <a:t>výpočetně výhodné</a:t>
            </a:r>
          </a:p>
          <a:p>
            <a:pPr lvl="1"/>
            <a:r>
              <a:rPr lang="cs-CZ" dirty="0"/>
              <a:t>odhad koeficientů i vyrovnaná hodnota se dá vyjádřit jako vážený součet hodnot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pevně danými koeficienty</a:t>
            </a:r>
          </a:p>
          <a:p>
            <a:pPr lvl="1"/>
            <a:r>
              <a:rPr lang="cs-CZ" dirty="0"/>
              <a:t>zajišťuje přibližnou normalitu i pro nenormální data</a:t>
            </a:r>
          </a:p>
          <a:p>
            <a:pPr lvl="1"/>
            <a:r>
              <a:rPr lang="cs-CZ" dirty="0"/>
              <a:t>odhad závisí na každé hodnotě Y</a:t>
            </a:r>
            <a:endParaRPr lang="cs-CZ" dirty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nevychýlený a konzistentní odhad parametrů rovnice</a:t>
            </a:r>
          </a:p>
          <a:p>
            <a:pPr lvl="1"/>
            <a:r>
              <a:rPr lang="cs-CZ" dirty="0"/>
              <a:t>odhad je rozptýlen kolem skutečných parametrů</a:t>
            </a:r>
          </a:p>
          <a:p>
            <a:pPr lvl="1"/>
            <a:r>
              <a:rPr lang="cs-CZ" dirty="0"/>
              <a:t>s růstem parametrů se odhad blíží ke skutečným hodnotám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nejlepší odhad</a:t>
            </a:r>
          </a:p>
          <a:p>
            <a:pPr lvl="1"/>
            <a:r>
              <a:rPr lang="cs-CZ" dirty="0"/>
              <a:t>MNČ dává odhad s nejmenším rozptylem</a:t>
            </a:r>
          </a:p>
          <a:p>
            <a:pPr lvl="1"/>
            <a:r>
              <a:rPr lang="cs-CZ" dirty="0"/>
              <a:t>pro daný výběr a model nelze odhad spočítat lépe</a:t>
            </a:r>
          </a:p>
          <a:p>
            <a:pPr lvl="1"/>
            <a:r>
              <a:rPr lang="cs-CZ" dirty="0"/>
              <a:t>velikost rozptylu je úměrná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dirty="0">
                <a:solidFill>
                  <a:srgbClr val="C00000"/>
                </a:solidFill>
              </a:rPr>
              <a:t>/</a:t>
            </a:r>
            <a:r>
              <a:rPr lang="cs-CZ" b="1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 </a:t>
            </a:r>
            <a:r>
              <a:rPr lang="cs-CZ" dirty="0">
                <a:solidFill>
                  <a:srgbClr val="C00000"/>
                </a:solidFill>
              </a:rPr>
              <a:t>n</a:t>
            </a:r>
            <a:r>
              <a:rPr lang="cs-CZ" dirty="0"/>
              <a:t> – je závislá na schopnosti uživatele najít dobrý model a získat dostatek případů pro odhad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1707356" y="5805264"/>
            <a:ext cx="57292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 algn="ctr" eaLnBrk="1" hangingPunct="1">
              <a:buNone/>
            </a:pPr>
            <a:r>
              <a:rPr lang="en-US" sz="4000" b="1" kern="0" dirty="0">
                <a:solidFill>
                  <a:schemeClr val="accent6"/>
                </a:solidFill>
              </a:rPr>
              <a:t>B</a:t>
            </a:r>
            <a:r>
              <a:rPr lang="en-US" b="1" kern="0" dirty="0">
                <a:solidFill>
                  <a:schemeClr val="tx1"/>
                </a:solidFill>
              </a:rPr>
              <a:t>est </a:t>
            </a:r>
            <a:r>
              <a:rPr lang="en-US" sz="4000" b="1" kern="0" dirty="0">
                <a:solidFill>
                  <a:schemeClr val="accent6"/>
                </a:solidFill>
              </a:rPr>
              <a:t>L</a:t>
            </a:r>
            <a:r>
              <a:rPr lang="en-US" b="1" kern="0" dirty="0">
                <a:solidFill>
                  <a:schemeClr val="tx1"/>
                </a:solidFill>
              </a:rPr>
              <a:t>inear </a:t>
            </a:r>
            <a:r>
              <a:rPr lang="en-US" sz="4000" b="1" kern="0" dirty="0">
                <a:solidFill>
                  <a:schemeClr val="accent6"/>
                </a:solidFill>
              </a:rPr>
              <a:t>U</a:t>
            </a:r>
            <a:r>
              <a:rPr lang="en-US" b="1" kern="0" dirty="0">
                <a:solidFill>
                  <a:schemeClr val="tx1"/>
                </a:solidFill>
              </a:rPr>
              <a:t>nbiased </a:t>
            </a:r>
            <a:r>
              <a:rPr lang="en-US" sz="4000" b="1" kern="0" dirty="0">
                <a:solidFill>
                  <a:schemeClr val="accent6"/>
                </a:solidFill>
              </a:rPr>
              <a:t>E</a:t>
            </a:r>
            <a:r>
              <a:rPr lang="cs-CZ" b="1" kern="0" dirty="0">
                <a:solidFill>
                  <a:schemeClr val="tx1"/>
                </a:solidFill>
              </a:rPr>
              <a:t>s</a:t>
            </a:r>
            <a:r>
              <a:rPr lang="en-US" b="1" kern="0" dirty="0">
                <a:solidFill>
                  <a:schemeClr val="tx1"/>
                </a:solidFill>
              </a:rPr>
              <a:t>timator</a:t>
            </a:r>
            <a:endParaRPr lang="cs-CZ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65911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Koeficient determinace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249081"/>
          </a:xfrm>
        </p:spPr>
        <p:txBody>
          <a:bodyPr/>
          <a:lstStyle/>
          <a:p>
            <a:r>
              <a:rPr lang="cs-CZ" dirty="0"/>
              <a:t>vychází se z rozkladu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ukazuje, jakou část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vysvětluje rozptyl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i="1" dirty="0"/>
              <a:t> </a:t>
            </a:r>
            <a:r>
              <a:rPr lang="cs-CZ" dirty="0"/>
              <a:t>neboli model</a:t>
            </a:r>
          </a:p>
          <a:p>
            <a:pPr lvl="1"/>
            <a:r>
              <a:rPr lang="cs-CZ" dirty="0"/>
              <a:t>zbytek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je rozptyl residuí</a:t>
            </a:r>
          </a:p>
          <a:p>
            <a:r>
              <a:rPr lang="cs-CZ" dirty="0"/>
              <a:t>popisuje sílu vztahu modelu a závislé proměnné –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je-li vysvětlujících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dirty="0"/>
              <a:t> </a:t>
            </a:r>
            <a:r>
              <a:rPr lang="cs-CZ" dirty="0"/>
              <a:t>více, popisuje jejich společné působení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 =  čtverec korelačního koeficientu  </a:t>
            </a:r>
            <a:r>
              <a:rPr lang="cs-CZ" dirty="0">
                <a:solidFill>
                  <a:srgbClr val="C00000"/>
                </a:solidFill>
              </a:rPr>
              <a:t>r(Y, Ŷ) =&gt; 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Ŷ)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cs-CZ" dirty="0"/>
              <a:t>v modelu s jednou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platí také </a:t>
            </a:r>
            <a:r>
              <a:rPr lang="cs-CZ" dirty="0">
                <a:solidFill>
                  <a:srgbClr val="C00000"/>
                </a:solidFill>
              </a:rPr>
              <a:t>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X)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r>
              <a:rPr lang="cs-CZ" dirty="0"/>
              <a:t>často se vyjadřuje v procentech</a:t>
            </a:r>
          </a:p>
          <a:p>
            <a:r>
              <a:rPr lang="cs-CZ" dirty="0">
                <a:solidFill>
                  <a:srgbClr val="0000FF"/>
                </a:solidFill>
              </a:rPr>
              <a:t>nezávisí</a:t>
            </a:r>
            <a:r>
              <a:rPr lang="cs-CZ" dirty="0"/>
              <a:t> na počtu případů, ale na kvalitě vztahu v základním souboru</a:t>
            </a:r>
          </a:p>
          <a:p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3026196" y="4581128"/>
            <a:ext cx="3091607" cy="1169551"/>
          </a:xfrm>
          <a:prstGeom prst="rect">
            <a:avLst/>
          </a:prstGeom>
          <a:ln w="76200">
            <a:solidFill>
              <a:srgbClr val="0099FF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</a:rPr>
              <a:t>Ŷ</a:t>
            </a:r>
            <a:r>
              <a:rPr lang="cs-CZ" sz="2000" b="1" baseline="30000" dirty="0">
                <a:solidFill>
                  <a:srgbClr val="C00000"/>
                </a:solidFill>
              </a:rPr>
              <a:t>2 </a:t>
            </a:r>
            <a:r>
              <a:rPr lang="cs-CZ" sz="2000" b="1" dirty="0">
                <a:solidFill>
                  <a:srgbClr val="C00000"/>
                </a:solidFill>
              </a:rPr>
              <a:t>/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 s</a:t>
            </a:r>
            <a:r>
              <a:rPr lang="cs-CZ" sz="2000" b="1" baseline="-25000" dirty="0">
                <a:solidFill>
                  <a:srgbClr val="C00000"/>
                </a:solidFill>
              </a:rPr>
              <a:t>Y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endParaRPr lang="cs-CZ" sz="20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= 1 –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  <a:sym typeface="Symbol" pitchFamily="18" charset="2"/>
              </a:rPr>
              <a:t>/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-25000" dirty="0">
                <a:solidFill>
                  <a:srgbClr val="C00000"/>
                </a:solidFill>
              </a:rPr>
              <a:t>Y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endParaRPr lang="cs-CZ" sz="2000" b="1" dirty="0">
              <a:solidFill>
                <a:srgbClr val="C00000"/>
              </a:solidFill>
            </a:endParaRPr>
          </a:p>
          <a:p>
            <a:pPr>
              <a:spcBef>
                <a:spcPts val="600"/>
              </a:spcBef>
            </a:pPr>
            <a:r>
              <a:rPr lang="cs-CZ" sz="2000" b="1" dirty="0">
                <a:solidFill>
                  <a:srgbClr val="C00000"/>
                </a:solidFill>
              </a:rPr>
              <a:t>= 1 – ESS</a:t>
            </a:r>
            <a:r>
              <a:rPr lang="cs-CZ" sz="2000" b="1" dirty="0">
                <a:solidFill>
                  <a:srgbClr val="C00000"/>
                </a:solidFill>
                <a:sym typeface="Symbol" pitchFamily="18" charset="2"/>
              </a:rPr>
              <a:t> / </a:t>
            </a:r>
            <a:r>
              <a:rPr lang="cs-CZ" sz="2000" b="1" dirty="0">
                <a:solidFill>
                  <a:srgbClr val="C00000"/>
                </a:solidFill>
              </a:rPr>
              <a:t>TSS =  MSS/TSS</a:t>
            </a:r>
          </a:p>
        </p:txBody>
      </p:sp>
    </p:spTree>
    <p:extLst>
      <p:ext uri="{BB962C8B-B14F-4D97-AF65-F5344CB8AC3E}">
        <p14:creationId xmlns:p14="http://schemas.microsoft.com/office/powerpoint/2010/main" val="55358752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významnosti modelu: ANOVA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81703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vychází se z rozkladu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F - test – kritérium pro zjištění existence vztahu</a:t>
            </a:r>
          </a:p>
          <a:p>
            <a:r>
              <a:rPr lang="cs-CZ" dirty="0"/>
              <a:t>testuje existenci vztahu modelu a závislé proměnné –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je-li vysvětlujících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více, testuje jejich společné působení na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závisí na počtu případů a na kvalitě vztahu v základním souboru</a:t>
            </a:r>
          </a:p>
          <a:p>
            <a:pPr lvl="1"/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r>
              <a:rPr lang="cs-CZ" dirty="0"/>
              <a:t>velmi mírný – H</a:t>
            </a:r>
            <a:r>
              <a:rPr lang="cs-CZ" baseline="-25000" dirty="0"/>
              <a:t>0</a:t>
            </a:r>
            <a:r>
              <a:rPr lang="cs-CZ" dirty="0"/>
              <a:t> zamítnuta takřka vždy</a:t>
            </a:r>
          </a:p>
          <a:p>
            <a:pPr lvl="1"/>
            <a:r>
              <a:rPr lang="cs-CZ" dirty="0"/>
              <a:t> např. pro přímku a 50 případů je významný vztah s R</a:t>
            </a:r>
            <a:r>
              <a:rPr lang="cs-CZ" baseline="30000" dirty="0"/>
              <a:t>2</a:t>
            </a:r>
            <a:r>
              <a:rPr lang="cs-CZ" dirty="0"/>
              <a:t>=7,8%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067944" y="3960000"/>
            <a:ext cx="4438650" cy="2421328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F(p-1, n-p) = [MSS/(p-1)]/[ESS/(n-p)] = </a:t>
            </a:r>
          </a:p>
          <a:p>
            <a:pPr marL="533400" indent="-533400">
              <a:spcBef>
                <a:spcPts val="600"/>
              </a:spcBef>
              <a:buNone/>
            </a:pPr>
            <a:r>
              <a:rPr lang="cs-CZ" sz="2000" b="1" dirty="0">
                <a:solidFill>
                  <a:srgbClr val="C00000"/>
                </a:solidFill>
              </a:rPr>
              <a:t>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 / (1- R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  <a:r>
              <a:rPr lang="cs-CZ" sz="2000" b="1" dirty="0">
                <a:solidFill>
                  <a:srgbClr val="C00000"/>
                </a:solidFill>
              </a:rPr>
              <a:t>) * (n-p)/(p-1)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800" b="1" dirty="0">
                <a:solidFill>
                  <a:srgbClr val="0000FF"/>
                </a:solidFill>
                <a:cs typeface="Arial" panose="020B0604020202020204" pitchFamily="34" charset="0"/>
              </a:rPr>
              <a:t>dosažená významnost F = </a:t>
            </a:r>
            <a:r>
              <a:rPr lang="cs-CZ" sz="1800" b="1" dirty="0">
                <a:solidFill>
                  <a:srgbClr val="0000FF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cs-CZ" sz="1800" b="1" baseline="30000" dirty="0">
                <a:solidFill>
                  <a:srgbClr val="0000FF"/>
                </a:solidFill>
                <a:cs typeface="Arial" panose="020B0604020202020204" pitchFamily="34" charset="0"/>
              </a:rPr>
              <a:t>*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p = počet regresních koeficientů</a:t>
            </a: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F(p-1,n-p) – rozdělení F se stupni volnosti </a:t>
            </a:r>
            <a:b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</a:br>
            <a:r>
              <a:rPr lang="cs-CZ" sz="1600" b="1" dirty="0">
                <a:solidFill>
                  <a:srgbClr val="0000FF"/>
                </a:solidFill>
                <a:cs typeface="Arial" panose="020B0604020202020204" pitchFamily="34" charset="0"/>
              </a:rPr>
              <a:t>p-1 a n-p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ltGray">
          <a:xfrm>
            <a:off x="323528" y="3960000"/>
            <a:ext cx="3096344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0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= 0 </a:t>
            </a:r>
            <a:r>
              <a:rPr lang="cs-CZ" b="1" dirty="0"/>
              <a:t>pro</a:t>
            </a:r>
            <a:r>
              <a:rPr lang="cs-CZ" b="1" dirty="0">
                <a:solidFill>
                  <a:srgbClr val="C00000"/>
                </a:solidFill>
              </a:rPr>
              <a:t> </a:t>
            </a:r>
            <a:r>
              <a:rPr lang="cs-CZ" b="1" dirty="0">
                <a:latin typeface="+mn-lt"/>
              </a:rPr>
              <a:t>všechna </a:t>
            </a:r>
            <a:r>
              <a:rPr lang="cs-CZ" b="1" i="1" dirty="0">
                <a:latin typeface="+mn-lt"/>
              </a:rPr>
              <a:t>X</a:t>
            </a:r>
          </a:p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1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</a:rPr>
              <a:t>i</a:t>
            </a:r>
            <a:r>
              <a:rPr lang="cs-CZ" b="1" dirty="0">
                <a:solidFill>
                  <a:srgbClr val="C00000"/>
                </a:solidFill>
              </a:rPr>
              <a:t> ≠ 0 </a:t>
            </a:r>
            <a:r>
              <a:rPr lang="cs-CZ" b="1" dirty="0">
                <a:latin typeface="+mn-lt"/>
              </a:rPr>
              <a:t>alespoň pro jedno </a:t>
            </a:r>
            <a:r>
              <a:rPr lang="cs-CZ" b="1" i="1" dirty="0">
                <a:latin typeface="+mn-lt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97273007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529001"/>
          </a:xfrm>
        </p:spPr>
        <p:txBody>
          <a:bodyPr/>
          <a:lstStyle/>
          <a:p>
            <a:r>
              <a:rPr lang="cs-CZ" dirty="0"/>
              <a:t>jsou založeny na směrodatné odchylce residuí se</a:t>
            </a:r>
          </a:p>
          <a:p>
            <a:r>
              <a:rPr lang="cs-CZ" dirty="0"/>
              <a:t>testuje existenci vztahu proměnné nezávislé a závislé proměnné –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cs-CZ" dirty="0"/>
              <a:t>každá proměnná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se testuje zvlášť</a:t>
            </a:r>
          </a:p>
          <a:p>
            <a:r>
              <a:rPr lang="cs-CZ" dirty="0"/>
              <a:t>závisí na počtu případů a na kvalitě vztahu v základním souboru</a:t>
            </a:r>
          </a:p>
          <a:p>
            <a:pPr lvl="1"/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r>
              <a:rPr lang="cs-CZ" dirty="0"/>
              <a:t>nezamítnutá H</a:t>
            </a:r>
            <a:r>
              <a:rPr lang="cs-CZ" baseline="-25000" dirty="0"/>
              <a:t>0</a:t>
            </a:r>
            <a:r>
              <a:rPr lang="cs-CZ" dirty="0"/>
              <a:t> znamená slabý (neexistující) vztah –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z modelu vyloučíme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139952" y="3600000"/>
            <a:ext cx="4101802" cy="26574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t (n-p) = b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i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/ s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bi 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= b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i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/ [s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e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*c</a:t>
            </a:r>
            <a:r>
              <a:rPr lang="cs-CZ" sz="2000" b="1" baseline="-25000" dirty="0">
                <a:solidFill>
                  <a:srgbClr val="C00000"/>
                </a:solidFill>
                <a:cs typeface="Arial" panose="020B0604020202020204" pitchFamily="34" charset="0"/>
              </a:rPr>
              <a:t>n</a:t>
            </a:r>
            <a:r>
              <a:rPr lang="cs-CZ" sz="2000" b="1" dirty="0">
                <a:solidFill>
                  <a:srgbClr val="C00000"/>
                </a:solidFill>
                <a:cs typeface="Arial" panose="020B0604020202020204" pitchFamily="34" charset="0"/>
              </a:rPr>
              <a:t>(X)]</a:t>
            </a:r>
            <a:endParaRPr lang="cs-CZ" sz="2000" b="1" baseline="-25000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marL="533400" indent="-533400">
              <a:spcBef>
                <a:spcPts val="600"/>
              </a:spcBef>
              <a:buFontTx/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dosažená významnost t = </a:t>
            </a:r>
            <a:r>
              <a:rPr lang="cs-CZ" sz="1800" b="1" dirty="0">
                <a:solidFill>
                  <a:srgbClr val="0033CC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a</a:t>
            </a: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*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p = počet regresních koeficientů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s</a:t>
            </a:r>
            <a:r>
              <a:rPr lang="cs-CZ" sz="1600" b="1" baseline="-25000" dirty="0">
                <a:solidFill>
                  <a:srgbClr val="0033CC"/>
                </a:solidFill>
                <a:cs typeface="Arial" panose="020B0604020202020204" pitchFamily="34" charset="0"/>
              </a:rPr>
              <a:t>bi </a:t>
            </a: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= směrodatná odchylka odhadu b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c</a:t>
            </a:r>
            <a:r>
              <a:rPr lang="cs-CZ" sz="1600" b="1" baseline="-25000" dirty="0">
                <a:solidFill>
                  <a:srgbClr val="0033CC"/>
                </a:solidFill>
                <a:cs typeface="Arial" panose="020B0604020202020204" pitchFamily="34" charset="0"/>
              </a:rPr>
              <a:t>n</a:t>
            </a: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(x) = hodnota pevně určená proměnnými X      a počtem případů</a:t>
            </a:r>
          </a:p>
          <a:p>
            <a:pPr marL="533400" indent="-53340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600" b="1" dirty="0">
                <a:solidFill>
                  <a:srgbClr val="0033CC"/>
                </a:solidFill>
                <a:cs typeface="Arial" panose="020B0604020202020204" pitchFamily="34" charset="0"/>
              </a:rPr>
              <a:t>t(n-p) – rozdělení t s n-p stupni volnosti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ltGray">
          <a:xfrm>
            <a:off x="1475656" y="3600000"/>
            <a:ext cx="1117600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0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  <a:latin typeface="+mn-lt"/>
              </a:rPr>
              <a:t>i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= 0</a:t>
            </a:r>
          </a:p>
          <a:p>
            <a:pPr eaLnBrk="1" hangingPunct="1">
              <a:spcBef>
                <a:spcPts val="600"/>
              </a:spcBef>
            </a:pPr>
            <a:r>
              <a:rPr lang="cs-CZ" b="1" dirty="0">
                <a:latin typeface="+mn-lt"/>
              </a:rPr>
              <a:t>H</a:t>
            </a:r>
            <a:r>
              <a:rPr lang="cs-CZ" b="1" baseline="-25000" dirty="0">
                <a:latin typeface="+mn-lt"/>
              </a:rPr>
              <a:t>1</a:t>
            </a:r>
            <a:r>
              <a:rPr lang="cs-CZ" b="1" dirty="0">
                <a:latin typeface="+mn-lt"/>
              </a:rPr>
              <a:t>: </a:t>
            </a:r>
            <a:r>
              <a:rPr lang="cs-CZ" b="1" dirty="0">
                <a:solidFill>
                  <a:srgbClr val="C00000"/>
                </a:solidFill>
                <a:latin typeface="Symbol" panose="05050102010706020507" pitchFamily="18" charset="2"/>
              </a:rPr>
              <a:t>b</a:t>
            </a:r>
            <a:r>
              <a:rPr lang="cs-CZ" b="1" baseline="-25000" dirty="0">
                <a:solidFill>
                  <a:srgbClr val="C00000"/>
                </a:solidFill>
                <a:latin typeface="+mn-lt"/>
              </a:rPr>
              <a:t>i</a:t>
            </a:r>
            <a:r>
              <a:rPr lang="cs-CZ" b="1" dirty="0">
                <a:solidFill>
                  <a:srgbClr val="C00000"/>
                </a:solidFill>
                <a:latin typeface="+mn-lt"/>
              </a:rPr>
              <a:t> ≠ 0</a:t>
            </a:r>
            <a:endParaRPr lang="cs-CZ" b="1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95536" y="5013176"/>
            <a:ext cx="3312368" cy="72327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wrap="square" rIns="0">
            <a:spAutoFit/>
          </a:bodyPr>
          <a:lstStyle>
            <a:defPPr>
              <a:defRPr lang="cs-CZ"/>
            </a:defPPr>
            <a:lvl1pPr>
              <a:spcBef>
                <a:spcPts val="600"/>
              </a:spcBef>
              <a:defRPr b="1"/>
            </a:lvl1pPr>
            <a:lvl2pPr marL="742950" indent="-285750" eaLnBrk="0" hangingPunct="0">
              <a:defRPr>
                <a:latin typeface="Arial" charset="0"/>
              </a:defRPr>
            </a:lvl2pPr>
            <a:lvl3pPr marL="1143000" indent="-228600" eaLnBrk="0" hangingPunct="0">
              <a:defRPr>
                <a:latin typeface="Arial" charset="0"/>
              </a:defRPr>
            </a:lvl3pPr>
            <a:lvl4pPr marL="1600200" indent="-228600" eaLnBrk="0" hangingPunct="0">
              <a:defRPr>
                <a:latin typeface="Arial" charset="0"/>
              </a:defRPr>
            </a:lvl4pPr>
            <a:lvl5pPr marL="2057400" indent="-228600" eaLnBrk="0" hangingPunct="0">
              <a:defRPr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cs-CZ" dirty="0"/>
              <a:t>pro rovnici s jedním prediktorem  </a:t>
            </a:r>
          </a:p>
          <a:p>
            <a:pPr algn="ctr"/>
            <a:r>
              <a:rPr lang="cs-CZ" dirty="0">
                <a:solidFill>
                  <a:srgbClr val="C00000"/>
                </a:solidFill>
              </a:rPr>
              <a:t>t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 =  F</a:t>
            </a:r>
          </a:p>
        </p:txBody>
      </p:sp>
    </p:spTree>
    <p:extLst>
      <p:ext uri="{BB962C8B-B14F-4D97-AF65-F5344CB8AC3E}">
        <p14:creationId xmlns:p14="http://schemas.microsoft.com/office/powerpoint/2010/main" val="394881435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Normalita residuí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321089"/>
          </a:xfrm>
        </p:spPr>
        <p:txBody>
          <a:bodyPr>
            <a:normAutofit fontScale="92500"/>
          </a:bodyPr>
          <a:lstStyle/>
          <a:p>
            <a:r>
              <a:rPr lang="cs-CZ" dirty="0"/>
              <a:t>je podstatná jen pro testování a intervaly spolehlivosti</a:t>
            </a:r>
          </a:p>
          <a:p>
            <a:r>
              <a:rPr lang="cs-CZ" dirty="0"/>
              <a:t>není kritická, pro větší soubory (&gt;50) je normalita odhadu </a:t>
            </a:r>
            <a:r>
              <a:rPr lang="cs-CZ" dirty="0">
                <a:solidFill>
                  <a:srgbClr val="0000FF"/>
                </a:solidFill>
              </a:rPr>
              <a:t>b</a:t>
            </a:r>
            <a:r>
              <a:rPr lang="cs-CZ" dirty="0"/>
              <a:t> zaručena na základě centrálního limitního teorému</a:t>
            </a:r>
          </a:p>
          <a:p>
            <a:pPr lvl="1"/>
            <a:r>
              <a:rPr lang="cs-CZ" dirty="0"/>
              <a:t>testy a intervaly  pro parametry jsou v pořádku, i když residua nejsou normálně rozložena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intervaly pro individuální hodnoty jsou ale zkreslené</a:t>
            </a:r>
          </a:p>
          <a:p>
            <a:r>
              <a:rPr lang="cs-CZ" dirty="0"/>
              <a:t>možnost otestovat – nejvhodnější jsou studentizovaná residua (stejný rozptyl)</a:t>
            </a:r>
          </a:p>
          <a:p>
            <a:pPr lvl="1"/>
            <a:r>
              <a:rPr lang="cs-CZ" dirty="0"/>
              <a:t>histogram</a:t>
            </a:r>
          </a:p>
          <a:p>
            <a:pPr lvl="1"/>
            <a:r>
              <a:rPr lang="cs-CZ" dirty="0"/>
              <a:t>Q-Q, P-P graf</a:t>
            </a:r>
          </a:p>
          <a:p>
            <a:pPr lvl="1"/>
            <a:r>
              <a:rPr lang="cs-CZ" dirty="0"/>
              <a:t>testy normality – s rostoucím počtem případů zamítají i nepatrné odchylky</a:t>
            </a:r>
          </a:p>
          <a:p>
            <a:endParaRPr lang="cs-CZ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" t="2831" b="2357"/>
          <a:stretch/>
        </p:blipFill>
        <p:spPr bwMode="auto">
          <a:xfrm>
            <a:off x="971600" y="4221088"/>
            <a:ext cx="2880692" cy="223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21088"/>
            <a:ext cx="2832533" cy="226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498415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 – ukázka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2780928"/>
            <a:ext cx="8640000" cy="2808311"/>
          </a:xfrm>
        </p:spPr>
        <p:txBody>
          <a:bodyPr/>
          <a:lstStyle/>
          <a:p>
            <a:r>
              <a:rPr lang="cs-CZ" dirty="0"/>
              <a:t>vztah výšky otce a syna je statisticky významný (Signifikance = </a:t>
            </a:r>
            <a:r>
              <a:rPr lang="cs-CZ" dirty="0">
                <a:solidFill>
                  <a:srgbClr val="FF0000"/>
                </a:solidFill>
              </a:rPr>
              <a:t>0,00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průměrná výška synů dvou otců, jejichž výška se liší o 1 cm, se liší o </a:t>
            </a:r>
            <a:r>
              <a:rPr lang="cs-CZ" dirty="0">
                <a:solidFill>
                  <a:srgbClr val="0000FF"/>
                </a:solidFill>
              </a:rPr>
              <a:t>0,45 </a:t>
            </a:r>
            <a:r>
              <a:rPr lang="cs-CZ" dirty="0">
                <a:solidFill>
                  <a:schemeClr val="tx1"/>
                </a:solidFill>
              </a:rPr>
              <a:t>cm</a:t>
            </a:r>
          </a:p>
          <a:p>
            <a:r>
              <a:rPr lang="cs-CZ" dirty="0">
                <a:solidFill>
                  <a:schemeClr val="tx1"/>
                </a:solidFill>
              </a:rPr>
              <a:t>úrovňová konstanta je statisticky významná </a:t>
            </a:r>
            <a:r>
              <a:rPr lang="cs-CZ" dirty="0"/>
              <a:t>(Signifikance = </a:t>
            </a:r>
            <a:r>
              <a:rPr lang="cs-CZ" dirty="0">
                <a:solidFill>
                  <a:srgbClr val="FF0000"/>
                </a:solidFill>
              </a:rPr>
              <a:t>0,00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průměrná výška syna otce, který by měřil 0 cm, by byla </a:t>
            </a:r>
            <a:r>
              <a:rPr lang="cs-CZ" dirty="0">
                <a:solidFill>
                  <a:srgbClr val="0000FF"/>
                </a:solidFill>
              </a:rPr>
              <a:t>97</a:t>
            </a:r>
            <a:r>
              <a:rPr lang="cs-CZ" dirty="0"/>
              <a:t> cm</a:t>
            </a:r>
          </a:p>
          <a:p>
            <a:pPr lvl="1"/>
            <a:r>
              <a:rPr lang="cs-CZ" dirty="0"/>
              <a:t>v tomto případě není konstanta věcně smysluplná</a:t>
            </a:r>
          </a:p>
          <a:p>
            <a:r>
              <a:rPr lang="cs-CZ" dirty="0">
                <a:solidFill>
                  <a:schemeClr val="tx1"/>
                </a:solidFill>
              </a:rPr>
              <a:t>skutečný koeficient vztahu výšek leží v intervalu (</a:t>
            </a:r>
            <a:r>
              <a:rPr lang="cs-CZ" dirty="0">
                <a:solidFill>
                  <a:srgbClr val="2EB848"/>
                </a:solidFill>
              </a:rPr>
              <a:t>0,277;0,627</a:t>
            </a:r>
            <a:r>
              <a:rPr lang="cs-CZ" dirty="0">
                <a:solidFill>
                  <a:schemeClr val="tx1"/>
                </a:solidFill>
              </a:rPr>
              <a:t>) s  pravděpodobností 95%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interval neobsahuje 0 – ekvivalentní zamítnutí hypotézy o nulovosti koeficientu</a:t>
            </a:r>
          </a:p>
        </p:txBody>
      </p:sp>
      <p:sp>
        <p:nvSpPr>
          <p:cNvPr id="6" name="TextovéPole 9"/>
          <p:cNvSpPr txBox="1">
            <a:spLocks noChangeArrowheads="1"/>
          </p:cNvSpPr>
          <p:nvPr/>
        </p:nvSpPr>
        <p:spPr bwMode="auto">
          <a:xfrm>
            <a:off x="251520" y="5733256"/>
            <a:ext cx="6120680" cy="71996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0000" tIns="10800" rIns="0" bIns="10800" rtlCol="0" anchor="ctr" anchorCtr="0">
            <a:noAutofit/>
          </a:bodyPr>
          <a:lstStyle>
            <a:defPPr>
              <a:defRPr lang="cs-CZ"/>
            </a:defPPr>
            <a:lvl1pPr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/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u jednoduché lineární regrese s jedním prediktorem je Beta = 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cs-CZ" dirty="0"/>
              <a:t>standardizovaný koeficient regrese je roven korelačnímu koeficientu obou proměnných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" y="980728"/>
            <a:ext cx="8378190" cy="181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37678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regresní analýza – více prediktorů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889041"/>
          </a:xfrm>
        </p:spPr>
        <p:txBody>
          <a:bodyPr/>
          <a:lstStyle/>
          <a:p>
            <a:r>
              <a:rPr lang="cs-CZ" dirty="0"/>
              <a:t>přímé zobecnění jednoduché regrese</a:t>
            </a:r>
          </a:p>
          <a:p>
            <a:r>
              <a:rPr lang="cs-CZ" dirty="0"/>
              <a:t>další členy jsou přidány prostým přičtením, každá člen má svůj koeficient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</a:p>
          <a:p>
            <a:r>
              <a:rPr lang="cs-CZ" dirty="0"/>
              <a:t>mohou se přidávat i libovolné pevně dané funkce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</a:p>
          <a:p>
            <a:pPr lvl="1"/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30000" dirty="0">
                <a:solidFill>
                  <a:srgbClr val="0000FF"/>
                </a:solidFill>
              </a:rPr>
              <a:t>3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1/X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ln(X)</a:t>
            </a:r>
            <a:r>
              <a:rPr lang="cs-CZ" dirty="0"/>
              <a:t>,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dirty="0"/>
              <a:t>, atd.</a:t>
            </a:r>
          </a:p>
          <a:p>
            <a:pPr lvl="1"/>
            <a:r>
              <a:rPr lang="cs-CZ" dirty="0"/>
              <a:t>modelem je křivka obecnější než přímka (rovina)</a:t>
            </a:r>
          </a:p>
          <a:p>
            <a:pPr lvl="1"/>
            <a:r>
              <a:rPr lang="cs-CZ" dirty="0"/>
              <a:t>speciální variantou jsou proměnné typu 0 - 1</a:t>
            </a:r>
          </a:p>
          <a:p>
            <a:r>
              <a:rPr lang="cs-CZ" dirty="0"/>
              <a:t>linearita – model je součtem jednotlivých komponent </a:t>
            </a:r>
            <a:r>
              <a:rPr lang="cs-CZ" i="1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i="1" baseline="-25000" dirty="0">
                <a:solidFill>
                  <a:srgbClr val="0000FF"/>
                </a:solidFill>
              </a:rPr>
              <a:t>k</a:t>
            </a:r>
            <a:r>
              <a:rPr lang="cs-CZ" dirty="0">
                <a:solidFill>
                  <a:srgbClr val="0000FF"/>
                </a:solidFill>
              </a:rPr>
              <a:t>f(X</a:t>
            </a:r>
            <a:r>
              <a:rPr lang="cs-CZ" baseline="-25000" dirty="0">
                <a:solidFill>
                  <a:srgbClr val="0000FF"/>
                </a:solidFill>
              </a:rPr>
              <a:t>k</a:t>
            </a:r>
            <a:r>
              <a:rPr lang="cs-CZ" dirty="0">
                <a:solidFill>
                  <a:srgbClr val="0000FF"/>
                </a:solidFill>
              </a:rPr>
              <a:t>)</a:t>
            </a:r>
          </a:p>
          <a:p>
            <a:r>
              <a:rPr lang="cs-CZ" dirty="0"/>
              <a:t>Interpretace analogická jako u jednoduché regrese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2909515" y="4149080"/>
            <a:ext cx="3324969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 algn="ctr"/>
            <a:r>
              <a:rPr lang="cs-CZ" sz="2400" b="1" i="1" dirty="0"/>
              <a:t>Y = f(X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2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3</a:t>
            </a:r>
            <a:r>
              <a:rPr lang="cs-CZ" sz="2400" b="1" i="1" dirty="0"/>
              <a:t>, ... X</a:t>
            </a:r>
            <a:r>
              <a:rPr lang="cs-CZ" sz="2400" b="1" i="1" baseline="-25000" dirty="0"/>
              <a:t>k</a:t>
            </a:r>
            <a:r>
              <a:rPr lang="cs-CZ" sz="2400" b="1" i="1" dirty="0"/>
              <a:t>) + </a:t>
            </a:r>
            <a:r>
              <a:rPr lang="cs-CZ" sz="2400" b="1" i="1" dirty="0"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2575284" y="5013176"/>
            <a:ext cx="3993431" cy="638175"/>
          </a:xfrm>
          <a:prstGeom prst="rect">
            <a:avLst/>
          </a:prstGeom>
        </p:spPr>
        <p:txBody>
          <a:bodyPr vert="horz" wrap="square" lIns="91440" tIns="0" rIns="91440" bIns="0" rtlCol="0" anchor="ctr">
            <a:noAutofit/>
          </a:bodyPr>
          <a:lstStyle/>
          <a:p>
            <a:pPr algn="ctr"/>
            <a:r>
              <a:rPr lang="cs-CZ" sz="2400" b="1" i="1" dirty="0"/>
              <a:t>E(Y|X) = Ŷ = f(X</a:t>
            </a:r>
            <a:r>
              <a:rPr lang="cs-CZ" sz="2400" b="1" i="1" baseline="-25000" dirty="0"/>
              <a:t>1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2</a:t>
            </a:r>
            <a:r>
              <a:rPr lang="cs-CZ" sz="2400" b="1" i="1" dirty="0"/>
              <a:t>, X</a:t>
            </a:r>
            <a:r>
              <a:rPr lang="cs-CZ" sz="2400" b="1" i="1" baseline="-25000" dirty="0"/>
              <a:t>3</a:t>
            </a:r>
            <a:r>
              <a:rPr lang="cs-CZ" sz="2400" b="1" i="1" dirty="0"/>
              <a:t>, ... X</a:t>
            </a:r>
            <a:r>
              <a:rPr lang="cs-CZ" sz="2400" b="1" i="1" baseline="-25000" dirty="0"/>
              <a:t>k</a:t>
            </a:r>
            <a:r>
              <a:rPr lang="cs-CZ" sz="2400" b="1" i="1" dirty="0"/>
              <a:t>)</a:t>
            </a:r>
            <a:endParaRPr lang="cs-CZ" sz="2400" b="1" i="1" dirty="0">
              <a:latin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537994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,R a R</a:t>
            </a:r>
            <a:r>
              <a:rPr lang="cs-CZ" baseline="30000" dirty="0"/>
              <a:t>2</a:t>
            </a:r>
            <a:r>
              <a:rPr lang="cs-CZ" baseline="-25000" dirty="0"/>
              <a:t>adj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329201"/>
          </a:xfrm>
        </p:spPr>
        <p:txBody>
          <a:bodyPr>
            <a:normAutofit lnSpcReduction="10000"/>
          </a:bodyPr>
          <a:lstStyle/>
          <a:p>
            <a:r>
              <a:rPr lang="cs-CZ" dirty="0"/>
              <a:t>ukazuje, jakou část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vysvětluje rozptyl 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neboli model</a:t>
            </a:r>
          </a:p>
          <a:p>
            <a:pPr lvl="1"/>
            <a:r>
              <a:rPr lang="cs-CZ" dirty="0"/>
              <a:t>zbytek rozptylu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je rozptyl residuí</a:t>
            </a:r>
          </a:p>
          <a:p>
            <a:r>
              <a:rPr lang="cs-CZ" dirty="0"/>
              <a:t>koeficient vícenásobné korelace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dirty="0"/>
              <a:t> – korelační koeficient mezi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Ŷ</a:t>
            </a:r>
            <a:r>
              <a:rPr lang="cs-CZ" dirty="0"/>
              <a:t> (lineární kombinace nezávislých proměnných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lineární kombinace (odhadnutá rovnice) získaná MNČ maximalizuje korelační koeficient s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 – čtverec vícenásobného korelačního koeficientu  </a:t>
            </a:r>
            <a:r>
              <a:rPr lang="cs-CZ" dirty="0">
                <a:solidFill>
                  <a:srgbClr val="C00000"/>
                </a:solidFill>
              </a:rPr>
              <a:t>R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  <a:r>
              <a:rPr lang="cs-CZ" dirty="0">
                <a:solidFill>
                  <a:srgbClr val="C00000"/>
                </a:solidFill>
              </a:rPr>
              <a:t> =  R(Y, Ŷ)</a:t>
            </a:r>
            <a:r>
              <a:rPr lang="cs-CZ" baseline="30000" dirty="0">
                <a:solidFill>
                  <a:srgbClr val="C00000"/>
                </a:solidFill>
              </a:rPr>
              <a:t>2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dirty="0"/>
              <a:t>  vždy roste s přidáním nové proměnné nebo další funkce existujících proměnných (zvětšení modelu)</a:t>
            </a:r>
          </a:p>
          <a:p>
            <a:pPr lvl="1"/>
            <a:r>
              <a:rPr lang="cs-CZ" dirty="0"/>
              <a:t>řídit se pouze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dirty="0"/>
              <a:t> by vedlo k nesmyslně velkým modelům</a:t>
            </a:r>
          </a:p>
          <a:p>
            <a:r>
              <a:rPr lang="cs-CZ" dirty="0"/>
              <a:t>R</a:t>
            </a:r>
            <a:r>
              <a:rPr lang="cs-CZ" baseline="30000" dirty="0"/>
              <a:t>2</a:t>
            </a:r>
            <a:r>
              <a:rPr lang="cs-CZ" baseline="-25000" dirty="0"/>
              <a:t>adj</a:t>
            </a:r>
            <a:r>
              <a:rPr lang="cs-CZ" dirty="0"/>
              <a:t> – modifikované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</a:p>
          <a:p>
            <a:pPr lvl="1"/>
            <a:r>
              <a:rPr lang="cs-CZ" dirty="0"/>
              <a:t>samotné přidání proměnné je penalizováno snížením koeficientu</a:t>
            </a:r>
          </a:p>
          <a:p>
            <a:pPr lvl="1"/>
            <a:r>
              <a:rPr lang="cs-CZ" dirty="0"/>
              <a:t>penalizace je slabá, </a:t>
            </a:r>
            <a:r>
              <a:rPr lang="cs-CZ" dirty="0">
                <a:solidFill>
                  <a:srgbClr val="0000FF"/>
                </a:solidFill>
              </a:rPr>
              <a:t>R</a:t>
            </a:r>
            <a:r>
              <a:rPr lang="cs-CZ" baseline="30000" dirty="0">
                <a:solidFill>
                  <a:srgbClr val="0000FF"/>
                </a:solidFill>
              </a:rPr>
              <a:t>2</a:t>
            </a:r>
            <a:r>
              <a:rPr lang="cs-CZ" baseline="-25000" dirty="0">
                <a:solidFill>
                  <a:srgbClr val="0000FF"/>
                </a:solidFill>
              </a:rPr>
              <a:t>adj</a:t>
            </a:r>
            <a:r>
              <a:rPr lang="cs-CZ" dirty="0"/>
              <a:t> po přidání proměnné téměř vždy vroste</a:t>
            </a:r>
          </a:p>
          <a:p>
            <a:endParaRPr lang="cs-CZ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90490" y="5373216"/>
            <a:ext cx="2963019" cy="1076324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 eaLnBrk="1" hangingPunct="1">
              <a:buClrTx/>
              <a:buFontTx/>
              <a:buNone/>
            </a:pP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cs-CZ" sz="1800" kern="0" baseline="-25000" dirty="0" err="1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adj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cs-CZ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=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 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 </a:t>
            </a:r>
            <a:r>
              <a:rPr lang="cs-CZ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- 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(1- R</a:t>
            </a:r>
            <a:r>
              <a:rPr lang="pt-BR" sz="1800" kern="0" baseline="3000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pt-BR" sz="1800" kern="0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)(p-1)/(n-p)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rgbClr val="0033CC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rgbClr val="0033CC"/>
                </a:solidFill>
                <a:cs typeface="Arial" panose="020B0604020202020204" pitchFamily="34" charset="0"/>
              </a:rPr>
              <a:t>p = počet regresních koeficientů</a:t>
            </a:r>
          </a:p>
        </p:txBody>
      </p:sp>
    </p:spTree>
    <p:extLst>
      <p:ext uri="{BB962C8B-B14F-4D97-AF65-F5344CB8AC3E}">
        <p14:creationId xmlns:p14="http://schemas.microsoft.com/office/powerpoint/2010/main" val="616139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4317DF-B324-36A6-AC78-BC5BD9A80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Střední hodnota E(x)</a:t>
            </a:r>
            <a:endParaRPr lang="cs-CZ" dirty="0">
              <a:latin typeface="Symbol" panose="05050102010706020507" pitchFamily="18" charset="2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3CD908-B1A8-63B2-3E3E-EF760D41A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457450"/>
          </a:xfrm>
        </p:spPr>
        <p:txBody>
          <a:bodyPr>
            <a:normAutofit/>
          </a:bodyPr>
          <a:lstStyle/>
          <a:p>
            <a:r>
              <a:rPr lang="cs-CZ" dirty="0"/>
              <a:t>reprezentuje typickou hodnotu z rozdělení okolo které jsou jednotlivé hodnoty rozloženy</a:t>
            </a:r>
          </a:p>
          <a:p>
            <a:r>
              <a:rPr lang="cs-CZ" dirty="0"/>
              <a:t>existuje přesná matematická definice</a:t>
            </a:r>
          </a:p>
          <a:p>
            <a:pPr lvl="1"/>
            <a:r>
              <a:rPr lang="cs-CZ" dirty="0"/>
              <a:t>vhodná pro výpočet</a:t>
            </a:r>
          </a:p>
          <a:p>
            <a:pPr lvl="1"/>
            <a:r>
              <a:rPr lang="cs-CZ" dirty="0"/>
              <a:t>nepříliš intuitivní</a:t>
            </a:r>
          </a:p>
          <a:p>
            <a:r>
              <a:rPr lang="cs-CZ" dirty="0"/>
              <a:t>je rovna průměru z nekonečně mnoha případů z daného rozdělení</a:t>
            </a:r>
          </a:p>
          <a:p>
            <a:pPr lvl="1"/>
            <a:r>
              <a:rPr lang="cs-CZ" dirty="0"/>
              <a:t>průměr je vážen pravděpodobností hodnoty</a:t>
            </a:r>
          </a:p>
          <a:p>
            <a:r>
              <a:rPr lang="cs-CZ" dirty="0"/>
              <a:t>v praxi se odhaduje obyčejným průměrem z dat</a:t>
            </a:r>
          </a:p>
          <a:p>
            <a:pPr lvl="1"/>
            <a:r>
              <a:rPr lang="cs-CZ" dirty="0"/>
              <a:t>když vybíráme případy z daného rozdělení průměr se blíží ke střední hodnotě</a:t>
            </a:r>
          </a:p>
          <a:p>
            <a:pPr lvl="1"/>
            <a:r>
              <a:rPr lang="cs-CZ" dirty="0"/>
              <a:t>je výrazně ovlivněn extrémními hodnotami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2F94918-E01D-685D-B05B-4C0FC758C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5C0C56AC-1BB1-4E4E-BB14-737916777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000" y="4357449"/>
            <a:ext cx="3611314" cy="21225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3">
                <a:extLst>
                  <a:ext uri="{FF2B5EF4-FFF2-40B4-BE49-F238E27FC236}">
                    <a16:creationId xmlns:a16="http://schemas.microsoft.com/office/drawing/2014/main" id="{9CE708CB-109E-94D9-72F7-7E5454548AE1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4355976" y="4685214"/>
                <a:ext cx="4279015" cy="144016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d>
                        <m:d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𝒙𝑷</m:t>
                          </m:r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𝒙𝒇</m:t>
                              </m:r>
                              <m:d>
                                <m:dPr>
                                  <m:ctrlP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𝒅𝒙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cs-CZ" sz="1800" b="1" dirty="0">
                    <a:solidFill>
                      <a:srgbClr val="0033CC"/>
                    </a:solidFill>
                    <a:cs typeface="Arial" panose="020B0604020202020204" pitchFamily="34" charset="0"/>
                  </a:rPr>
                  <a:t>f(x) = hustota pravděpodobnosti</a:t>
                </a:r>
              </a:p>
            </p:txBody>
          </p:sp>
        </mc:Choice>
        <mc:Fallback xmlns="">
          <p:sp>
            <p:nvSpPr>
              <p:cNvPr id="13" name="Rectangle 3">
                <a:extLst>
                  <a:ext uri="{FF2B5EF4-FFF2-40B4-BE49-F238E27FC236}">
                    <a16:creationId xmlns:a16="http://schemas.microsoft.com/office/drawing/2014/main" id="{9CE708CB-109E-94D9-72F7-7E5454548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685214"/>
                <a:ext cx="4279015" cy="14401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150773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proměnných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obvykle ne všechny proměnné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v datech lze použít v modelu</a:t>
            </a:r>
          </a:p>
          <a:p>
            <a:r>
              <a:rPr lang="cs-CZ" dirty="0"/>
              <a:t>proměnné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mohou být korelovány – nelze je obě použít v jednom modelu, jejich vliv se vzájemně oslabuje (vysoká hodnota signifikance)</a:t>
            </a:r>
          </a:p>
          <a:p>
            <a:r>
              <a:rPr lang="cs-CZ" dirty="0"/>
              <a:t>často lze vytvořit více podobně kvalitních modelů</a:t>
            </a:r>
          </a:p>
          <a:p>
            <a:r>
              <a:rPr lang="cs-CZ" dirty="0"/>
              <a:t>metody pro automatické budování modelů</a:t>
            </a:r>
          </a:p>
          <a:p>
            <a:pPr lvl="1"/>
            <a:r>
              <a:rPr lang="cs-CZ" dirty="0"/>
              <a:t>postupné budování modelů podle kritérií založených na testech vlivu</a:t>
            </a:r>
          </a:p>
          <a:p>
            <a:pPr lvl="1"/>
            <a:r>
              <a:rPr lang="cs-CZ" dirty="0"/>
              <a:t>sekvenční metody – další krok je závislý na předcházejících</a:t>
            </a:r>
          </a:p>
          <a:p>
            <a:pPr lvl="1"/>
            <a:r>
              <a:rPr lang="cs-CZ" dirty="0"/>
              <a:t>zdaleka neprozkoumávají všechny možnosti</a:t>
            </a:r>
          </a:p>
          <a:p>
            <a:pPr lvl="1"/>
            <a:r>
              <a:rPr lang="cs-CZ" dirty="0"/>
              <a:t>nalezený model není optimální (nepoužívá se kritérium optimality)</a:t>
            </a:r>
          </a:p>
          <a:p>
            <a:pPr lvl="1"/>
            <a:r>
              <a:rPr lang="cs-CZ" dirty="0"/>
              <a:t>různé metody mohou vést k různým modelům</a:t>
            </a:r>
          </a:p>
          <a:p>
            <a:pPr lvl="1"/>
            <a:r>
              <a:rPr lang="cs-CZ" dirty="0"/>
              <a:t>při větším počtu proměnných (asi &gt;20) nemusejí vést ke smysluplným modelům </a:t>
            </a:r>
          </a:p>
          <a:p>
            <a:pPr lvl="1"/>
            <a:r>
              <a:rPr lang="cs-CZ" dirty="0"/>
              <a:t>přijetí nebo modifikace nalezeného modelu </a:t>
            </a:r>
            <a:r>
              <a:rPr lang="cs-CZ" dirty="0">
                <a:solidFill>
                  <a:srgbClr val="0000FF"/>
                </a:solidFill>
              </a:rPr>
              <a:t>je vždy volba uživatele</a:t>
            </a:r>
          </a:p>
        </p:txBody>
      </p:sp>
    </p:spTree>
    <p:extLst>
      <p:ext uri="{BB962C8B-B14F-4D97-AF65-F5344CB8AC3E}">
        <p14:creationId xmlns:p14="http://schemas.microsoft.com/office/powerpoint/2010/main" val="2032977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Automatický výběr proměnných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FORWARD</a:t>
            </a:r>
            <a:r>
              <a:rPr lang="cs-CZ" dirty="0"/>
              <a:t> – postupné zařazování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postupné zařazování prediktorů podle schopnosti snížit residuální rozptyl modelu – je požadována určitá míra snížení (volba uživatele) </a:t>
            </a:r>
          </a:p>
          <a:p>
            <a:pPr lvl="1">
              <a:spcAft>
                <a:spcPts val="0"/>
              </a:spcAft>
            </a:pPr>
            <a:r>
              <a:rPr lang="cs-CZ" dirty="0"/>
              <a:t>vstup proměnné do modelu je silně závislý na proměnných dříve do modelu přidaných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roste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není zaručeno, že všechny proměnné v modelu jsou signifikantní</a:t>
            </a:r>
          </a:p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BACKWARD</a:t>
            </a:r>
            <a:r>
              <a:rPr lang="cs-CZ" dirty="0"/>
              <a:t> – postupné vyřazování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plným modelem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postupně jsou odstraňovány proměnné, jejichž odstranění zvýší residuální rozptyl nejméně – je stanovena mez, kterou nesmí zvýšení překročit (volba uživatele)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klesá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není vhodná, pokud je výchozí model příliš veliký</a:t>
            </a:r>
          </a:p>
          <a:p>
            <a:pPr>
              <a:spcAft>
                <a:spcPts val="0"/>
              </a:spcAft>
            </a:pPr>
            <a:r>
              <a:rPr lang="cs-CZ" dirty="0">
                <a:solidFill>
                  <a:srgbClr val="0000FF"/>
                </a:solidFill>
              </a:rPr>
              <a:t>STEPWISE</a:t>
            </a:r>
            <a:r>
              <a:rPr lang="cs-CZ" dirty="0"/>
              <a:t> – kombinace obou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přidává proměnné metodou FORWARD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 každém přidání  zkouší metodou BACKWARD odstranit dříve přidané proměnné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nejkomplexnější</a:t>
            </a:r>
          </a:p>
        </p:txBody>
      </p:sp>
    </p:spTree>
    <p:extLst>
      <p:ext uri="{BB962C8B-B14F-4D97-AF65-F5344CB8AC3E}">
        <p14:creationId xmlns:p14="http://schemas.microsoft.com/office/powerpoint/2010/main" val="2877807656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" b="1675"/>
          <a:stretch/>
        </p:blipFill>
        <p:spPr bwMode="auto">
          <a:xfrm>
            <a:off x="216000" y="692696"/>
            <a:ext cx="7162800" cy="389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Forward – ukázka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16000" y="5373216"/>
            <a:ext cx="3851944" cy="782782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rgbClr val="0000FF"/>
                </a:solidFill>
              </a:rPr>
              <a:t>FORWARD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860000"/>
            <a:ext cx="3810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Skupina 7"/>
          <p:cNvGrpSpPr/>
          <p:nvPr/>
        </p:nvGrpSpPr>
        <p:grpSpPr>
          <a:xfrm>
            <a:off x="6156176" y="4572000"/>
            <a:ext cx="703262" cy="789638"/>
            <a:chOff x="6156176" y="4581128"/>
            <a:chExt cx="703262" cy="789638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ltGray">
            <a:xfrm>
              <a:off x="6156176" y="4581128"/>
              <a:ext cx="703262" cy="27699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roste</a:t>
              </a:r>
              <a:endParaRPr lang="en-GB" dirty="0">
                <a:latin typeface="+mn-lt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grpSp>
        <p:nvGrpSpPr>
          <p:cNvPr id="15" name="Skupina 14"/>
          <p:cNvGrpSpPr/>
          <p:nvPr/>
        </p:nvGrpSpPr>
        <p:grpSpPr>
          <a:xfrm>
            <a:off x="7884368" y="4572000"/>
            <a:ext cx="703262" cy="798766"/>
            <a:chOff x="6156176" y="4572000"/>
            <a:chExt cx="703262" cy="798766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ltGray">
            <a:xfrm>
              <a:off x="6156176" y="4572000"/>
              <a:ext cx="703262" cy="276999"/>
            </a:xfrm>
            <a:prstGeom prst="rect">
              <a:avLst/>
            </a:prstGeom>
            <a:noFill/>
            <a:ln w="28575">
              <a:solidFill>
                <a:srgbClr val="2EB84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klesá</a:t>
              </a:r>
              <a:endParaRPr lang="en-GB" dirty="0">
                <a:latin typeface="+mn-lt"/>
              </a:endParaRP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2EB84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sp>
        <p:nvSpPr>
          <p:cNvPr id="18" name="Line 9"/>
          <p:cNvSpPr>
            <a:spLocks noChangeShapeType="1"/>
          </p:cNvSpPr>
          <p:nvPr/>
        </p:nvSpPr>
        <p:spPr bwMode="ltGray">
          <a:xfrm>
            <a:off x="6228184" y="5517232"/>
            <a:ext cx="0" cy="762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ltGray">
          <a:xfrm>
            <a:off x="7956376" y="5517232"/>
            <a:ext cx="0" cy="762000"/>
          </a:xfrm>
          <a:prstGeom prst="line">
            <a:avLst/>
          </a:prstGeom>
          <a:noFill/>
          <a:ln w="57150">
            <a:solidFill>
              <a:srgbClr val="2EB84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9720662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0" y="4860000"/>
            <a:ext cx="37719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Backward – ukázka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16000" y="5373216"/>
            <a:ext cx="3851944" cy="782782"/>
          </a:xfrm>
        </p:spPr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rgbClr val="0000FF"/>
                </a:solidFill>
              </a:rPr>
              <a:t>BACKWARD</a:t>
            </a:r>
          </a:p>
        </p:txBody>
      </p:sp>
      <p:grpSp>
        <p:nvGrpSpPr>
          <p:cNvPr id="8" name="Skupina 7"/>
          <p:cNvGrpSpPr/>
          <p:nvPr/>
        </p:nvGrpSpPr>
        <p:grpSpPr>
          <a:xfrm>
            <a:off x="6156176" y="4572000"/>
            <a:ext cx="703262" cy="789638"/>
            <a:chOff x="6156176" y="4581128"/>
            <a:chExt cx="703262" cy="789638"/>
          </a:xfrm>
        </p:grpSpPr>
        <p:sp>
          <p:nvSpPr>
            <p:cNvPr id="12" name="Text Box 5"/>
            <p:cNvSpPr txBox="1">
              <a:spLocks noChangeArrowheads="1"/>
            </p:cNvSpPr>
            <p:nvPr/>
          </p:nvSpPr>
          <p:spPr bwMode="ltGray">
            <a:xfrm>
              <a:off x="6156176" y="4581128"/>
              <a:ext cx="703262" cy="27699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klesá</a:t>
              </a:r>
              <a:endParaRPr lang="en-GB" dirty="0">
                <a:latin typeface="+mn-lt"/>
              </a:endParaRPr>
            </a:p>
          </p:txBody>
        </p:sp>
        <p:sp>
          <p:nvSpPr>
            <p:cNvPr id="13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grpSp>
        <p:nvGrpSpPr>
          <p:cNvPr id="15" name="Skupina 14"/>
          <p:cNvGrpSpPr/>
          <p:nvPr/>
        </p:nvGrpSpPr>
        <p:grpSpPr>
          <a:xfrm>
            <a:off x="7884368" y="4572000"/>
            <a:ext cx="703262" cy="798766"/>
            <a:chOff x="6156176" y="4572000"/>
            <a:chExt cx="703262" cy="798766"/>
          </a:xfrm>
        </p:grpSpPr>
        <p:sp>
          <p:nvSpPr>
            <p:cNvPr id="16" name="Text Box 5"/>
            <p:cNvSpPr txBox="1">
              <a:spLocks noChangeArrowheads="1"/>
            </p:cNvSpPr>
            <p:nvPr/>
          </p:nvSpPr>
          <p:spPr bwMode="ltGray">
            <a:xfrm>
              <a:off x="6156176" y="4572000"/>
              <a:ext cx="703262" cy="276999"/>
            </a:xfrm>
            <a:prstGeom prst="rect">
              <a:avLst/>
            </a:prstGeom>
            <a:noFill/>
            <a:ln w="28575">
              <a:solidFill>
                <a:srgbClr val="2EB84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0" bIns="0" anchor="ctr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cs-CZ" dirty="0">
                  <a:latin typeface="+mn-lt"/>
                </a:rPr>
                <a:t>roste</a:t>
              </a:r>
              <a:endParaRPr lang="en-GB" dirty="0">
                <a:latin typeface="+mn-lt"/>
              </a:endParaRP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ltGray">
            <a:xfrm>
              <a:off x="6517010" y="4869160"/>
              <a:ext cx="0" cy="501606"/>
            </a:xfrm>
            <a:prstGeom prst="line">
              <a:avLst/>
            </a:prstGeom>
            <a:noFill/>
            <a:ln w="28575">
              <a:solidFill>
                <a:srgbClr val="2EB84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 dirty="0"/>
            </a:p>
          </p:txBody>
        </p:sp>
      </p:grpSp>
      <p:sp>
        <p:nvSpPr>
          <p:cNvPr id="18" name="Line 9"/>
          <p:cNvSpPr>
            <a:spLocks noChangeShapeType="1"/>
          </p:cNvSpPr>
          <p:nvPr/>
        </p:nvSpPr>
        <p:spPr bwMode="ltGray">
          <a:xfrm>
            <a:off x="6228184" y="5517232"/>
            <a:ext cx="0" cy="36004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ltGray">
          <a:xfrm>
            <a:off x="7956376" y="5517232"/>
            <a:ext cx="0" cy="360040"/>
          </a:xfrm>
          <a:prstGeom prst="line">
            <a:avLst/>
          </a:prstGeom>
          <a:noFill/>
          <a:ln w="57150">
            <a:solidFill>
              <a:srgbClr val="2EB84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00" y="692696"/>
            <a:ext cx="7172325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24803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při budování modelu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využijte všech teoretických znalostí modelované problematiky</a:t>
            </a:r>
          </a:p>
          <a:p>
            <a:r>
              <a:rPr lang="cs-CZ" dirty="0">
                <a:solidFill>
                  <a:srgbClr val="0000FF"/>
                </a:solidFill>
              </a:rPr>
              <a:t>prozkoumejte</a:t>
            </a:r>
            <a:r>
              <a:rPr lang="cs-CZ" dirty="0"/>
              <a:t> datovou situaci</a:t>
            </a:r>
          </a:p>
          <a:p>
            <a:pPr lvl="1"/>
            <a:r>
              <a:rPr lang="cs-CZ" dirty="0"/>
              <a:t>korelační matice nezávislých proměnných</a:t>
            </a:r>
          </a:p>
          <a:p>
            <a:pPr lvl="1"/>
            <a:r>
              <a:rPr lang="cs-CZ" dirty="0"/>
              <a:t>bodové grafy všech nezávislých proměnných mezi sebou i se závislou proměnnou</a:t>
            </a:r>
          </a:p>
          <a:p>
            <a:r>
              <a:rPr lang="cs-CZ" dirty="0"/>
              <a:t>z korelovaných  nezávislých proměnných zvolte do modelu jednu, případně proměnné vhodně zkombinujte  (např. vážený průměr)</a:t>
            </a:r>
          </a:p>
          <a:p>
            <a:r>
              <a:rPr lang="cs-CZ" dirty="0"/>
              <a:t>proměnné slabě korelované se závislou můžete z modelování vyloučit</a:t>
            </a:r>
          </a:p>
          <a:p>
            <a:r>
              <a:rPr lang="cs-CZ" dirty="0"/>
              <a:t>není-li vysvětlený rozptyl přijatelný, vyzkoušejte i funkce vysvětlujících proměnných (</a:t>
            </a:r>
            <a:r>
              <a:rPr lang="cs-CZ" dirty="0">
                <a:solidFill>
                  <a:srgbClr val="0000FF"/>
                </a:solidFill>
              </a:rPr>
              <a:t>pozor na smysluplnost</a:t>
            </a:r>
            <a:r>
              <a:rPr lang="cs-CZ" dirty="0"/>
              <a:t>)</a:t>
            </a:r>
          </a:p>
          <a:p>
            <a:r>
              <a:rPr lang="cs-CZ" dirty="0"/>
              <a:t>kontrolujte statistickou významnost proměnných v modelu</a:t>
            </a:r>
          </a:p>
          <a:p>
            <a:r>
              <a:rPr lang="cs-CZ" dirty="0"/>
              <a:t>při automatickém budování modelu vyzkoušejte více metod a vždy zhodnoťte věcnou smysluplnost modelu, nalezené modely případně upravte</a:t>
            </a:r>
          </a:p>
          <a:p>
            <a:r>
              <a:rPr lang="cs-CZ" dirty="0"/>
              <a:t>vyzkoušejte více variant modelu a vyberte nejvhodnější i s ohledem na interpretovatelnost modelu</a:t>
            </a:r>
          </a:p>
        </p:txBody>
      </p:sp>
    </p:spTree>
    <p:extLst>
      <p:ext uri="{BB962C8B-B14F-4D97-AF65-F5344CB8AC3E}">
        <p14:creationId xmlns:p14="http://schemas.microsoft.com/office/powerpoint/2010/main" val="960965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0F960C-5B7F-51DE-BC9E-5DC60C4AF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Medián a kvantily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6223A1-C968-83A7-B5A0-776B0710F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jiný způsob reprezentace typické hodnoty z daného rozdělení</a:t>
            </a:r>
          </a:p>
          <a:p>
            <a:r>
              <a:rPr lang="cs-CZ" dirty="0"/>
              <a:t>polovina případů je menší a polovina větší než medián</a:t>
            </a:r>
          </a:p>
          <a:p>
            <a:r>
              <a:rPr lang="cs-CZ" dirty="0"/>
              <a:t>vhodná pro rozdělení s extrémy a </a:t>
            </a:r>
            <a:r>
              <a:rPr lang="cs-CZ" dirty="0" err="1"/>
              <a:t>sešikmením</a:t>
            </a:r>
            <a:endParaRPr lang="cs-CZ" dirty="0"/>
          </a:p>
          <a:p>
            <a:r>
              <a:rPr lang="cs-CZ" dirty="0"/>
              <a:t>pro konkrétní rozdělení lze vypočítat</a:t>
            </a:r>
          </a:p>
          <a:p>
            <a:pPr lvl="1"/>
            <a:r>
              <a:rPr lang="cs-CZ" dirty="0"/>
              <a:t>v praxi se odhaduje různými způsoby, které se liší jen nepatrně</a:t>
            </a:r>
          </a:p>
          <a:p>
            <a:r>
              <a:rPr lang="cs-CZ" dirty="0"/>
              <a:t>lze zobecnit na kvantil </a:t>
            </a:r>
            <a:r>
              <a:rPr lang="cs-CZ" dirty="0">
                <a:solidFill>
                  <a:srgbClr val="0000FF"/>
                </a:solidFill>
              </a:rPr>
              <a:t>p</a:t>
            </a:r>
            <a:r>
              <a:rPr lang="cs-CZ" dirty="0"/>
              <a:t> – </a:t>
            </a:r>
            <a:r>
              <a:rPr lang="cs-CZ" dirty="0">
                <a:solidFill>
                  <a:srgbClr val="0000FF"/>
                </a:solidFill>
              </a:rPr>
              <a:t>p</a:t>
            </a:r>
            <a:r>
              <a:rPr lang="cs-CZ" dirty="0"/>
              <a:t> hodnot je pod kvantilem a </a:t>
            </a:r>
            <a:r>
              <a:rPr lang="cs-CZ" dirty="0">
                <a:solidFill>
                  <a:srgbClr val="0000FF"/>
                </a:solidFill>
              </a:rPr>
              <a:t>1-p</a:t>
            </a:r>
            <a:r>
              <a:rPr lang="cs-CZ" dirty="0"/>
              <a:t> nad ním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9E481E7-D09E-0290-FFCF-F675461C6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57261DF4-D96A-DA51-39DD-9528944E4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8231" y="3170503"/>
            <a:ext cx="5627538" cy="330758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2201CB7-E8A3-EAFD-0644-6D93EE2D6DF8}"/>
              </a:ext>
            </a:extLst>
          </p:cNvPr>
          <p:cNvSpPr txBox="1"/>
          <p:nvPr/>
        </p:nvSpPr>
        <p:spPr>
          <a:xfrm>
            <a:off x="3491880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C00000"/>
                </a:solidFill>
              </a:rPr>
              <a:t>50 %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63238B34-6C3E-ACC2-4793-BB42B736BF20}"/>
              </a:ext>
            </a:extLst>
          </p:cNvPr>
          <p:cNvSpPr txBox="1"/>
          <p:nvPr/>
        </p:nvSpPr>
        <p:spPr>
          <a:xfrm>
            <a:off x="2708945" y="53012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>
                <a:solidFill>
                  <a:srgbClr val="C00000"/>
                </a:solidFill>
              </a:rPr>
              <a:t>50 %</a:t>
            </a:r>
          </a:p>
        </p:txBody>
      </p:sp>
    </p:spTree>
    <p:extLst>
      <p:ext uri="{BB962C8B-B14F-4D97-AF65-F5344CB8AC3E}">
        <p14:creationId xmlns:p14="http://schemas.microsoft.com/office/powerpoint/2010/main" val="3264847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FC13F3-1DBA-186C-9947-F0971D5A5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Rozptyl D(x), s</a:t>
            </a:r>
            <a:r>
              <a:rPr lang="cs-CZ" baseline="30000" dirty="0"/>
              <a:t>2</a:t>
            </a:r>
            <a:r>
              <a:rPr lang="cs-CZ" dirty="0"/>
              <a:t>(x)</a:t>
            </a:r>
            <a:endParaRPr lang="cs-CZ" baseline="300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EC31B-72A7-AE20-824C-EBB8A2C72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573911"/>
          </a:xfrm>
        </p:spPr>
        <p:txBody>
          <a:bodyPr/>
          <a:lstStyle/>
          <a:p>
            <a:r>
              <a:rPr lang="cs-CZ" dirty="0"/>
              <a:t>jeden údaj (střední hodnota, medián) nedostatečně charakterizují rozdělení</a:t>
            </a:r>
          </a:p>
          <a:p>
            <a:r>
              <a:rPr lang="cs-CZ" dirty="0"/>
              <a:t>rozptyl měří, jak blízko (daleko) jsou hodnoty od průměru</a:t>
            </a:r>
          </a:p>
          <a:p>
            <a:r>
              <a:rPr lang="cs-CZ" dirty="0"/>
              <a:t>v praxi se odhaduje</a:t>
            </a:r>
          </a:p>
          <a:p>
            <a:pPr lvl="1"/>
            <a:r>
              <a:rPr lang="cs-CZ" dirty="0"/>
              <a:t>průměr z druhých mocnin odchylek od průměru</a:t>
            </a:r>
          </a:p>
          <a:p>
            <a:r>
              <a:rPr lang="cs-CZ" dirty="0"/>
              <a:t>nezáporné číslo teoreticky až plus nekonečno</a:t>
            </a:r>
          </a:p>
          <a:p>
            <a:pPr lvl="1"/>
            <a:r>
              <a:rPr lang="cs-CZ" dirty="0"/>
              <a:t>čím větší, tím více jsou hodnoty vzdálené od průměru</a:t>
            </a:r>
          </a:p>
          <a:p>
            <a:pPr lvl="1"/>
            <a:r>
              <a:rPr lang="cs-CZ" dirty="0"/>
              <a:t>hodnotu 0 má jen konstanta</a:t>
            </a:r>
          </a:p>
          <a:p>
            <a:pPr lvl="1"/>
            <a:r>
              <a:rPr lang="cs-CZ" dirty="0"/>
              <a:t>závisí na jednotkách, ve které je měřena veličina</a:t>
            </a:r>
          </a:p>
          <a:p>
            <a:pPr lvl="1"/>
            <a:r>
              <a:rPr lang="cs-CZ" dirty="0"/>
              <a:t>protože vychází z druhé mocniny jsou i jednoty v druhé mocnině např. kg</a:t>
            </a:r>
            <a:r>
              <a:rPr lang="cs-CZ" baseline="30000" dirty="0"/>
              <a:t>2</a:t>
            </a:r>
          </a:p>
          <a:p>
            <a:r>
              <a:rPr lang="cs-CZ" dirty="0"/>
              <a:t>velmi často se pracuje s odmocninou rozptylu – </a:t>
            </a:r>
            <a:r>
              <a:rPr lang="cs-CZ" dirty="0">
                <a:solidFill>
                  <a:srgbClr val="0000FF"/>
                </a:solidFill>
              </a:rPr>
              <a:t>směrodatná odchylka s(x)</a:t>
            </a:r>
          </a:p>
          <a:p>
            <a:r>
              <a:rPr lang="cs-CZ" dirty="0" err="1">
                <a:solidFill>
                  <a:schemeClr val="tx1"/>
                </a:solidFill>
              </a:rPr>
              <a:t>varianční</a:t>
            </a:r>
            <a:r>
              <a:rPr lang="cs-CZ" dirty="0">
                <a:solidFill>
                  <a:schemeClr val="tx1"/>
                </a:solidFill>
              </a:rPr>
              <a:t> koeficient vztahuje směrodatnou odchylku k průměru </a:t>
            </a:r>
            <a:r>
              <a:rPr lang="cs-CZ" dirty="0">
                <a:solidFill>
                  <a:srgbClr val="C00000"/>
                </a:solidFill>
              </a:rPr>
              <a:t>s(x)/E(x)</a:t>
            </a:r>
            <a:endParaRPr lang="cs-CZ" dirty="0">
              <a:solidFill>
                <a:srgbClr val="C00000"/>
              </a:solidFill>
              <a:latin typeface="Symbol" panose="05050102010706020507" pitchFamily="18" charset="2"/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bezrozměrné, nezávisí na jednotkách</a:t>
            </a:r>
            <a:endParaRPr lang="cs-CZ" dirty="0">
              <a:solidFill>
                <a:srgbClr val="C00000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D60DDF3-39A4-DACB-32B6-0C1531B3AE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16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2F265DD5-94F5-090A-3DFB-3EFF083844DA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2692156" y="5543878"/>
                <a:ext cx="3759688" cy="824183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algn="ctr">
                  <a:spcBef>
                    <a:spcPts val="0"/>
                  </a:spcBef>
                  <a:spcAft>
                    <a:spcPts val="10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𝑫</m:t>
                      </m:r>
                      <m:d>
                        <m:d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p>
                          <m:r>
                            <a:rPr lang="cs-CZ" sz="20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cs-CZ" sz="2000" b="1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  <m:r>
                                        <a:rPr lang="cs-CZ" sz="2000" b="1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cs-CZ" sz="2000" b="1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cs-CZ" sz="2000" b="1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𝒙</m:t>
                                          </m:r>
                                        </m:e>
                                      </m:acc>
                                    </m:e>
                                  </m:d>
                                </m:e>
                                <m:sup>
                                  <m:r>
                                    <a:rPr lang="cs-CZ" sz="2000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nary>
                        </m:num>
                        <m:den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Rectangle 3">
                <a:extLst>
                  <a:ext uri="{FF2B5EF4-FFF2-40B4-BE49-F238E27FC236}">
                    <a16:creationId xmlns:a16="http://schemas.microsoft.com/office/drawing/2014/main" id="{2F265DD5-94F5-090A-3DFB-3EFF08384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2156" y="5543878"/>
                <a:ext cx="3759688" cy="8241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2135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B866965-8535-1BE0-9FE4-12B3C0DC1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Šikmost (</a:t>
            </a:r>
            <a:r>
              <a:rPr lang="en-GB" dirty="0"/>
              <a:t>skewness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DA9B2E5-785E-2A33-042C-315974AAD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532464" cy="360912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sz="1800" dirty="0"/>
              <a:t>vyjadřuje zda jsou data symetrická nebo sešikmená a jak moc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u symetrické hustoty pravděpodobnosti existuje přímka souměrnosti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napravo i nalevo od ní je tvar křivky stejný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šikmost je 0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přímka souměrnosti je ve střední hodnotě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sešikmená hustota pravděpodobnosti není souměrná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pravá a levá část křivky jsou různé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pravá část křivky klesá pomaleji – sešikmení doprava, šikmost je kladná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levá část křivky klesá pomaleji – sešikmení doleva, šikmost je záporná</a:t>
            </a:r>
          </a:p>
          <a:p>
            <a:pPr lvl="1">
              <a:lnSpc>
                <a:spcPct val="90000"/>
              </a:lnSpc>
            </a:pPr>
            <a:r>
              <a:rPr lang="cs-CZ" sz="1600" dirty="0"/>
              <a:t>hodnota </a:t>
            </a:r>
            <a:r>
              <a:rPr lang="cs-CZ" sz="1600" dirty="0">
                <a:solidFill>
                  <a:srgbClr val="0000FF"/>
                </a:solidFill>
              </a:rPr>
              <a:t>±0,5</a:t>
            </a:r>
            <a:r>
              <a:rPr lang="cs-CZ" sz="1600" dirty="0"/>
              <a:t> je považována za střední a </a:t>
            </a:r>
            <a:r>
              <a:rPr lang="cs-CZ" sz="1600" dirty="0">
                <a:solidFill>
                  <a:srgbClr val="0000FF"/>
                </a:solidFill>
              </a:rPr>
              <a:t>±1</a:t>
            </a:r>
            <a:r>
              <a:rPr lang="cs-CZ" sz="1600" dirty="0"/>
              <a:t> vysokou šikmost</a:t>
            </a:r>
          </a:p>
          <a:p>
            <a:pPr>
              <a:lnSpc>
                <a:spcPct val="90000"/>
              </a:lnSpc>
            </a:pPr>
            <a:r>
              <a:rPr lang="cs-CZ" sz="1800" dirty="0"/>
              <a:t>u silně šikmých dat není střední hodnota dobrým reprezentantem, lepší je medián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41E90A1-3CB7-61F4-838E-0DA1D2D78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17</a:t>
            </a:fld>
            <a:endParaRPr lang="cs-CZ" dirty="0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F7C0EF16-B108-BC47-61AE-CF447490A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000" y="4073573"/>
            <a:ext cx="4038600" cy="2371725"/>
          </a:xfrm>
          <a:prstGeom prst="rect">
            <a:avLst/>
          </a:prstGeom>
        </p:spPr>
      </p:pic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F6B95F8C-0D4A-90E3-548F-051C53A0F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2232" y="4054721"/>
            <a:ext cx="403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29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A6A4F7-0B53-5B23-BA85-F9229EDE9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Špičatost (</a:t>
            </a:r>
            <a:r>
              <a:rPr lang="en-GB" dirty="0"/>
              <a:t>kurtosis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7C8A1D-13F9-891F-CFD2-88390F98B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321089"/>
          </a:xfrm>
        </p:spPr>
        <p:txBody>
          <a:bodyPr/>
          <a:lstStyle/>
          <a:p>
            <a:r>
              <a:rPr lang="cs-CZ" dirty="0"/>
              <a:t>vyjadřuje, jak vysoká a úzká je špička křivky hustoty</a:t>
            </a:r>
          </a:p>
          <a:p>
            <a:pPr lvl="1"/>
            <a:r>
              <a:rPr lang="cs-CZ" dirty="0"/>
              <a:t>u symetrických hustot je špička u střední hodnoty</a:t>
            </a:r>
          </a:p>
          <a:p>
            <a:r>
              <a:rPr lang="cs-CZ" dirty="0"/>
              <a:t>porovnává se se špičatostí normálního rozdělení </a:t>
            </a:r>
            <a:r>
              <a:rPr lang="cs-CZ" dirty="0">
                <a:solidFill>
                  <a:srgbClr val="0000FF"/>
                </a:solidFill>
              </a:rPr>
              <a:t>3</a:t>
            </a:r>
          </a:p>
          <a:p>
            <a:pPr lvl="1"/>
            <a:r>
              <a:rPr lang="cs-CZ" dirty="0"/>
              <a:t>hodnota vypočtená (odhadnutá) podle základního vzorce se často snižuje o </a:t>
            </a:r>
            <a:r>
              <a:rPr lang="cs-CZ" dirty="0">
                <a:solidFill>
                  <a:srgbClr val="0000FF"/>
                </a:solidFill>
              </a:rPr>
              <a:t>3</a:t>
            </a:r>
            <a:r>
              <a:rPr lang="cs-CZ" dirty="0"/>
              <a:t> (</a:t>
            </a:r>
            <a:r>
              <a:rPr lang="en-GB" dirty="0"/>
              <a:t>excess kurtosis</a:t>
            </a:r>
            <a:r>
              <a:rPr lang="cs-CZ" dirty="0"/>
              <a:t>)</a:t>
            </a:r>
          </a:p>
          <a:p>
            <a:r>
              <a:rPr lang="cs-CZ" dirty="0"/>
              <a:t>záporná hodnota snížené šikmosti znamená, že rozdělení je plošší než normální a naopak</a:t>
            </a:r>
          </a:p>
          <a:p>
            <a:pPr lvl="1"/>
            <a:r>
              <a:rPr lang="cs-CZ" dirty="0"/>
              <a:t>šikmost není určena rozptylem – dvě rozdělení se stejným rozptylem můžou mít různou špičatost</a:t>
            </a:r>
          </a:p>
          <a:p>
            <a:pPr lvl="1"/>
            <a:r>
              <a:rPr lang="cs-CZ" dirty="0"/>
              <a:t>špičatější z nich má také více hodnot daleko od průměru (extrémy)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A011B01-2FA4-E8F2-CDFA-9DB30900C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4C0EC77E-0097-2730-628C-C525C52FB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16700" y="4132261"/>
            <a:ext cx="403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34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5057D3-A421-4237-AC9B-865AE4F5F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Statistické tabelace a přehledy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45ECFDD-82C6-4C0A-A2D0-E106CAA23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>
                <a:solidFill>
                  <a:schemeClr val="accent6"/>
                </a:solidFill>
              </a:rPr>
              <a:t>Procedury</a:t>
            </a: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Statistics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Explore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Komplexní přehled proměnné včetně srovnání skupin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Statistics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Descriptives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Základní popisné statistiky</a:t>
            </a:r>
          </a:p>
          <a:p>
            <a:pPr lvl="2"/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Descriptive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Statistics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Frequencies</a:t>
            </a:r>
            <a:endParaRPr lang="cs-CZ" sz="2000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Tabulky četností pro kategorizované proměnné</a:t>
            </a:r>
          </a:p>
          <a:p>
            <a:pPr lvl="2"/>
            <a:endParaRPr lang="cs-CZ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anose="02010803020104030203" pitchFamily="2" charset="-79"/>
            </a:endParaRPr>
          </a:p>
          <a:p>
            <a:pPr lvl="1"/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Compare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Means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– </a:t>
            </a:r>
            <a:r>
              <a:rPr lang="cs-CZ" sz="2000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Means</a:t>
            </a:r>
            <a:r>
              <a:rPr lang="cs-CZ" sz="2000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 </a:t>
            </a:r>
          </a:p>
          <a:p>
            <a:pPr lvl="2"/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anose="02010803020104030203" pitchFamily="2" charset="-79"/>
              </a:rPr>
              <a:t>Tabulky statistik ve skupinách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0420FE6-54CE-4553-A515-B4F78D91BBA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095D643-4318-4752-BE16-212B22647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4393121"/>
            <a:ext cx="2880380" cy="173691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82A8A4E-0EB2-49AC-8179-1EFFE4AB9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450" y="884461"/>
            <a:ext cx="1555707" cy="287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6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6A9088-F4CB-4154-ABE3-EB8C51E59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4F467F2-7C8B-4425-99B2-3CCE07A3D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Den </a:t>
            </a:r>
          </a:p>
          <a:p>
            <a:pPr marL="0" indent="0">
              <a:buNone/>
            </a:pPr>
            <a:r>
              <a:rPr lang="cs-CZ" sz="1800" dirty="0"/>
              <a:t>Dopoledne: Základní pojmy, kategorizovaná data, testování hypotéz</a:t>
            </a:r>
          </a:p>
          <a:p>
            <a:pPr marL="0" indent="0">
              <a:buNone/>
            </a:pPr>
            <a:r>
              <a:rPr lang="cs-CZ" sz="1800" dirty="0"/>
              <a:t>Odpoledne: T-testy, neparametrické testy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Den </a:t>
            </a:r>
          </a:p>
          <a:p>
            <a:pPr marL="0" indent="0">
              <a:buNone/>
            </a:pPr>
            <a:r>
              <a:rPr lang="cs-CZ" sz="1800" dirty="0"/>
              <a:t>Dopoledne: ANOVA, třídění druhého stupně, kontingenční tabulka </a:t>
            </a:r>
          </a:p>
          <a:p>
            <a:pPr marL="0" indent="0">
              <a:buNone/>
            </a:pPr>
            <a:r>
              <a:rPr lang="cs-CZ" sz="1800" dirty="0"/>
              <a:t>Odpoledne: Korelační analýza </a:t>
            </a:r>
          </a:p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Den </a:t>
            </a:r>
          </a:p>
          <a:p>
            <a:pPr marL="0" indent="0">
              <a:buNone/>
            </a:pPr>
            <a:r>
              <a:rPr lang="cs-CZ" sz="1800" dirty="0"/>
              <a:t>Dopoledne: Regresní analýza</a:t>
            </a:r>
          </a:p>
          <a:p>
            <a:pPr marL="0" indent="0">
              <a:buNone/>
            </a:pPr>
            <a:r>
              <a:rPr lang="cs-CZ" sz="1800" dirty="0"/>
              <a:t>Odpoledne: Regresní analýza a opakování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6FA38A3-C879-4A11-A7AD-8CDA353992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0704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13295A35-3D9C-2403-A530-482DEFD68E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Odhady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C43B978E-48FF-6275-A8B5-3DE8AB874E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071813-8F99-5E05-47D1-2A80F9EAC29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7459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3CFB79-343F-7530-FF80-2C6AB22E1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Realizace náhodné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33931EB-B6C5-1305-3D0D-07AAAA6EF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hodnoty náhodné veličiny se v praxi realizují na entitách</a:t>
            </a:r>
          </a:p>
          <a:p>
            <a:pPr lvl="1"/>
            <a:r>
              <a:rPr lang="cs-CZ" dirty="0"/>
              <a:t>subjekty (lidé, pacienti, zaměstnanci...)</a:t>
            </a:r>
          </a:p>
          <a:p>
            <a:pPr lvl="1"/>
            <a:r>
              <a:rPr lang="cs-CZ" dirty="0"/>
              <a:t>územní jednotky, firmy, ...</a:t>
            </a:r>
          </a:p>
          <a:p>
            <a:pPr lvl="1"/>
            <a:r>
              <a:rPr lang="cs-CZ" dirty="0"/>
              <a:t>objekty (předměty, ...)</a:t>
            </a:r>
          </a:p>
          <a:p>
            <a:pPr lvl="1"/>
            <a:r>
              <a:rPr lang="cs-CZ" dirty="0"/>
              <a:t>abstraktní entity (časové okamžiky, politické názory, ....)</a:t>
            </a:r>
          </a:p>
          <a:p>
            <a:r>
              <a:rPr lang="cs-CZ" dirty="0"/>
              <a:t>entita nese soubor znaků, které představují hodnoty náhodných veličin</a:t>
            </a:r>
          </a:p>
          <a:p>
            <a:r>
              <a:rPr lang="cs-CZ" dirty="0"/>
              <a:t>soubor všech existujících entit se nazývá </a:t>
            </a:r>
            <a:r>
              <a:rPr lang="cs-CZ" dirty="0">
                <a:solidFill>
                  <a:srgbClr val="0000FF"/>
                </a:solidFill>
              </a:rPr>
              <a:t>populace</a:t>
            </a:r>
          </a:p>
          <a:p>
            <a:pPr lvl="1"/>
            <a:r>
              <a:rPr lang="cs-CZ" dirty="0"/>
              <a:t>lze ji omezit prostorově, časově nebo zvolenými vlastnostmi (Evropa, po 2020, ...)</a:t>
            </a:r>
          </a:p>
          <a:p>
            <a:r>
              <a:rPr lang="cs-CZ" dirty="0"/>
              <a:t>pracujeme jen z částí populace – </a:t>
            </a:r>
            <a:r>
              <a:rPr lang="cs-CZ" dirty="0">
                <a:solidFill>
                  <a:srgbClr val="0000FF"/>
                </a:solidFill>
              </a:rPr>
              <a:t>výběrový soubor,</a:t>
            </a:r>
            <a:r>
              <a:rPr lang="cs-CZ" dirty="0"/>
              <a:t> typicky zapsaný v tabulce (</a:t>
            </a:r>
            <a:r>
              <a:rPr lang="cs-CZ" dirty="0">
                <a:solidFill>
                  <a:srgbClr val="0000FF"/>
                </a:solidFill>
              </a:rPr>
              <a:t>datová matice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řádky jsou entity (</a:t>
            </a:r>
            <a:r>
              <a:rPr lang="cs-CZ" dirty="0">
                <a:solidFill>
                  <a:srgbClr val="0000FF"/>
                </a:solidFill>
              </a:rPr>
              <a:t>případy</a:t>
            </a:r>
            <a:r>
              <a:rPr lang="cs-CZ" dirty="0"/>
              <a:t>, pozorování, </a:t>
            </a:r>
            <a:r>
              <a:rPr lang="en-GB" dirty="0"/>
              <a:t>cases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sloupce tvoří hodnoty náhodných proměnných (</a:t>
            </a:r>
            <a:r>
              <a:rPr lang="cs-CZ" dirty="0">
                <a:solidFill>
                  <a:srgbClr val="0000FF"/>
                </a:solidFill>
              </a:rPr>
              <a:t>proměnné</a:t>
            </a:r>
            <a:r>
              <a:rPr lang="cs-CZ" dirty="0"/>
              <a:t>, atributy, znaky, </a:t>
            </a:r>
            <a:r>
              <a:rPr lang="en-GB" dirty="0"/>
              <a:t>variables</a:t>
            </a:r>
            <a:r>
              <a:rPr lang="cs-CZ" dirty="0"/>
              <a:t>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BA41E56-6D7D-B239-C4F5-7BA18302C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21</a:t>
            </a:fld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83F4EED-3219-2194-F4B8-794F14C81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309" y="5229217"/>
            <a:ext cx="959382" cy="9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94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FCBE4D8-8056-B179-C2DB-0697B4318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Identifikace náhodné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3E22DC6-5AC8-7C00-797B-ECA1332C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 úplné poznání náhodné veličiny potřebujeme znát</a:t>
            </a:r>
          </a:p>
          <a:p>
            <a:pPr lvl="1"/>
            <a:r>
              <a:rPr lang="cs-CZ" dirty="0"/>
              <a:t>rozdělení veličiny</a:t>
            </a:r>
          </a:p>
          <a:p>
            <a:pPr lvl="1"/>
            <a:r>
              <a:rPr lang="cs-CZ" dirty="0"/>
              <a:t>parametry rozdělení</a:t>
            </a:r>
          </a:p>
          <a:p>
            <a:r>
              <a:rPr lang="cs-CZ" dirty="0"/>
              <a:t>rozdělení veličiny</a:t>
            </a:r>
          </a:p>
          <a:p>
            <a:pPr lvl="1"/>
            <a:r>
              <a:rPr lang="cs-CZ" dirty="0"/>
              <a:t>téměř nikdy neznáme</a:t>
            </a:r>
          </a:p>
          <a:p>
            <a:pPr lvl="1"/>
            <a:r>
              <a:rPr lang="cs-CZ" dirty="0"/>
              <a:t>někdy lze skutečné rozdělení dobře aproximovat známým (normální rozdělení)</a:t>
            </a:r>
          </a:p>
          <a:p>
            <a:pPr lvl="1"/>
            <a:r>
              <a:rPr lang="cs-CZ" dirty="0"/>
              <a:t>spokojíme se pouze </a:t>
            </a:r>
            <a:r>
              <a:rPr lang="cs-CZ" dirty="0">
                <a:solidFill>
                  <a:srgbClr val="0000FF"/>
                </a:solidFill>
              </a:rPr>
              <a:t>charakteristikami</a:t>
            </a:r>
            <a:r>
              <a:rPr lang="cs-CZ" dirty="0"/>
              <a:t> rozdělení</a:t>
            </a:r>
          </a:p>
          <a:p>
            <a:r>
              <a:rPr lang="cs-CZ" dirty="0"/>
              <a:t>parametry rozdělení</a:t>
            </a:r>
          </a:p>
          <a:p>
            <a:pPr lvl="1"/>
            <a:r>
              <a:rPr lang="cs-CZ" dirty="0"/>
              <a:t>téměř nikdy neznáme =&gt; nutné odhadnout z dat</a:t>
            </a:r>
          </a:p>
          <a:p>
            <a:pPr lvl="1"/>
            <a:r>
              <a:rPr lang="cs-CZ" dirty="0"/>
              <a:t>statistická teorie poskytuje postup jak parametr odhadnout a jaký je vztah k charakteristice např. ke střední hodnotě</a:t>
            </a:r>
          </a:p>
          <a:p>
            <a:pPr lvl="2"/>
            <a:r>
              <a:rPr lang="cs-CZ" dirty="0"/>
              <a:t>teorie pravděpodobnosti</a:t>
            </a:r>
          </a:p>
          <a:p>
            <a:pPr lvl="2"/>
            <a:r>
              <a:rPr lang="cs-CZ" dirty="0"/>
              <a:t>teorie odhadu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B83B7F9-0814-50B3-F048-14DA2A216E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22</a:t>
            </a:fld>
            <a:endParaRPr lang="cs-CZ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3B63212-D71E-6D1E-1ADA-7D540F8CD780}"/>
              </a:ext>
            </a:extLst>
          </p:cNvPr>
          <p:cNvSpPr txBox="1">
            <a:spLocks noChangeArrowheads="1"/>
          </p:cNvSpPr>
          <p:nvPr/>
        </p:nvSpPr>
        <p:spPr>
          <a:xfrm>
            <a:off x="3023828" y="5538352"/>
            <a:ext cx="3096344" cy="839297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E(x)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m</a:t>
            </a:r>
            <a:r>
              <a:rPr lang="cs-CZ" sz="2000" b="1" dirty="0">
                <a:solidFill>
                  <a:srgbClr val="C00000"/>
                </a:solidFill>
              </a:rPr>
              <a:t> 	D(x) = </a:t>
            </a:r>
            <a:r>
              <a:rPr lang="cs-CZ" sz="2000" b="1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sz="2000" b="1" baseline="30000" dirty="0">
                <a:solidFill>
                  <a:srgbClr val="C00000"/>
                </a:solidFill>
              </a:rPr>
              <a:t>2</a:t>
            </a: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Normální rozdělení</a:t>
            </a:r>
          </a:p>
        </p:txBody>
      </p:sp>
    </p:spTree>
    <p:extLst>
      <p:ext uri="{BB962C8B-B14F-4D97-AF65-F5344CB8AC3E}">
        <p14:creationId xmlns:p14="http://schemas.microsoft.com/office/powerpoint/2010/main" val="1949505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A67335-1910-45CB-7913-F2E9B9EF1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Statistická inference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CE91C9-5470-CFB5-5D3D-A836348F6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779311"/>
          </a:xfrm>
        </p:spPr>
        <p:txBody>
          <a:bodyPr>
            <a:normAutofit/>
          </a:bodyPr>
          <a:lstStyle/>
          <a:p>
            <a:r>
              <a:rPr lang="cs-CZ" dirty="0"/>
              <a:t>neznáme rozdělení popisuje chování všech případů – </a:t>
            </a:r>
            <a:r>
              <a:rPr lang="cs-CZ" dirty="0">
                <a:solidFill>
                  <a:srgbClr val="0000FF"/>
                </a:solidFill>
              </a:rPr>
              <a:t>populace (základní soubor)</a:t>
            </a:r>
          </a:p>
          <a:p>
            <a:r>
              <a:rPr lang="cs-CZ" dirty="0"/>
              <a:t>populaci můžeme vymezit (pacienti s určitou diagnózou, zaměstnanci určitého oboru, obyvatelé konkrétního státu)</a:t>
            </a:r>
          </a:p>
          <a:p>
            <a:pPr lvl="1"/>
            <a:r>
              <a:rPr lang="cs-CZ" dirty="0"/>
              <a:t>nikdy však nemáme informaci o celé populaci – teorie odhadu si představuje že reálná populace je pouze výběrem z hypotetické, nekonečné veliké populace</a:t>
            </a:r>
          </a:p>
          <a:p>
            <a:r>
              <a:rPr lang="cs-CZ" dirty="0"/>
              <a:t>máme informaci pouze z malé části populace – </a:t>
            </a:r>
            <a:r>
              <a:rPr lang="cs-CZ" dirty="0">
                <a:solidFill>
                  <a:srgbClr val="0000FF"/>
                </a:solidFill>
              </a:rPr>
              <a:t>výběrový soubor</a:t>
            </a:r>
          </a:p>
          <a:p>
            <a:pPr lvl="1"/>
            <a:r>
              <a:rPr lang="cs-CZ" dirty="0"/>
              <a:t>soubor musí být reprezentativní – musí věrně zachovávat vlastnosti populace</a:t>
            </a:r>
          </a:p>
          <a:p>
            <a:r>
              <a:rPr lang="cs-CZ" dirty="0"/>
              <a:t>chceme zjištění z výběrového souboru zobecnit na populaci – </a:t>
            </a:r>
            <a:r>
              <a:rPr lang="cs-CZ" dirty="0">
                <a:solidFill>
                  <a:srgbClr val="0000FF"/>
                </a:solidFill>
              </a:rPr>
              <a:t>statistická inference</a:t>
            </a:r>
          </a:p>
          <a:p>
            <a:pPr lvl="1"/>
            <a:r>
              <a:rPr lang="cs-CZ" dirty="0"/>
              <a:t>chceme odhadnout parametry neznámého rozdělení, nebo spočítat charakteristiky populace</a:t>
            </a:r>
          </a:p>
          <a:p>
            <a:pPr lvl="1"/>
            <a:r>
              <a:rPr lang="cs-CZ" b="1" dirty="0"/>
              <a:t>odhad je vždy zatížen chybou</a:t>
            </a:r>
          </a:p>
          <a:p>
            <a:pPr lvl="1"/>
            <a:r>
              <a:rPr lang="cs-CZ" dirty="0"/>
              <a:t>důležitou vlastností je velikost výběru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E555B76-5EBD-1366-8159-5ABF753450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23</a:t>
            </a:fld>
            <a:endParaRPr lang="cs-CZ" dirty="0"/>
          </a:p>
        </p:txBody>
      </p:sp>
      <p:grpSp>
        <p:nvGrpSpPr>
          <p:cNvPr id="105" name="Skupina 104">
            <a:extLst>
              <a:ext uri="{FF2B5EF4-FFF2-40B4-BE49-F238E27FC236}">
                <a16:creationId xmlns:a16="http://schemas.microsoft.com/office/drawing/2014/main" id="{D96A3007-1F1C-D0B8-DE9B-D09DF6731C90}"/>
              </a:ext>
            </a:extLst>
          </p:cNvPr>
          <p:cNvGrpSpPr/>
          <p:nvPr/>
        </p:nvGrpSpPr>
        <p:grpSpPr>
          <a:xfrm>
            <a:off x="5364088" y="4797152"/>
            <a:ext cx="2736304" cy="1608002"/>
            <a:chOff x="1141413" y="2189163"/>
            <a:chExt cx="6594475" cy="3527425"/>
          </a:xfrm>
        </p:grpSpPr>
        <p:sp>
          <p:nvSpPr>
            <p:cNvPr id="106" name="Ovál 105">
              <a:extLst>
                <a:ext uri="{FF2B5EF4-FFF2-40B4-BE49-F238E27FC236}">
                  <a16:creationId xmlns:a16="http://schemas.microsoft.com/office/drawing/2014/main" id="{606C7F2A-3320-C7CF-584D-77995E5131E6}"/>
                </a:ext>
              </a:extLst>
            </p:cNvPr>
            <p:cNvSpPr/>
            <p:nvPr/>
          </p:nvSpPr>
          <p:spPr>
            <a:xfrm>
              <a:off x="1141413" y="2981325"/>
              <a:ext cx="1943100" cy="19431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7" name="Ovál 106">
              <a:extLst>
                <a:ext uri="{FF2B5EF4-FFF2-40B4-BE49-F238E27FC236}">
                  <a16:creationId xmlns:a16="http://schemas.microsoft.com/office/drawing/2014/main" id="{08A90F9A-4D0E-FAE9-45C2-B0B34EC8CB4D}"/>
                </a:ext>
              </a:extLst>
            </p:cNvPr>
            <p:cNvSpPr/>
            <p:nvPr/>
          </p:nvSpPr>
          <p:spPr>
            <a:xfrm>
              <a:off x="4467225" y="2189163"/>
              <a:ext cx="3268663" cy="3527425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8" name="Šipka doprava 2">
              <a:extLst>
                <a:ext uri="{FF2B5EF4-FFF2-40B4-BE49-F238E27FC236}">
                  <a16:creationId xmlns:a16="http://schemas.microsoft.com/office/drawing/2014/main" id="{0365987A-D4D0-E40B-CD5E-ADDCD5515AAC}"/>
                </a:ext>
              </a:extLst>
            </p:cNvPr>
            <p:cNvSpPr/>
            <p:nvPr/>
          </p:nvSpPr>
          <p:spPr>
            <a:xfrm>
              <a:off x="3290888" y="3724275"/>
              <a:ext cx="1028700" cy="503238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09" name="Rovnoramenný trojúhelník 108">
              <a:extLst>
                <a:ext uri="{FF2B5EF4-FFF2-40B4-BE49-F238E27FC236}">
                  <a16:creationId xmlns:a16="http://schemas.microsoft.com/office/drawing/2014/main" id="{B466AF9B-052C-EE2D-3339-8119C2757AC0}"/>
                </a:ext>
              </a:extLst>
            </p:cNvPr>
            <p:cNvSpPr/>
            <p:nvPr/>
          </p:nvSpPr>
          <p:spPr>
            <a:xfrm>
              <a:off x="1544638" y="34845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0" name="Rovnoramenný trojúhelník 109">
              <a:extLst>
                <a:ext uri="{FF2B5EF4-FFF2-40B4-BE49-F238E27FC236}">
                  <a16:creationId xmlns:a16="http://schemas.microsoft.com/office/drawing/2014/main" id="{17CC5F39-B20B-7128-1C58-CDA8BF613841}"/>
                </a:ext>
              </a:extLst>
            </p:cNvPr>
            <p:cNvSpPr/>
            <p:nvPr/>
          </p:nvSpPr>
          <p:spPr>
            <a:xfrm>
              <a:off x="1897063" y="32385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1" name="Rovnoramenný trojúhelník 110">
              <a:extLst>
                <a:ext uri="{FF2B5EF4-FFF2-40B4-BE49-F238E27FC236}">
                  <a16:creationId xmlns:a16="http://schemas.microsoft.com/office/drawing/2014/main" id="{4BA087CB-2338-9E14-3D8F-AC29FEF21942}"/>
                </a:ext>
              </a:extLst>
            </p:cNvPr>
            <p:cNvSpPr/>
            <p:nvPr/>
          </p:nvSpPr>
          <p:spPr>
            <a:xfrm>
              <a:off x="1731963" y="37782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2" name="Rovnoramenný trojúhelník 111">
              <a:extLst>
                <a:ext uri="{FF2B5EF4-FFF2-40B4-BE49-F238E27FC236}">
                  <a16:creationId xmlns:a16="http://schemas.microsoft.com/office/drawing/2014/main" id="{EC90CC4C-EE03-2E22-8623-4CA22DCDC1F2}"/>
                </a:ext>
              </a:extLst>
            </p:cNvPr>
            <p:cNvSpPr/>
            <p:nvPr/>
          </p:nvSpPr>
          <p:spPr>
            <a:xfrm>
              <a:off x="2019300" y="3627438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3" name="Rovnoramenný trojúhelník 112">
              <a:extLst>
                <a:ext uri="{FF2B5EF4-FFF2-40B4-BE49-F238E27FC236}">
                  <a16:creationId xmlns:a16="http://schemas.microsoft.com/office/drawing/2014/main" id="{B55EE0BA-7D2F-B23F-625F-6DE06028F51D}"/>
                </a:ext>
              </a:extLst>
            </p:cNvPr>
            <p:cNvSpPr/>
            <p:nvPr/>
          </p:nvSpPr>
          <p:spPr>
            <a:xfrm>
              <a:off x="1516063" y="39989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4" name="Rovnoramenný trojúhelník 113">
              <a:extLst>
                <a:ext uri="{FF2B5EF4-FFF2-40B4-BE49-F238E27FC236}">
                  <a16:creationId xmlns:a16="http://schemas.microsoft.com/office/drawing/2014/main" id="{75926853-2F64-AFD8-7AA2-DAF9AA38DAB9}"/>
                </a:ext>
              </a:extLst>
            </p:cNvPr>
            <p:cNvSpPr/>
            <p:nvPr/>
          </p:nvSpPr>
          <p:spPr>
            <a:xfrm>
              <a:off x="1819275" y="41957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5" name="Rovnoramenný trojúhelník 114">
              <a:extLst>
                <a:ext uri="{FF2B5EF4-FFF2-40B4-BE49-F238E27FC236}">
                  <a16:creationId xmlns:a16="http://schemas.microsoft.com/office/drawing/2014/main" id="{783738B7-6759-3357-2D0F-5933420297A0}"/>
                </a:ext>
              </a:extLst>
            </p:cNvPr>
            <p:cNvSpPr/>
            <p:nvPr/>
          </p:nvSpPr>
          <p:spPr>
            <a:xfrm>
              <a:off x="2314575" y="34528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6" name="Rovnoramenný trojúhelník 115">
              <a:extLst>
                <a:ext uri="{FF2B5EF4-FFF2-40B4-BE49-F238E27FC236}">
                  <a16:creationId xmlns:a16="http://schemas.microsoft.com/office/drawing/2014/main" id="{90EC5B6E-CC56-40B9-36EA-54E1528CCABE}"/>
                </a:ext>
              </a:extLst>
            </p:cNvPr>
            <p:cNvSpPr/>
            <p:nvPr/>
          </p:nvSpPr>
          <p:spPr>
            <a:xfrm>
              <a:off x="2501900" y="37465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7" name="Rovnoramenný trojúhelník 116">
              <a:extLst>
                <a:ext uri="{FF2B5EF4-FFF2-40B4-BE49-F238E27FC236}">
                  <a16:creationId xmlns:a16="http://schemas.microsoft.com/office/drawing/2014/main" id="{B0196BCA-09F9-6501-5D7C-4973591917BC}"/>
                </a:ext>
              </a:extLst>
            </p:cNvPr>
            <p:cNvSpPr/>
            <p:nvPr/>
          </p:nvSpPr>
          <p:spPr>
            <a:xfrm>
              <a:off x="2789238" y="35956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8" name="Rovnoramenný trojúhelník 117">
              <a:extLst>
                <a:ext uri="{FF2B5EF4-FFF2-40B4-BE49-F238E27FC236}">
                  <a16:creationId xmlns:a16="http://schemas.microsoft.com/office/drawing/2014/main" id="{3E9FE23C-6DAC-1BE1-3444-2A05BE501F86}"/>
                </a:ext>
              </a:extLst>
            </p:cNvPr>
            <p:cNvSpPr/>
            <p:nvPr/>
          </p:nvSpPr>
          <p:spPr>
            <a:xfrm>
              <a:off x="2286000" y="3965575"/>
              <a:ext cx="215900" cy="217488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19" name="Rovnoramenný trojúhelník 118">
              <a:extLst>
                <a:ext uri="{FF2B5EF4-FFF2-40B4-BE49-F238E27FC236}">
                  <a16:creationId xmlns:a16="http://schemas.microsoft.com/office/drawing/2014/main" id="{5C76DAE3-6DCC-2948-8A11-2746A271FADF}"/>
                </a:ext>
              </a:extLst>
            </p:cNvPr>
            <p:cNvSpPr/>
            <p:nvPr/>
          </p:nvSpPr>
          <p:spPr>
            <a:xfrm>
              <a:off x="2589213" y="4164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0" name="Rovnoramenný trojúhelník 119">
              <a:extLst>
                <a:ext uri="{FF2B5EF4-FFF2-40B4-BE49-F238E27FC236}">
                  <a16:creationId xmlns:a16="http://schemas.microsoft.com/office/drawing/2014/main" id="{0D2356CB-1EF7-0A0F-CE9B-46F1C1E9C954}"/>
                </a:ext>
              </a:extLst>
            </p:cNvPr>
            <p:cNvSpPr/>
            <p:nvPr/>
          </p:nvSpPr>
          <p:spPr>
            <a:xfrm>
              <a:off x="2178050" y="43037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1" name="Rovnoramenný trojúhelník 120">
              <a:extLst>
                <a:ext uri="{FF2B5EF4-FFF2-40B4-BE49-F238E27FC236}">
                  <a16:creationId xmlns:a16="http://schemas.microsoft.com/office/drawing/2014/main" id="{0A887690-B11D-4024-DC07-AF7DCBB3329C}"/>
                </a:ext>
              </a:extLst>
            </p:cNvPr>
            <p:cNvSpPr/>
            <p:nvPr/>
          </p:nvSpPr>
          <p:spPr>
            <a:xfrm>
              <a:off x="2249488" y="31226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2" name="Rovnoramenný trojúhelník 121">
              <a:extLst>
                <a:ext uri="{FF2B5EF4-FFF2-40B4-BE49-F238E27FC236}">
                  <a16:creationId xmlns:a16="http://schemas.microsoft.com/office/drawing/2014/main" id="{0B48F614-CB15-5FCF-3027-9659AFB1DBD3}"/>
                </a:ext>
              </a:extLst>
            </p:cNvPr>
            <p:cNvSpPr/>
            <p:nvPr/>
          </p:nvSpPr>
          <p:spPr>
            <a:xfrm>
              <a:off x="1839913" y="45227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3" name="Rovnoramenný trojúhelník 122">
              <a:extLst>
                <a:ext uri="{FF2B5EF4-FFF2-40B4-BE49-F238E27FC236}">
                  <a16:creationId xmlns:a16="http://schemas.microsoft.com/office/drawing/2014/main" id="{559E6CC2-E1BD-915E-F657-E914A8ABCE8D}"/>
                </a:ext>
              </a:extLst>
            </p:cNvPr>
            <p:cNvSpPr/>
            <p:nvPr/>
          </p:nvSpPr>
          <p:spPr>
            <a:xfrm>
              <a:off x="1300163" y="37639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4" name="Rovnoramenný trojúhelník 123">
              <a:extLst>
                <a:ext uri="{FF2B5EF4-FFF2-40B4-BE49-F238E27FC236}">
                  <a16:creationId xmlns:a16="http://schemas.microsoft.com/office/drawing/2014/main" id="{F8B5B41F-5C7A-161A-C2C1-3809569D3458}"/>
                </a:ext>
              </a:extLst>
            </p:cNvPr>
            <p:cNvSpPr/>
            <p:nvPr/>
          </p:nvSpPr>
          <p:spPr>
            <a:xfrm>
              <a:off x="1481138" y="43068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5" name="Rovnoramenný trojúhelník 124">
              <a:extLst>
                <a:ext uri="{FF2B5EF4-FFF2-40B4-BE49-F238E27FC236}">
                  <a16:creationId xmlns:a16="http://schemas.microsoft.com/office/drawing/2014/main" id="{7038390D-1061-7D78-3B54-AECE8E3715CF}"/>
                </a:ext>
              </a:extLst>
            </p:cNvPr>
            <p:cNvSpPr/>
            <p:nvPr/>
          </p:nvSpPr>
          <p:spPr>
            <a:xfrm>
              <a:off x="2422525" y="44894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6" name="Rovnoramenný trojúhelník 125">
              <a:extLst>
                <a:ext uri="{FF2B5EF4-FFF2-40B4-BE49-F238E27FC236}">
                  <a16:creationId xmlns:a16="http://schemas.microsoft.com/office/drawing/2014/main" id="{4D8E744B-9572-5CF0-0E5A-DDCA9C78545D}"/>
                </a:ext>
              </a:extLst>
            </p:cNvPr>
            <p:cNvSpPr/>
            <p:nvPr/>
          </p:nvSpPr>
          <p:spPr>
            <a:xfrm>
              <a:off x="1620838" y="31765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7" name="Rovnoramenný trojúhelník 126">
              <a:extLst>
                <a:ext uri="{FF2B5EF4-FFF2-40B4-BE49-F238E27FC236}">
                  <a16:creationId xmlns:a16="http://schemas.microsoft.com/office/drawing/2014/main" id="{9F78A4ED-0AF9-E77D-1F24-14569C5DF497}"/>
                </a:ext>
              </a:extLst>
            </p:cNvPr>
            <p:cNvSpPr/>
            <p:nvPr/>
          </p:nvSpPr>
          <p:spPr>
            <a:xfrm>
              <a:off x="2022475" y="3989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8" name="Rovnoramenný trojúhelník 127">
              <a:extLst>
                <a:ext uri="{FF2B5EF4-FFF2-40B4-BE49-F238E27FC236}">
                  <a16:creationId xmlns:a16="http://schemas.microsoft.com/office/drawing/2014/main" id="{020718F6-0A8E-6B7B-A354-364D71AE271B}"/>
                </a:ext>
              </a:extLst>
            </p:cNvPr>
            <p:cNvSpPr/>
            <p:nvPr/>
          </p:nvSpPr>
          <p:spPr>
            <a:xfrm>
              <a:off x="4800600" y="31511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29" name="Rovnoramenný trojúhelník 128">
              <a:extLst>
                <a:ext uri="{FF2B5EF4-FFF2-40B4-BE49-F238E27FC236}">
                  <a16:creationId xmlns:a16="http://schemas.microsoft.com/office/drawing/2014/main" id="{EB8754C4-444F-13A4-3980-BE5CAC615CB4}"/>
                </a:ext>
              </a:extLst>
            </p:cNvPr>
            <p:cNvSpPr/>
            <p:nvPr/>
          </p:nvSpPr>
          <p:spPr>
            <a:xfrm>
              <a:off x="5153025" y="2903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0" name="Rovnoramenný trojúhelník 129">
              <a:extLst>
                <a:ext uri="{FF2B5EF4-FFF2-40B4-BE49-F238E27FC236}">
                  <a16:creationId xmlns:a16="http://schemas.microsoft.com/office/drawing/2014/main" id="{ED396E1A-AA54-338A-9436-59E9A043992F}"/>
                </a:ext>
              </a:extLst>
            </p:cNvPr>
            <p:cNvSpPr/>
            <p:nvPr/>
          </p:nvSpPr>
          <p:spPr>
            <a:xfrm>
              <a:off x="4987925" y="3444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1" name="Rovnoramenný trojúhelník 130">
              <a:extLst>
                <a:ext uri="{FF2B5EF4-FFF2-40B4-BE49-F238E27FC236}">
                  <a16:creationId xmlns:a16="http://schemas.microsoft.com/office/drawing/2014/main" id="{B4FE6F4E-E00A-CD83-A222-4EF3C20B26DE}"/>
                </a:ext>
              </a:extLst>
            </p:cNvPr>
            <p:cNvSpPr/>
            <p:nvPr/>
          </p:nvSpPr>
          <p:spPr>
            <a:xfrm>
              <a:off x="5275263" y="32940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2" name="Rovnoramenný trojúhelník 131">
              <a:extLst>
                <a:ext uri="{FF2B5EF4-FFF2-40B4-BE49-F238E27FC236}">
                  <a16:creationId xmlns:a16="http://schemas.microsoft.com/office/drawing/2014/main" id="{17AF241C-9A0D-2995-4822-1DAB814E6328}"/>
                </a:ext>
              </a:extLst>
            </p:cNvPr>
            <p:cNvSpPr/>
            <p:nvPr/>
          </p:nvSpPr>
          <p:spPr>
            <a:xfrm>
              <a:off x="4772025" y="36639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3" name="Rovnoramenný trojúhelník 132">
              <a:extLst>
                <a:ext uri="{FF2B5EF4-FFF2-40B4-BE49-F238E27FC236}">
                  <a16:creationId xmlns:a16="http://schemas.microsoft.com/office/drawing/2014/main" id="{A715A689-CDFF-A22A-2661-3F8EFDE082EE}"/>
                </a:ext>
              </a:extLst>
            </p:cNvPr>
            <p:cNvSpPr/>
            <p:nvPr/>
          </p:nvSpPr>
          <p:spPr>
            <a:xfrm>
              <a:off x="5075238" y="3862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4" name="Rovnoramenný trojúhelník 133">
              <a:extLst>
                <a:ext uri="{FF2B5EF4-FFF2-40B4-BE49-F238E27FC236}">
                  <a16:creationId xmlns:a16="http://schemas.microsoft.com/office/drawing/2014/main" id="{938AC238-E4E4-F24A-9F74-D28BDE356510}"/>
                </a:ext>
              </a:extLst>
            </p:cNvPr>
            <p:cNvSpPr/>
            <p:nvPr/>
          </p:nvSpPr>
          <p:spPr>
            <a:xfrm>
              <a:off x="5570538" y="31194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5" name="Rovnoramenný trojúhelník 134">
              <a:extLst>
                <a:ext uri="{FF2B5EF4-FFF2-40B4-BE49-F238E27FC236}">
                  <a16:creationId xmlns:a16="http://schemas.microsoft.com/office/drawing/2014/main" id="{FB317CF7-ACC2-EE4D-007F-0A5DA457EEED}"/>
                </a:ext>
              </a:extLst>
            </p:cNvPr>
            <p:cNvSpPr/>
            <p:nvPr/>
          </p:nvSpPr>
          <p:spPr>
            <a:xfrm>
              <a:off x="5757863" y="34131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6" name="Rovnoramenný trojúhelník 135">
              <a:extLst>
                <a:ext uri="{FF2B5EF4-FFF2-40B4-BE49-F238E27FC236}">
                  <a16:creationId xmlns:a16="http://schemas.microsoft.com/office/drawing/2014/main" id="{49A39DB2-DA64-928E-375F-EEC1AE137B81}"/>
                </a:ext>
              </a:extLst>
            </p:cNvPr>
            <p:cNvSpPr/>
            <p:nvPr/>
          </p:nvSpPr>
          <p:spPr>
            <a:xfrm>
              <a:off x="6045200" y="32623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7" name="Rovnoramenný trojúhelník 136">
              <a:extLst>
                <a:ext uri="{FF2B5EF4-FFF2-40B4-BE49-F238E27FC236}">
                  <a16:creationId xmlns:a16="http://schemas.microsoft.com/office/drawing/2014/main" id="{1701D670-26E3-4666-17E8-DC83808E70A3}"/>
                </a:ext>
              </a:extLst>
            </p:cNvPr>
            <p:cNvSpPr/>
            <p:nvPr/>
          </p:nvSpPr>
          <p:spPr>
            <a:xfrm>
              <a:off x="5541963" y="36322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8" name="Rovnoramenný trojúhelník 137">
              <a:extLst>
                <a:ext uri="{FF2B5EF4-FFF2-40B4-BE49-F238E27FC236}">
                  <a16:creationId xmlns:a16="http://schemas.microsoft.com/office/drawing/2014/main" id="{B5C752C2-56AC-5470-B9B2-BA7D2DB41C60}"/>
                </a:ext>
              </a:extLst>
            </p:cNvPr>
            <p:cNvSpPr/>
            <p:nvPr/>
          </p:nvSpPr>
          <p:spPr>
            <a:xfrm>
              <a:off x="5845175" y="38306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39" name="Rovnoramenný trojúhelník 138">
              <a:extLst>
                <a:ext uri="{FF2B5EF4-FFF2-40B4-BE49-F238E27FC236}">
                  <a16:creationId xmlns:a16="http://schemas.microsoft.com/office/drawing/2014/main" id="{87804D0F-F3D6-1A9B-EBFB-9237C60C8791}"/>
                </a:ext>
              </a:extLst>
            </p:cNvPr>
            <p:cNvSpPr/>
            <p:nvPr/>
          </p:nvSpPr>
          <p:spPr>
            <a:xfrm>
              <a:off x="5434013" y="3970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0" name="Rovnoramenný trojúhelník 139">
              <a:extLst>
                <a:ext uri="{FF2B5EF4-FFF2-40B4-BE49-F238E27FC236}">
                  <a16:creationId xmlns:a16="http://schemas.microsoft.com/office/drawing/2014/main" id="{154D9567-B95F-7632-3E08-308318D17CBB}"/>
                </a:ext>
              </a:extLst>
            </p:cNvPr>
            <p:cNvSpPr/>
            <p:nvPr/>
          </p:nvSpPr>
          <p:spPr>
            <a:xfrm>
              <a:off x="5505450" y="2787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1" name="Rovnoramenný trojúhelník 140">
              <a:extLst>
                <a:ext uri="{FF2B5EF4-FFF2-40B4-BE49-F238E27FC236}">
                  <a16:creationId xmlns:a16="http://schemas.microsoft.com/office/drawing/2014/main" id="{1697FA62-5B57-D8AA-9D47-20763F9D9542}"/>
                </a:ext>
              </a:extLst>
            </p:cNvPr>
            <p:cNvSpPr/>
            <p:nvPr/>
          </p:nvSpPr>
          <p:spPr>
            <a:xfrm>
              <a:off x="5095875" y="41894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2" name="Rovnoramenný trojúhelník 141">
              <a:extLst>
                <a:ext uri="{FF2B5EF4-FFF2-40B4-BE49-F238E27FC236}">
                  <a16:creationId xmlns:a16="http://schemas.microsoft.com/office/drawing/2014/main" id="{5CA6B8E5-9174-C43C-BF86-CCEA8964B7BD}"/>
                </a:ext>
              </a:extLst>
            </p:cNvPr>
            <p:cNvSpPr/>
            <p:nvPr/>
          </p:nvSpPr>
          <p:spPr>
            <a:xfrm>
              <a:off x="4556125" y="34290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3" name="Rovnoramenný trojúhelník 142">
              <a:extLst>
                <a:ext uri="{FF2B5EF4-FFF2-40B4-BE49-F238E27FC236}">
                  <a16:creationId xmlns:a16="http://schemas.microsoft.com/office/drawing/2014/main" id="{1243DB72-C0C7-59AD-A862-1EF01F82A215}"/>
                </a:ext>
              </a:extLst>
            </p:cNvPr>
            <p:cNvSpPr/>
            <p:nvPr/>
          </p:nvSpPr>
          <p:spPr>
            <a:xfrm>
              <a:off x="4737100" y="39735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4" name="Rovnoramenný trojúhelník 143">
              <a:extLst>
                <a:ext uri="{FF2B5EF4-FFF2-40B4-BE49-F238E27FC236}">
                  <a16:creationId xmlns:a16="http://schemas.microsoft.com/office/drawing/2014/main" id="{F5AF7DF4-1896-444D-6356-876B645F63C9}"/>
                </a:ext>
              </a:extLst>
            </p:cNvPr>
            <p:cNvSpPr/>
            <p:nvPr/>
          </p:nvSpPr>
          <p:spPr>
            <a:xfrm>
              <a:off x="5678488" y="41560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5" name="Rovnoramenný trojúhelník 144">
              <a:extLst>
                <a:ext uri="{FF2B5EF4-FFF2-40B4-BE49-F238E27FC236}">
                  <a16:creationId xmlns:a16="http://schemas.microsoft.com/office/drawing/2014/main" id="{B8319980-1DE5-D65A-6D7F-D163B7EFECD4}"/>
                </a:ext>
              </a:extLst>
            </p:cNvPr>
            <p:cNvSpPr/>
            <p:nvPr/>
          </p:nvSpPr>
          <p:spPr>
            <a:xfrm>
              <a:off x="4875213" y="2843213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6" name="Rovnoramenný trojúhelník 145">
              <a:extLst>
                <a:ext uri="{FF2B5EF4-FFF2-40B4-BE49-F238E27FC236}">
                  <a16:creationId xmlns:a16="http://schemas.microsoft.com/office/drawing/2014/main" id="{30E2F046-E67F-0D11-D921-D40BA371DCB4}"/>
                </a:ext>
              </a:extLst>
            </p:cNvPr>
            <p:cNvSpPr/>
            <p:nvPr/>
          </p:nvSpPr>
          <p:spPr>
            <a:xfrm>
              <a:off x="5278438" y="36544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7" name="Rovnoramenný trojúhelník 146">
              <a:extLst>
                <a:ext uri="{FF2B5EF4-FFF2-40B4-BE49-F238E27FC236}">
                  <a16:creationId xmlns:a16="http://schemas.microsoft.com/office/drawing/2014/main" id="{9226CFA4-1F5B-B302-4A0C-7F4F58463D01}"/>
                </a:ext>
              </a:extLst>
            </p:cNvPr>
            <p:cNvSpPr/>
            <p:nvPr/>
          </p:nvSpPr>
          <p:spPr>
            <a:xfrm>
              <a:off x="6346825" y="34051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8" name="Rovnoramenný trojúhelník 147">
              <a:extLst>
                <a:ext uri="{FF2B5EF4-FFF2-40B4-BE49-F238E27FC236}">
                  <a16:creationId xmlns:a16="http://schemas.microsoft.com/office/drawing/2014/main" id="{456784B9-5DD6-7E8E-EBB5-62BCF81A1560}"/>
                </a:ext>
              </a:extLst>
            </p:cNvPr>
            <p:cNvSpPr/>
            <p:nvPr/>
          </p:nvSpPr>
          <p:spPr>
            <a:xfrm>
              <a:off x="6699250" y="31591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49" name="Rovnoramenný trojúhelník 148">
              <a:extLst>
                <a:ext uri="{FF2B5EF4-FFF2-40B4-BE49-F238E27FC236}">
                  <a16:creationId xmlns:a16="http://schemas.microsoft.com/office/drawing/2014/main" id="{F5E17423-D915-4CA3-1BCB-2C8D608A1888}"/>
                </a:ext>
              </a:extLst>
            </p:cNvPr>
            <p:cNvSpPr/>
            <p:nvPr/>
          </p:nvSpPr>
          <p:spPr>
            <a:xfrm>
              <a:off x="6534150" y="3698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0" name="Rovnoramenný trojúhelník 149">
              <a:extLst>
                <a:ext uri="{FF2B5EF4-FFF2-40B4-BE49-F238E27FC236}">
                  <a16:creationId xmlns:a16="http://schemas.microsoft.com/office/drawing/2014/main" id="{EF07E5AB-1464-8B82-CBCB-B290AA6FAF94}"/>
                </a:ext>
              </a:extLst>
            </p:cNvPr>
            <p:cNvSpPr/>
            <p:nvPr/>
          </p:nvSpPr>
          <p:spPr>
            <a:xfrm>
              <a:off x="6821488" y="35480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1" name="Rovnoramenný trojúhelník 150">
              <a:extLst>
                <a:ext uri="{FF2B5EF4-FFF2-40B4-BE49-F238E27FC236}">
                  <a16:creationId xmlns:a16="http://schemas.microsoft.com/office/drawing/2014/main" id="{9E58FEBC-4CC4-3EF9-9C32-6EDC5A821E6A}"/>
                </a:ext>
              </a:extLst>
            </p:cNvPr>
            <p:cNvSpPr/>
            <p:nvPr/>
          </p:nvSpPr>
          <p:spPr>
            <a:xfrm>
              <a:off x="6318250" y="3919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2" name="Rovnoramenný trojúhelník 151">
              <a:extLst>
                <a:ext uri="{FF2B5EF4-FFF2-40B4-BE49-F238E27FC236}">
                  <a16:creationId xmlns:a16="http://schemas.microsoft.com/office/drawing/2014/main" id="{C1914A89-308C-D78E-28AA-0DF1CB6367D6}"/>
                </a:ext>
              </a:extLst>
            </p:cNvPr>
            <p:cNvSpPr/>
            <p:nvPr/>
          </p:nvSpPr>
          <p:spPr>
            <a:xfrm>
              <a:off x="6621463" y="4116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3" name="Rovnoramenný trojúhelník 152">
              <a:extLst>
                <a:ext uri="{FF2B5EF4-FFF2-40B4-BE49-F238E27FC236}">
                  <a16:creationId xmlns:a16="http://schemas.microsoft.com/office/drawing/2014/main" id="{A1F9C33E-F708-2CEA-D365-2258410F9ACA}"/>
                </a:ext>
              </a:extLst>
            </p:cNvPr>
            <p:cNvSpPr/>
            <p:nvPr/>
          </p:nvSpPr>
          <p:spPr>
            <a:xfrm>
              <a:off x="6980238" y="4224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4" name="Rovnoramenný trojúhelník 153">
              <a:extLst>
                <a:ext uri="{FF2B5EF4-FFF2-40B4-BE49-F238E27FC236}">
                  <a16:creationId xmlns:a16="http://schemas.microsoft.com/office/drawing/2014/main" id="{5C0D7310-2EE0-E2D7-54D1-49176B8DA4B7}"/>
                </a:ext>
              </a:extLst>
            </p:cNvPr>
            <p:cNvSpPr/>
            <p:nvPr/>
          </p:nvSpPr>
          <p:spPr>
            <a:xfrm>
              <a:off x="7051675" y="30432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5" name="Rovnoramenný trojúhelník 154">
              <a:extLst>
                <a:ext uri="{FF2B5EF4-FFF2-40B4-BE49-F238E27FC236}">
                  <a16:creationId xmlns:a16="http://schemas.microsoft.com/office/drawing/2014/main" id="{1F081D68-7145-A73B-A823-72D82EF71101}"/>
                </a:ext>
              </a:extLst>
            </p:cNvPr>
            <p:cNvSpPr/>
            <p:nvPr/>
          </p:nvSpPr>
          <p:spPr>
            <a:xfrm>
              <a:off x="6102350" y="36845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6" name="Rovnoramenný trojúhelník 155">
              <a:extLst>
                <a:ext uri="{FF2B5EF4-FFF2-40B4-BE49-F238E27FC236}">
                  <a16:creationId xmlns:a16="http://schemas.microsoft.com/office/drawing/2014/main" id="{AFDA5580-FB0F-026B-7CAA-56A461FD0A23}"/>
                </a:ext>
              </a:extLst>
            </p:cNvPr>
            <p:cNvSpPr/>
            <p:nvPr/>
          </p:nvSpPr>
          <p:spPr>
            <a:xfrm>
              <a:off x="6283325" y="42275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7" name="Rovnoramenný trojúhelník 156">
              <a:extLst>
                <a:ext uri="{FF2B5EF4-FFF2-40B4-BE49-F238E27FC236}">
                  <a16:creationId xmlns:a16="http://schemas.microsoft.com/office/drawing/2014/main" id="{6FA7B9EA-7A9E-A638-3500-B1F187FEB5FC}"/>
                </a:ext>
              </a:extLst>
            </p:cNvPr>
            <p:cNvSpPr/>
            <p:nvPr/>
          </p:nvSpPr>
          <p:spPr>
            <a:xfrm>
              <a:off x="6421438" y="30972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8" name="Rovnoramenný trojúhelník 157">
              <a:extLst>
                <a:ext uri="{FF2B5EF4-FFF2-40B4-BE49-F238E27FC236}">
                  <a16:creationId xmlns:a16="http://schemas.microsoft.com/office/drawing/2014/main" id="{5CBB42D0-F7FD-7F40-9BF4-BA627A0B72BC}"/>
                </a:ext>
              </a:extLst>
            </p:cNvPr>
            <p:cNvSpPr/>
            <p:nvPr/>
          </p:nvSpPr>
          <p:spPr>
            <a:xfrm>
              <a:off x="6824663" y="3910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59" name="Rovnoramenný trojúhelník 158">
              <a:extLst>
                <a:ext uri="{FF2B5EF4-FFF2-40B4-BE49-F238E27FC236}">
                  <a16:creationId xmlns:a16="http://schemas.microsoft.com/office/drawing/2014/main" id="{840D9629-4021-5325-B383-0D650A68DE5B}"/>
                </a:ext>
              </a:extLst>
            </p:cNvPr>
            <p:cNvSpPr/>
            <p:nvPr/>
          </p:nvSpPr>
          <p:spPr>
            <a:xfrm>
              <a:off x="5289550" y="47085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0" name="Rovnoramenný trojúhelník 159">
              <a:extLst>
                <a:ext uri="{FF2B5EF4-FFF2-40B4-BE49-F238E27FC236}">
                  <a16:creationId xmlns:a16="http://schemas.microsoft.com/office/drawing/2014/main" id="{81D79B9C-C70C-9927-5196-F5B85E3449A0}"/>
                </a:ext>
              </a:extLst>
            </p:cNvPr>
            <p:cNvSpPr/>
            <p:nvPr/>
          </p:nvSpPr>
          <p:spPr>
            <a:xfrm>
              <a:off x="5640388" y="4462463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1" name="Rovnoramenný trojúhelník 160">
              <a:extLst>
                <a:ext uri="{FF2B5EF4-FFF2-40B4-BE49-F238E27FC236}">
                  <a16:creationId xmlns:a16="http://schemas.microsoft.com/office/drawing/2014/main" id="{CC6D62C3-8E8A-5722-DAF5-3EFFFFA873A5}"/>
                </a:ext>
              </a:extLst>
            </p:cNvPr>
            <p:cNvSpPr/>
            <p:nvPr/>
          </p:nvSpPr>
          <p:spPr>
            <a:xfrm>
              <a:off x="5476875" y="50022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2" name="Rovnoramenný trojúhelník 161">
              <a:extLst>
                <a:ext uri="{FF2B5EF4-FFF2-40B4-BE49-F238E27FC236}">
                  <a16:creationId xmlns:a16="http://schemas.microsoft.com/office/drawing/2014/main" id="{A275AE22-B0A2-F24B-1BD4-F40E64BD9D68}"/>
                </a:ext>
              </a:extLst>
            </p:cNvPr>
            <p:cNvSpPr/>
            <p:nvPr/>
          </p:nvSpPr>
          <p:spPr>
            <a:xfrm>
              <a:off x="5764213" y="48529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3" name="Rovnoramenný trojúhelník 162">
              <a:extLst>
                <a:ext uri="{FF2B5EF4-FFF2-40B4-BE49-F238E27FC236}">
                  <a16:creationId xmlns:a16="http://schemas.microsoft.com/office/drawing/2014/main" id="{FB0EB7A4-E39D-C447-C3E1-A21E3E047EC6}"/>
                </a:ext>
              </a:extLst>
            </p:cNvPr>
            <p:cNvSpPr/>
            <p:nvPr/>
          </p:nvSpPr>
          <p:spPr>
            <a:xfrm>
              <a:off x="4803775" y="47037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4" name="Rovnoramenný trojúhelník 163">
              <a:extLst>
                <a:ext uri="{FF2B5EF4-FFF2-40B4-BE49-F238E27FC236}">
                  <a16:creationId xmlns:a16="http://schemas.microsoft.com/office/drawing/2014/main" id="{885DF8B3-AA6A-17C1-8DDC-DC0170FF8858}"/>
                </a:ext>
              </a:extLst>
            </p:cNvPr>
            <p:cNvSpPr/>
            <p:nvPr/>
          </p:nvSpPr>
          <p:spPr>
            <a:xfrm>
              <a:off x="2806700" y="39528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5" name="Rovnoramenný trojúhelník 164">
              <a:extLst>
                <a:ext uri="{FF2B5EF4-FFF2-40B4-BE49-F238E27FC236}">
                  <a16:creationId xmlns:a16="http://schemas.microsoft.com/office/drawing/2014/main" id="{B7B8A9B0-FBFE-D08C-C0C0-BF802E83632F}"/>
                </a:ext>
              </a:extLst>
            </p:cNvPr>
            <p:cNvSpPr/>
            <p:nvPr/>
          </p:nvSpPr>
          <p:spPr>
            <a:xfrm>
              <a:off x="5997575" y="467836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6" name="Rovnoramenný trojúhelník 165">
              <a:extLst>
                <a:ext uri="{FF2B5EF4-FFF2-40B4-BE49-F238E27FC236}">
                  <a16:creationId xmlns:a16="http://schemas.microsoft.com/office/drawing/2014/main" id="{F6063930-ACE1-3558-49D4-B5E133D25E32}"/>
                </a:ext>
              </a:extLst>
            </p:cNvPr>
            <p:cNvSpPr/>
            <p:nvPr/>
          </p:nvSpPr>
          <p:spPr>
            <a:xfrm>
              <a:off x="5994400" y="43465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7" name="Rovnoramenný trojúhelník 166">
              <a:extLst>
                <a:ext uri="{FF2B5EF4-FFF2-40B4-BE49-F238E27FC236}">
                  <a16:creationId xmlns:a16="http://schemas.microsoft.com/office/drawing/2014/main" id="{DC272B4B-D41B-71DE-64DE-E8B031AFE36C}"/>
                </a:ext>
              </a:extLst>
            </p:cNvPr>
            <p:cNvSpPr/>
            <p:nvPr/>
          </p:nvSpPr>
          <p:spPr>
            <a:xfrm>
              <a:off x="5040313" y="45450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8" name="Rovnoramenný trojúhelník 167">
              <a:extLst>
                <a:ext uri="{FF2B5EF4-FFF2-40B4-BE49-F238E27FC236}">
                  <a16:creationId xmlns:a16="http://schemas.microsoft.com/office/drawing/2014/main" id="{64B765C4-AA07-7093-BFFB-5B0586A2799C}"/>
                </a:ext>
              </a:extLst>
            </p:cNvPr>
            <p:cNvSpPr/>
            <p:nvPr/>
          </p:nvSpPr>
          <p:spPr>
            <a:xfrm>
              <a:off x="4737100" y="43291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69" name="Rovnoramenný trojúhelník 168">
              <a:extLst>
                <a:ext uri="{FF2B5EF4-FFF2-40B4-BE49-F238E27FC236}">
                  <a16:creationId xmlns:a16="http://schemas.microsoft.com/office/drawing/2014/main" id="{50650603-A677-6BB5-E765-8452B178ACE1}"/>
                </a:ext>
              </a:extLst>
            </p:cNvPr>
            <p:cNvSpPr/>
            <p:nvPr/>
          </p:nvSpPr>
          <p:spPr>
            <a:xfrm>
              <a:off x="5364163" y="44005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0" name="Rovnoramenný trojúhelník 169">
              <a:extLst>
                <a:ext uri="{FF2B5EF4-FFF2-40B4-BE49-F238E27FC236}">
                  <a16:creationId xmlns:a16="http://schemas.microsoft.com/office/drawing/2014/main" id="{F9A0B059-7A4C-DA06-3D27-D0A7F696AA1C}"/>
                </a:ext>
              </a:extLst>
            </p:cNvPr>
            <p:cNvSpPr/>
            <p:nvPr/>
          </p:nvSpPr>
          <p:spPr>
            <a:xfrm>
              <a:off x="5767388" y="52133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1" name="Rovnoramenný trojúhelník 170">
              <a:extLst>
                <a:ext uri="{FF2B5EF4-FFF2-40B4-BE49-F238E27FC236}">
                  <a16:creationId xmlns:a16="http://schemas.microsoft.com/office/drawing/2014/main" id="{A03725B0-BE54-F828-DA29-DE6D85C64FFF}"/>
                </a:ext>
              </a:extLst>
            </p:cNvPr>
            <p:cNvSpPr/>
            <p:nvPr/>
          </p:nvSpPr>
          <p:spPr>
            <a:xfrm>
              <a:off x="6278563" y="47402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2" name="Rovnoramenný trojúhelník 171">
              <a:extLst>
                <a:ext uri="{FF2B5EF4-FFF2-40B4-BE49-F238E27FC236}">
                  <a16:creationId xmlns:a16="http://schemas.microsoft.com/office/drawing/2014/main" id="{DFA74267-F564-F09E-0B48-D2CB3D94EA16}"/>
                </a:ext>
              </a:extLst>
            </p:cNvPr>
            <p:cNvSpPr/>
            <p:nvPr/>
          </p:nvSpPr>
          <p:spPr>
            <a:xfrm>
              <a:off x="6580188" y="48831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3" name="Rovnoramenný trojúhelník 172">
              <a:extLst>
                <a:ext uri="{FF2B5EF4-FFF2-40B4-BE49-F238E27FC236}">
                  <a16:creationId xmlns:a16="http://schemas.microsoft.com/office/drawing/2014/main" id="{68FB5656-D438-2A8A-8B6E-85324CEFBE02}"/>
                </a:ext>
              </a:extLst>
            </p:cNvPr>
            <p:cNvSpPr/>
            <p:nvPr/>
          </p:nvSpPr>
          <p:spPr>
            <a:xfrm>
              <a:off x="6932613" y="4635500"/>
              <a:ext cx="215900" cy="217488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4" name="Rovnoramenný trojúhelník 173">
              <a:extLst>
                <a:ext uri="{FF2B5EF4-FFF2-40B4-BE49-F238E27FC236}">
                  <a16:creationId xmlns:a16="http://schemas.microsoft.com/office/drawing/2014/main" id="{965C6D6C-A29D-BC22-B00C-D6BF973B2FEB}"/>
                </a:ext>
              </a:extLst>
            </p:cNvPr>
            <p:cNvSpPr/>
            <p:nvPr/>
          </p:nvSpPr>
          <p:spPr>
            <a:xfrm>
              <a:off x="6767513" y="51768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5" name="Rovnoramenný trojúhelník 174">
              <a:extLst>
                <a:ext uri="{FF2B5EF4-FFF2-40B4-BE49-F238E27FC236}">
                  <a16:creationId xmlns:a16="http://schemas.microsoft.com/office/drawing/2014/main" id="{034E3020-0BBD-5665-7F7B-CC35819FD041}"/>
                </a:ext>
              </a:extLst>
            </p:cNvPr>
            <p:cNvSpPr/>
            <p:nvPr/>
          </p:nvSpPr>
          <p:spPr>
            <a:xfrm>
              <a:off x="6985000" y="4946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6" name="Rovnoramenný trojúhelník 175">
              <a:extLst>
                <a:ext uri="{FF2B5EF4-FFF2-40B4-BE49-F238E27FC236}">
                  <a16:creationId xmlns:a16="http://schemas.microsoft.com/office/drawing/2014/main" id="{897D58A2-34E5-1067-9F70-5113F8E96C0A}"/>
                </a:ext>
              </a:extLst>
            </p:cNvPr>
            <p:cNvSpPr/>
            <p:nvPr/>
          </p:nvSpPr>
          <p:spPr>
            <a:xfrm>
              <a:off x="6053138" y="50704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7" name="Rovnoramenný trojúhelník 176">
              <a:extLst>
                <a:ext uri="{FF2B5EF4-FFF2-40B4-BE49-F238E27FC236}">
                  <a16:creationId xmlns:a16="http://schemas.microsoft.com/office/drawing/2014/main" id="{4BE0473D-97AE-9D75-8231-56C817D32225}"/>
                </a:ext>
              </a:extLst>
            </p:cNvPr>
            <p:cNvSpPr/>
            <p:nvPr/>
          </p:nvSpPr>
          <p:spPr>
            <a:xfrm>
              <a:off x="5494338" y="53117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8" name="Rovnoramenný trojúhelník 177">
              <a:extLst>
                <a:ext uri="{FF2B5EF4-FFF2-40B4-BE49-F238E27FC236}">
                  <a16:creationId xmlns:a16="http://schemas.microsoft.com/office/drawing/2014/main" id="{B70FE9D7-9D68-F22B-4C2E-FE07E5D4C981}"/>
                </a:ext>
              </a:extLst>
            </p:cNvPr>
            <p:cNvSpPr/>
            <p:nvPr/>
          </p:nvSpPr>
          <p:spPr>
            <a:xfrm>
              <a:off x="6440488" y="4484688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79" name="Rovnoramenný trojúhelník 178">
              <a:extLst>
                <a:ext uri="{FF2B5EF4-FFF2-40B4-BE49-F238E27FC236}">
                  <a16:creationId xmlns:a16="http://schemas.microsoft.com/office/drawing/2014/main" id="{6FD93041-DDB9-0F12-AEC1-D640D1916872}"/>
                </a:ext>
              </a:extLst>
            </p:cNvPr>
            <p:cNvSpPr/>
            <p:nvPr/>
          </p:nvSpPr>
          <p:spPr>
            <a:xfrm>
              <a:off x="7285038" y="45212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0" name="Rovnoramenný trojúhelník 179">
              <a:extLst>
                <a:ext uri="{FF2B5EF4-FFF2-40B4-BE49-F238E27FC236}">
                  <a16:creationId xmlns:a16="http://schemas.microsoft.com/office/drawing/2014/main" id="{D85021A4-0171-FE8C-262C-02641CE41B46}"/>
                </a:ext>
              </a:extLst>
            </p:cNvPr>
            <p:cNvSpPr/>
            <p:nvPr/>
          </p:nvSpPr>
          <p:spPr>
            <a:xfrm>
              <a:off x="6335713" y="51625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1" name="Rovnoramenný trojúhelník 180">
              <a:extLst>
                <a:ext uri="{FF2B5EF4-FFF2-40B4-BE49-F238E27FC236}">
                  <a16:creationId xmlns:a16="http://schemas.microsoft.com/office/drawing/2014/main" id="{3E4CC81D-9F0C-59AC-051C-7F695E7FFB1A}"/>
                </a:ext>
              </a:extLst>
            </p:cNvPr>
            <p:cNvSpPr/>
            <p:nvPr/>
          </p:nvSpPr>
          <p:spPr>
            <a:xfrm>
              <a:off x="5059363" y="49974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2" name="Rovnoramenný trojúhelník 181">
              <a:extLst>
                <a:ext uri="{FF2B5EF4-FFF2-40B4-BE49-F238E27FC236}">
                  <a16:creationId xmlns:a16="http://schemas.microsoft.com/office/drawing/2014/main" id="{8465A017-3B57-E1C5-561A-327146681BDF}"/>
                </a:ext>
              </a:extLst>
            </p:cNvPr>
            <p:cNvSpPr/>
            <p:nvPr/>
          </p:nvSpPr>
          <p:spPr>
            <a:xfrm>
              <a:off x="6656388" y="45751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3" name="Rovnoramenný trojúhelník 182">
              <a:extLst>
                <a:ext uri="{FF2B5EF4-FFF2-40B4-BE49-F238E27FC236}">
                  <a16:creationId xmlns:a16="http://schemas.microsoft.com/office/drawing/2014/main" id="{0FBED05D-4CBF-2801-D2E4-51C737BF25AD}"/>
                </a:ext>
              </a:extLst>
            </p:cNvPr>
            <p:cNvSpPr/>
            <p:nvPr/>
          </p:nvSpPr>
          <p:spPr>
            <a:xfrm>
              <a:off x="7392988" y="42148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4" name="Rovnoramenný trojúhelník 183">
              <a:extLst>
                <a:ext uri="{FF2B5EF4-FFF2-40B4-BE49-F238E27FC236}">
                  <a16:creationId xmlns:a16="http://schemas.microsoft.com/office/drawing/2014/main" id="{00018DE4-D7F3-AE4E-2403-83D323B1C8EB}"/>
                </a:ext>
              </a:extLst>
            </p:cNvPr>
            <p:cNvSpPr/>
            <p:nvPr/>
          </p:nvSpPr>
          <p:spPr>
            <a:xfrm>
              <a:off x="6040438" y="53879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5" name="Rovnoramenný trojúhelník 184">
              <a:extLst>
                <a:ext uri="{FF2B5EF4-FFF2-40B4-BE49-F238E27FC236}">
                  <a16:creationId xmlns:a16="http://schemas.microsoft.com/office/drawing/2014/main" id="{2C4F25BB-73C9-B664-EF13-C5F162F7E910}"/>
                </a:ext>
              </a:extLst>
            </p:cNvPr>
            <p:cNvSpPr/>
            <p:nvPr/>
          </p:nvSpPr>
          <p:spPr>
            <a:xfrm>
              <a:off x="5845175" y="3097213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6" name="Rovnoramenný trojúhelník 185">
              <a:extLst>
                <a:ext uri="{FF2B5EF4-FFF2-40B4-BE49-F238E27FC236}">
                  <a16:creationId xmlns:a16="http://schemas.microsoft.com/office/drawing/2014/main" id="{DB25557D-2916-D3E5-C299-CAEA37F741F7}"/>
                </a:ext>
              </a:extLst>
            </p:cNvPr>
            <p:cNvSpPr/>
            <p:nvPr/>
          </p:nvSpPr>
          <p:spPr>
            <a:xfrm>
              <a:off x="5668963" y="2338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7" name="Rovnoramenný trojúhelník 186">
              <a:extLst>
                <a:ext uri="{FF2B5EF4-FFF2-40B4-BE49-F238E27FC236}">
                  <a16:creationId xmlns:a16="http://schemas.microsoft.com/office/drawing/2014/main" id="{76AF0B5B-BEBB-0A79-61B2-9AE555E410CC}"/>
                </a:ext>
              </a:extLst>
            </p:cNvPr>
            <p:cNvSpPr/>
            <p:nvPr/>
          </p:nvSpPr>
          <p:spPr>
            <a:xfrm>
              <a:off x="7291388" y="34686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8" name="Rovnoramenný trojúhelník 187">
              <a:extLst>
                <a:ext uri="{FF2B5EF4-FFF2-40B4-BE49-F238E27FC236}">
                  <a16:creationId xmlns:a16="http://schemas.microsoft.com/office/drawing/2014/main" id="{E8487AA1-B14C-22FF-09A3-28CAD670A66A}"/>
                </a:ext>
              </a:extLst>
            </p:cNvPr>
            <p:cNvSpPr/>
            <p:nvPr/>
          </p:nvSpPr>
          <p:spPr>
            <a:xfrm>
              <a:off x="5368925" y="24669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89" name="Rovnoramenný trojúhelník 188">
              <a:extLst>
                <a:ext uri="{FF2B5EF4-FFF2-40B4-BE49-F238E27FC236}">
                  <a16:creationId xmlns:a16="http://schemas.microsoft.com/office/drawing/2014/main" id="{144D7995-44D8-9E05-76AD-F9C441260383}"/>
                </a:ext>
              </a:extLst>
            </p:cNvPr>
            <p:cNvSpPr/>
            <p:nvPr/>
          </p:nvSpPr>
          <p:spPr>
            <a:xfrm>
              <a:off x="7092950" y="37925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0" name="Rovnoramenný trojúhelník 189">
              <a:extLst>
                <a:ext uri="{FF2B5EF4-FFF2-40B4-BE49-F238E27FC236}">
                  <a16:creationId xmlns:a16="http://schemas.microsoft.com/office/drawing/2014/main" id="{CCAF9050-263D-BB02-CF88-45D15471F348}"/>
                </a:ext>
              </a:extLst>
            </p:cNvPr>
            <p:cNvSpPr/>
            <p:nvPr/>
          </p:nvSpPr>
          <p:spPr>
            <a:xfrm>
              <a:off x="5978525" y="21971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1" name="Rovnoramenný trojúhelník 190">
              <a:extLst>
                <a:ext uri="{FF2B5EF4-FFF2-40B4-BE49-F238E27FC236}">
                  <a16:creationId xmlns:a16="http://schemas.microsoft.com/office/drawing/2014/main" id="{B3043912-DD84-DB32-9251-C3CAAEEC13C8}"/>
                </a:ext>
              </a:extLst>
            </p:cNvPr>
            <p:cNvSpPr/>
            <p:nvPr/>
          </p:nvSpPr>
          <p:spPr>
            <a:xfrm>
              <a:off x="6380163" y="233838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2" name="Rovnoramenný trojúhelník 191">
              <a:extLst>
                <a:ext uri="{FF2B5EF4-FFF2-40B4-BE49-F238E27FC236}">
                  <a16:creationId xmlns:a16="http://schemas.microsoft.com/office/drawing/2014/main" id="{57180C00-42C2-DED4-1799-AD304E84F6EA}"/>
                </a:ext>
              </a:extLst>
            </p:cNvPr>
            <p:cNvSpPr/>
            <p:nvPr/>
          </p:nvSpPr>
          <p:spPr>
            <a:xfrm>
              <a:off x="6738938" y="2446338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3" name="Rovnoramenný trojúhelník 192">
              <a:extLst>
                <a:ext uri="{FF2B5EF4-FFF2-40B4-BE49-F238E27FC236}">
                  <a16:creationId xmlns:a16="http://schemas.microsoft.com/office/drawing/2014/main" id="{97324001-457E-402F-6FCB-F251C9439116}"/>
                </a:ext>
              </a:extLst>
            </p:cNvPr>
            <p:cNvSpPr/>
            <p:nvPr/>
          </p:nvSpPr>
          <p:spPr>
            <a:xfrm>
              <a:off x="7285038" y="31353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4" name="Rovnoramenný trojúhelník 193">
              <a:extLst>
                <a:ext uri="{FF2B5EF4-FFF2-40B4-BE49-F238E27FC236}">
                  <a16:creationId xmlns:a16="http://schemas.microsoft.com/office/drawing/2014/main" id="{B0712F30-F0B8-6BAD-804B-DFD5DD55E6DC}"/>
                </a:ext>
              </a:extLst>
            </p:cNvPr>
            <p:cNvSpPr/>
            <p:nvPr/>
          </p:nvSpPr>
          <p:spPr>
            <a:xfrm>
              <a:off x="5969000" y="28162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5" name="Rovnoramenný trojúhelník 194">
              <a:extLst>
                <a:ext uri="{FF2B5EF4-FFF2-40B4-BE49-F238E27FC236}">
                  <a16:creationId xmlns:a16="http://schemas.microsoft.com/office/drawing/2014/main" id="{6F6AF22F-358D-3292-56B9-463116FE5C15}"/>
                </a:ext>
              </a:extLst>
            </p:cNvPr>
            <p:cNvSpPr/>
            <p:nvPr/>
          </p:nvSpPr>
          <p:spPr>
            <a:xfrm>
              <a:off x="6042025" y="2449513"/>
              <a:ext cx="215900" cy="217487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6" name="Rovnoramenný trojúhelník 195">
              <a:extLst>
                <a:ext uri="{FF2B5EF4-FFF2-40B4-BE49-F238E27FC236}">
                  <a16:creationId xmlns:a16="http://schemas.microsoft.com/office/drawing/2014/main" id="{6CBCA8CE-C599-291C-C2FE-1D51EACAB16F}"/>
                </a:ext>
              </a:extLst>
            </p:cNvPr>
            <p:cNvSpPr/>
            <p:nvPr/>
          </p:nvSpPr>
          <p:spPr>
            <a:xfrm>
              <a:off x="7399338" y="384492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7" name="Rovnoramenný trojúhelník 196">
              <a:extLst>
                <a:ext uri="{FF2B5EF4-FFF2-40B4-BE49-F238E27FC236}">
                  <a16:creationId xmlns:a16="http://schemas.microsoft.com/office/drawing/2014/main" id="{3AE87F9F-55F7-DD8E-14CD-3FC738EF690D}"/>
                </a:ext>
              </a:extLst>
            </p:cNvPr>
            <p:cNvSpPr/>
            <p:nvPr/>
          </p:nvSpPr>
          <p:spPr>
            <a:xfrm>
              <a:off x="5092700" y="257810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8" name="Rovnoramenný trojúhelník 197">
              <a:extLst>
                <a:ext uri="{FF2B5EF4-FFF2-40B4-BE49-F238E27FC236}">
                  <a16:creationId xmlns:a16="http://schemas.microsoft.com/office/drawing/2014/main" id="{7464969C-0232-AFE4-5554-9A589AF92143}"/>
                </a:ext>
              </a:extLst>
            </p:cNvPr>
            <p:cNvSpPr/>
            <p:nvPr/>
          </p:nvSpPr>
          <p:spPr>
            <a:xfrm>
              <a:off x="5753100" y="25685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199" name="Rovnoramenný trojúhelník 198">
              <a:extLst>
                <a:ext uri="{FF2B5EF4-FFF2-40B4-BE49-F238E27FC236}">
                  <a16:creationId xmlns:a16="http://schemas.microsoft.com/office/drawing/2014/main" id="{B065E947-2278-59CD-20CC-7DF7E88BE46E}"/>
                </a:ext>
              </a:extLst>
            </p:cNvPr>
            <p:cNvSpPr/>
            <p:nvPr/>
          </p:nvSpPr>
          <p:spPr>
            <a:xfrm>
              <a:off x="6199188" y="27082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0" name="Rovnoramenný trojúhelník 199">
              <a:extLst>
                <a:ext uri="{FF2B5EF4-FFF2-40B4-BE49-F238E27FC236}">
                  <a16:creationId xmlns:a16="http://schemas.microsoft.com/office/drawing/2014/main" id="{E83ACFB3-98C9-8122-531C-8D69667A510F}"/>
                </a:ext>
              </a:extLst>
            </p:cNvPr>
            <p:cNvSpPr/>
            <p:nvPr/>
          </p:nvSpPr>
          <p:spPr>
            <a:xfrm>
              <a:off x="7043738" y="2743200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1" name="Rovnoramenný trojúhelník 200">
              <a:extLst>
                <a:ext uri="{FF2B5EF4-FFF2-40B4-BE49-F238E27FC236}">
                  <a16:creationId xmlns:a16="http://schemas.microsoft.com/office/drawing/2014/main" id="{6357485D-12BC-F3BE-E22A-92C9689E2D39}"/>
                </a:ext>
              </a:extLst>
            </p:cNvPr>
            <p:cNvSpPr/>
            <p:nvPr/>
          </p:nvSpPr>
          <p:spPr>
            <a:xfrm>
              <a:off x="6415088" y="2797175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2" name="Rovnoramenný trojúhelník 201">
              <a:extLst>
                <a:ext uri="{FF2B5EF4-FFF2-40B4-BE49-F238E27FC236}">
                  <a16:creationId xmlns:a16="http://schemas.microsoft.com/office/drawing/2014/main" id="{12FDC367-2357-6181-B607-F3785203E4AE}"/>
                </a:ext>
              </a:extLst>
            </p:cNvPr>
            <p:cNvSpPr/>
            <p:nvPr/>
          </p:nvSpPr>
          <p:spPr>
            <a:xfrm>
              <a:off x="7043738" y="3381375"/>
              <a:ext cx="217487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3" name="Rovnoramenný trojúhelník 202">
              <a:extLst>
                <a:ext uri="{FF2B5EF4-FFF2-40B4-BE49-F238E27FC236}">
                  <a16:creationId xmlns:a16="http://schemas.microsoft.com/office/drawing/2014/main" id="{FFCAEC48-12BD-DDB7-2379-28766E25BA4A}"/>
                </a:ext>
              </a:extLst>
            </p:cNvPr>
            <p:cNvSpPr/>
            <p:nvPr/>
          </p:nvSpPr>
          <p:spPr>
            <a:xfrm>
              <a:off x="6762750" y="2771775"/>
              <a:ext cx="217488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sp>
          <p:nvSpPr>
            <p:cNvPr id="204" name="Rovnoramenný trojúhelník 203">
              <a:extLst>
                <a:ext uri="{FF2B5EF4-FFF2-40B4-BE49-F238E27FC236}">
                  <a16:creationId xmlns:a16="http://schemas.microsoft.com/office/drawing/2014/main" id="{51EC4E14-761A-4837-44CC-281A155DC4C0}"/>
                </a:ext>
              </a:extLst>
            </p:cNvPr>
            <p:cNvSpPr/>
            <p:nvPr/>
          </p:nvSpPr>
          <p:spPr>
            <a:xfrm>
              <a:off x="2573338" y="3295650"/>
              <a:ext cx="215900" cy="215900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/>
            </a:p>
          </p:txBody>
        </p:sp>
        <p:cxnSp>
          <p:nvCxnSpPr>
            <p:cNvPr id="205" name="Přímá spojnice 204">
              <a:extLst>
                <a:ext uri="{FF2B5EF4-FFF2-40B4-BE49-F238E27FC236}">
                  <a16:creationId xmlns:a16="http://schemas.microsoft.com/office/drawing/2014/main" id="{7643C628-28AA-E05A-6413-50297E78C1AA}"/>
                </a:ext>
              </a:extLst>
            </p:cNvPr>
            <p:cNvCxnSpPr>
              <a:stCxn id="106" idx="0"/>
            </p:cNvCxnSpPr>
            <p:nvPr/>
          </p:nvCxnSpPr>
          <p:spPr>
            <a:xfrm flipV="1">
              <a:off x="2112963" y="2189163"/>
              <a:ext cx="3781425" cy="792162"/>
            </a:xfrm>
            <a:prstGeom prst="line">
              <a:avLst/>
            </a:prstGeom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Přímá spojnice 205">
              <a:extLst>
                <a:ext uri="{FF2B5EF4-FFF2-40B4-BE49-F238E27FC236}">
                  <a16:creationId xmlns:a16="http://schemas.microsoft.com/office/drawing/2014/main" id="{EAEE00CA-CF22-0F9F-6382-5E01B06E9D1A}"/>
                </a:ext>
              </a:extLst>
            </p:cNvPr>
            <p:cNvCxnSpPr>
              <a:stCxn id="106" idx="4"/>
            </p:cNvCxnSpPr>
            <p:nvPr/>
          </p:nvCxnSpPr>
          <p:spPr>
            <a:xfrm>
              <a:off x="2112963" y="4924425"/>
              <a:ext cx="3927475" cy="792163"/>
            </a:xfrm>
            <a:prstGeom prst="line">
              <a:avLst/>
            </a:prstGeom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4906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D49526-F421-ADF5-264E-39520981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a inference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CD2F83-F338-6143-7F7C-A223116D1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24</a:t>
            </a:fld>
            <a:endParaRPr lang="cs-CZ" dirty="0"/>
          </a:p>
        </p:txBody>
      </p:sp>
      <p:grpSp>
        <p:nvGrpSpPr>
          <p:cNvPr id="202" name="Skupina 201">
            <a:extLst>
              <a:ext uri="{FF2B5EF4-FFF2-40B4-BE49-F238E27FC236}">
                <a16:creationId xmlns:a16="http://schemas.microsoft.com/office/drawing/2014/main" id="{0F4C9571-D914-2A30-21C0-002DA65156B7}"/>
              </a:ext>
            </a:extLst>
          </p:cNvPr>
          <p:cNvGrpSpPr/>
          <p:nvPr/>
        </p:nvGrpSpPr>
        <p:grpSpPr>
          <a:xfrm>
            <a:off x="216000" y="733600"/>
            <a:ext cx="8719464" cy="5625254"/>
            <a:chOff x="1403648" y="1844824"/>
            <a:chExt cx="6046788" cy="3816350"/>
          </a:xfrm>
        </p:grpSpPr>
        <p:sp>
          <p:nvSpPr>
            <p:cNvPr id="105" name="Rectangle 4">
              <a:extLst>
                <a:ext uri="{FF2B5EF4-FFF2-40B4-BE49-F238E27FC236}">
                  <a16:creationId xmlns:a16="http://schemas.microsoft.com/office/drawing/2014/main" id="{64FFF58D-9322-F429-C708-20220C8F5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648" y="2276624"/>
              <a:ext cx="2303463" cy="3384550"/>
            </a:xfrm>
            <a:prstGeom prst="rect">
              <a:avLst/>
            </a:prstGeom>
            <a:noFill/>
            <a:ln w="2857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</a:endParaRPr>
            </a:p>
          </p:txBody>
        </p:sp>
        <p:sp>
          <p:nvSpPr>
            <p:cNvPr id="106" name="Oval 6">
              <a:extLst>
                <a:ext uri="{FF2B5EF4-FFF2-40B4-BE49-F238E27FC236}">
                  <a16:creationId xmlns:a16="http://schemas.microsoft.com/office/drawing/2014/main" id="{6E9CFD6E-510E-910C-C6E4-6D10E7550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7" name="Oval 7">
              <a:extLst>
                <a:ext uri="{FF2B5EF4-FFF2-40B4-BE49-F238E27FC236}">
                  <a16:creationId xmlns:a16="http://schemas.microsoft.com/office/drawing/2014/main" id="{3C61FBFC-952E-22A5-6A27-BA1F3170C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355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8" name="Oval 8">
              <a:extLst>
                <a:ext uri="{FF2B5EF4-FFF2-40B4-BE49-F238E27FC236}">
                  <a16:creationId xmlns:a16="http://schemas.microsoft.com/office/drawing/2014/main" id="{3712DFD7-2B54-E6BA-76E9-8DB4F5C5D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0281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09" name="Oval 9">
              <a:extLst>
                <a:ext uri="{FF2B5EF4-FFF2-40B4-BE49-F238E27FC236}">
                  <a16:creationId xmlns:a16="http://schemas.microsoft.com/office/drawing/2014/main" id="{A8C74487-C61C-A028-CB68-4173BE073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256" y="386252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0" name="Oval 10">
              <a:extLst>
                <a:ext uri="{FF2B5EF4-FFF2-40B4-BE49-F238E27FC236}">
                  <a16:creationId xmlns:a16="http://schemas.microsoft.com/office/drawing/2014/main" id="{45741B83-3F2F-8BF1-439E-159E6AFFF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393395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1" name="Oval 11">
              <a:extLst>
                <a:ext uri="{FF2B5EF4-FFF2-40B4-BE49-F238E27FC236}">
                  <a16:creationId xmlns:a16="http://schemas.microsoft.com/office/drawing/2014/main" id="{250162D1-BFEA-00F5-8436-F24CE4545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083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2" name="Oval 12">
              <a:extLst>
                <a:ext uri="{FF2B5EF4-FFF2-40B4-BE49-F238E27FC236}">
                  <a16:creationId xmlns:a16="http://schemas.microsoft.com/office/drawing/2014/main" id="{0CE124BE-90DC-C840-AF38-6F6B43B7C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984" y="386252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3" name="Oval 13">
              <a:extLst>
                <a:ext uri="{FF2B5EF4-FFF2-40B4-BE49-F238E27FC236}">
                  <a16:creationId xmlns:a16="http://schemas.microsoft.com/office/drawing/2014/main" id="{EC1A5E75-AEF5-EA2A-CD02-F1346678A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421" y="357359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4" name="Oval 14">
              <a:extLst>
                <a:ext uri="{FF2B5EF4-FFF2-40B4-BE49-F238E27FC236}">
                  <a16:creationId xmlns:a16="http://schemas.microsoft.com/office/drawing/2014/main" id="{3DA79D95-2B22-D0BF-4780-6FBE8E802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393395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5" name="Oval 15">
              <a:extLst>
                <a:ext uri="{FF2B5EF4-FFF2-40B4-BE49-F238E27FC236}">
                  <a16:creationId xmlns:a16="http://schemas.microsoft.com/office/drawing/2014/main" id="{068FD893-2376-58CA-D974-CE11C2D0B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546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6" name="Oval 16">
              <a:extLst>
                <a:ext uri="{FF2B5EF4-FFF2-40B4-BE49-F238E27FC236}">
                  <a16:creationId xmlns:a16="http://schemas.microsoft.com/office/drawing/2014/main" id="{D2CDF434-EDE8-4B48-44E0-525DC2862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719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7" name="Oval 17">
              <a:extLst>
                <a:ext uri="{FF2B5EF4-FFF2-40B4-BE49-F238E27FC236}">
                  <a16:creationId xmlns:a16="http://schemas.microsoft.com/office/drawing/2014/main" id="{3557B366-B30B-3C03-0803-469AFCFB8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918" y="407842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8" name="Oval 18">
              <a:extLst>
                <a:ext uri="{FF2B5EF4-FFF2-40B4-BE49-F238E27FC236}">
                  <a16:creationId xmlns:a16="http://schemas.microsoft.com/office/drawing/2014/main" id="{319326ED-6AB6-CC45-C150-87D2766D4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41498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19" name="Oval 19">
              <a:extLst>
                <a:ext uri="{FF2B5EF4-FFF2-40B4-BE49-F238E27FC236}">
                  <a16:creationId xmlns:a16="http://schemas.microsoft.com/office/drawing/2014/main" id="{0EAEFB48-8E6A-EEE7-AF62-6FB90BCF4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892" y="378949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0" name="Oval 20">
              <a:extLst>
                <a:ext uri="{FF2B5EF4-FFF2-40B4-BE49-F238E27FC236}">
                  <a16:creationId xmlns:a16="http://schemas.microsoft.com/office/drawing/2014/main" id="{6D00662B-7113-E291-8E88-D882377D9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967" y="38609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1" name="Oval 21">
              <a:extLst>
                <a:ext uri="{FF2B5EF4-FFF2-40B4-BE49-F238E27FC236}">
                  <a16:creationId xmlns:a16="http://schemas.microsoft.com/office/drawing/2014/main" id="{AF1B2FD2-2B94-FD31-CB48-AAD4F9D6E4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2" name="Oval 22">
              <a:extLst>
                <a:ext uri="{FF2B5EF4-FFF2-40B4-BE49-F238E27FC236}">
                  <a16:creationId xmlns:a16="http://schemas.microsoft.com/office/drawing/2014/main" id="{5F886154-791C-7B57-C32D-A8B9D082C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6182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3" name="Oval 23">
              <a:extLst>
                <a:ext uri="{FF2B5EF4-FFF2-40B4-BE49-F238E27FC236}">
                  <a16:creationId xmlns:a16="http://schemas.microsoft.com/office/drawing/2014/main" id="{4068787A-C967-373B-8AC8-28F52EAA0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4" name="Oval 24">
              <a:extLst>
                <a:ext uri="{FF2B5EF4-FFF2-40B4-BE49-F238E27FC236}">
                  <a16:creationId xmlns:a16="http://schemas.microsoft.com/office/drawing/2014/main" id="{A3E0157C-5DB8-8E7B-88DA-C4DD94F0F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429431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5" name="Oval 25">
              <a:extLst>
                <a:ext uri="{FF2B5EF4-FFF2-40B4-BE49-F238E27FC236}">
                  <a16:creationId xmlns:a16="http://schemas.microsoft.com/office/drawing/2014/main" id="{57C15CFB-E9AD-F63B-206E-4AF103269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364503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6" name="Oval 26">
              <a:extLst>
                <a:ext uri="{FF2B5EF4-FFF2-40B4-BE49-F238E27FC236}">
                  <a16:creationId xmlns:a16="http://schemas.microsoft.com/office/drawing/2014/main" id="{9A8AFA2D-24A4-CA3C-0407-B3B0A73CB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7" name="Oval 27">
              <a:extLst>
                <a:ext uri="{FF2B5EF4-FFF2-40B4-BE49-F238E27FC236}">
                  <a16:creationId xmlns:a16="http://schemas.microsoft.com/office/drawing/2014/main" id="{D96FD232-CAD6-681F-3DB0-880279642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455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8" name="Oval 28">
              <a:extLst>
                <a:ext uri="{FF2B5EF4-FFF2-40B4-BE49-F238E27FC236}">
                  <a16:creationId xmlns:a16="http://schemas.microsoft.com/office/drawing/2014/main" id="{AAB284EB-7EDA-C05C-4B24-9D0786D0E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342913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29" name="Oval 29">
              <a:extLst>
                <a:ext uri="{FF2B5EF4-FFF2-40B4-BE49-F238E27FC236}">
                  <a16:creationId xmlns:a16="http://schemas.microsoft.com/office/drawing/2014/main" id="{A24CD602-FF40-0C59-4F1B-B675B4CF6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940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0" name="Oval 30">
              <a:extLst>
                <a:ext uri="{FF2B5EF4-FFF2-40B4-BE49-F238E27FC236}">
                  <a16:creationId xmlns:a16="http://schemas.microsoft.com/office/drawing/2014/main" id="{5D90DF26-9637-25F4-9A31-A7273D82B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9768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1" name="Oval 31">
              <a:extLst>
                <a:ext uri="{FF2B5EF4-FFF2-40B4-BE49-F238E27FC236}">
                  <a16:creationId xmlns:a16="http://schemas.microsoft.com/office/drawing/2014/main" id="{028FEFC4-AC9A-E563-5E68-3B3B00328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69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2" name="Oval 32">
              <a:extLst>
                <a:ext uri="{FF2B5EF4-FFF2-40B4-BE49-F238E27FC236}">
                  <a16:creationId xmlns:a16="http://schemas.microsoft.com/office/drawing/2014/main" id="{44FB1768-E919-63F7-4598-2F72A10E1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5669" y="494201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3" name="Oval 33">
              <a:extLst>
                <a:ext uri="{FF2B5EF4-FFF2-40B4-BE49-F238E27FC236}">
                  <a16:creationId xmlns:a16="http://schemas.microsoft.com/office/drawing/2014/main" id="{5C6EFC5B-605A-EC14-F729-3D8CDA7A0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032" y="501345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4" name="Oval 34">
              <a:extLst>
                <a:ext uri="{FF2B5EF4-FFF2-40B4-BE49-F238E27FC236}">
                  <a16:creationId xmlns:a16="http://schemas.microsoft.com/office/drawing/2014/main" id="{4D8F6ABD-4FCE-BDB4-55B0-240E8739E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49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5" name="Oval 35">
              <a:extLst>
                <a:ext uri="{FF2B5EF4-FFF2-40B4-BE49-F238E27FC236}">
                  <a16:creationId xmlns:a16="http://schemas.microsoft.com/office/drawing/2014/main" id="{7C47133A-C8A7-8619-98B9-7BAF2F799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396" y="494201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6" name="Oval 36">
              <a:extLst>
                <a:ext uri="{FF2B5EF4-FFF2-40B4-BE49-F238E27FC236}">
                  <a16:creationId xmlns:a16="http://schemas.microsoft.com/office/drawing/2014/main" id="{D8E34270-0AFD-1CFA-BA2B-6D2C0F6B2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834" y="465309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7" name="Oval 37">
              <a:extLst>
                <a:ext uri="{FF2B5EF4-FFF2-40B4-BE49-F238E27FC236}">
                  <a16:creationId xmlns:a16="http://schemas.microsoft.com/office/drawing/2014/main" id="{7CE56E8F-FDF7-DA40-B9F0-F53382C57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297" y="501345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8" name="Oval 38">
              <a:extLst>
                <a:ext uri="{FF2B5EF4-FFF2-40B4-BE49-F238E27FC236}">
                  <a16:creationId xmlns:a16="http://schemas.microsoft.com/office/drawing/2014/main" id="{6D4F333B-291F-76AE-49E7-7A27337FE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958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39" name="Oval 39">
              <a:extLst>
                <a:ext uri="{FF2B5EF4-FFF2-40B4-BE49-F238E27FC236}">
                  <a16:creationId xmlns:a16="http://schemas.microsoft.com/office/drawing/2014/main" id="{BB1FD802-20C0-A683-697D-831D239D0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0132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0" name="Oval 40">
              <a:extLst>
                <a:ext uri="{FF2B5EF4-FFF2-40B4-BE49-F238E27FC236}">
                  <a16:creationId xmlns:a16="http://schemas.microsoft.com/office/drawing/2014/main" id="{5721CCD1-456D-8764-2722-F5C1322E2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330" y="515791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1" name="Oval 41">
              <a:extLst>
                <a:ext uri="{FF2B5EF4-FFF2-40B4-BE49-F238E27FC236}">
                  <a16:creationId xmlns:a16="http://schemas.microsoft.com/office/drawing/2014/main" id="{52F2CDBD-6E8C-9229-5BE2-00DF4779F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9404" y="522935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2" name="Oval 42">
              <a:extLst>
                <a:ext uri="{FF2B5EF4-FFF2-40B4-BE49-F238E27FC236}">
                  <a16:creationId xmlns:a16="http://schemas.microsoft.com/office/drawing/2014/main" id="{C24A1C48-E261-A49C-C882-BADDF99A0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305" y="486899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3" name="Oval 43">
              <a:extLst>
                <a:ext uri="{FF2B5EF4-FFF2-40B4-BE49-F238E27FC236}">
                  <a16:creationId xmlns:a16="http://schemas.microsoft.com/office/drawing/2014/main" id="{A3ED2BCC-D84C-28B1-CF87-005A6E720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6379" y="4940429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4" name="Oval 44">
              <a:extLst>
                <a:ext uri="{FF2B5EF4-FFF2-40B4-BE49-F238E27FC236}">
                  <a16:creationId xmlns:a16="http://schemas.microsoft.com/office/drawing/2014/main" id="{2F76D9B1-4F85-A1DD-71C9-EC2BC2675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793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5" name="Oval 45">
              <a:extLst>
                <a:ext uri="{FF2B5EF4-FFF2-40B4-BE49-F238E27FC236}">
                  <a16:creationId xmlns:a16="http://schemas.microsoft.com/office/drawing/2014/main" id="{20038F52-0637-C62B-8F44-D532544B8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595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6" name="Oval 46">
              <a:extLst>
                <a:ext uri="{FF2B5EF4-FFF2-40B4-BE49-F238E27FC236}">
                  <a16:creationId xmlns:a16="http://schemas.microsoft.com/office/drawing/2014/main" id="{A5E636F4-8281-1A19-525F-78E182008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032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7" name="Oval 47">
              <a:extLst>
                <a:ext uri="{FF2B5EF4-FFF2-40B4-BE49-F238E27FC236}">
                  <a16:creationId xmlns:a16="http://schemas.microsoft.com/office/drawing/2014/main" id="{6EEDAA13-EBC1-E662-63DA-C610EB7DF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297" y="537381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8" name="Oval 48">
              <a:extLst>
                <a:ext uri="{FF2B5EF4-FFF2-40B4-BE49-F238E27FC236}">
                  <a16:creationId xmlns:a16="http://schemas.microsoft.com/office/drawing/2014/main" id="{722CBADC-A688-C482-F25C-BC76186AD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73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49" name="Oval 49">
              <a:extLst>
                <a:ext uri="{FF2B5EF4-FFF2-40B4-BE49-F238E27FC236}">
                  <a16:creationId xmlns:a16="http://schemas.microsoft.com/office/drawing/2014/main" id="{05F96A30-B616-F99B-10B5-6E2CC34D2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3735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0" name="Oval 50">
              <a:extLst>
                <a:ext uri="{FF2B5EF4-FFF2-40B4-BE49-F238E27FC236}">
                  <a16:creationId xmlns:a16="http://schemas.microsoft.com/office/drawing/2014/main" id="{28826F40-6611-F71D-F4D5-8D35BE9AC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867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1" name="Oval 51">
              <a:extLst>
                <a:ext uri="{FF2B5EF4-FFF2-40B4-BE49-F238E27FC236}">
                  <a16:creationId xmlns:a16="http://schemas.microsoft.com/office/drawing/2014/main" id="{7FAAAE60-B6E0-3189-B0AB-FA0F4D67C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793" y="450863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2" name="Oval 52">
              <a:extLst>
                <a:ext uri="{FF2B5EF4-FFF2-40B4-BE49-F238E27FC236}">
                  <a16:creationId xmlns:a16="http://schemas.microsoft.com/office/drawing/2014/main" id="{E3CDD752-BDDC-1ED1-06CF-E07FAA309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958" y="443719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3" name="Oval 53">
              <a:extLst>
                <a:ext uri="{FF2B5EF4-FFF2-40B4-BE49-F238E27FC236}">
                  <a16:creationId xmlns:a16="http://schemas.microsoft.com/office/drawing/2014/main" id="{24954757-D401-CE34-510D-37A64DA74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554" y="436575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4" name="Oval 54">
              <a:extLst>
                <a:ext uri="{FF2B5EF4-FFF2-40B4-BE49-F238E27FC236}">
                  <a16:creationId xmlns:a16="http://schemas.microsoft.com/office/drawing/2014/main" id="{4F0B0789-B4EF-6D5D-E1D9-9490F0EA8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595" y="472453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5" name="Oval 55">
              <a:extLst>
                <a:ext uri="{FF2B5EF4-FFF2-40B4-BE49-F238E27FC236}">
                  <a16:creationId xmlns:a16="http://schemas.microsoft.com/office/drawing/2014/main" id="{7A8D32ED-FAB7-5F46-FA52-8FE6DF656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6" name="Oval 56">
              <a:extLst>
                <a:ext uri="{FF2B5EF4-FFF2-40B4-BE49-F238E27FC236}">
                  <a16:creationId xmlns:a16="http://schemas.microsoft.com/office/drawing/2014/main" id="{AE4DD4F6-36C4-E343-ED49-41D0921D2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355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7" name="Oval 57">
              <a:extLst>
                <a:ext uri="{FF2B5EF4-FFF2-40B4-BE49-F238E27FC236}">
                  <a16:creationId xmlns:a16="http://schemas.microsoft.com/office/drawing/2014/main" id="{178E61E5-6AC5-5229-5BDF-63CD5C65D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0281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8" name="Oval 58">
              <a:extLst>
                <a:ext uri="{FF2B5EF4-FFF2-40B4-BE49-F238E27FC236}">
                  <a16:creationId xmlns:a16="http://schemas.microsoft.com/office/drawing/2014/main" id="{B4572C27-0164-B34E-AF24-E6D169429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256" y="278143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59" name="Oval 59">
              <a:extLst>
                <a:ext uri="{FF2B5EF4-FFF2-40B4-BE49-F238E27FC236}">
                  <a16:creationId xmlns:a16="http://schemas.microsoft.com/office/drawing/2014/main" id="{C818D45C-32EA-2C8C-1D36-8A9BE5605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285287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0" name="Oval 60">
              <a:extLst>
                <a:ext uri="{FF2B5EF4-FFF2-40B4-BE49-F238E27FC236}">
                  <a16:creationId xmlns:a16="http://schemas.microsoft.com/office/drawing/2014/main" id="{C7591882-5A6A-A8CC-493A-F5B40780F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083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1" name="Oval 61">
              <a:extLst>
                <a:ext uri="{FF2B5EF4-FFF2-40B4-BE49-F238E27FC236}">
                  <a16:creationId xmlns:a16="http://schemas.microsoft.com/office/drawing/2014/main" id="{B35407AE-66DA-937E-6A8B-AB6D2BF1D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984" y="2781438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2" name="Oval 62">
              <a:extLst>
                <a:ext uri="{FF2B5EF4-FFF2-40B4-BE49-F238E27FC236}">
                  <a16:creationId xmlns:a16="http://schemas.microsoft.com/office/drawing/2014/main" id="{A3E56DB2-B40B-1984-7D69-4CC7F1D09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9421" y="249251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3" name="Oval 63">
              <a:extLst>
                <a:ext uri="{FF2B5EF4-FFF2-40B4-BE49-F238E27FC236}">
                  <a16:creationId xmlns:a16="http://schemas.microsoft.com/office/drawing/2014/main" id="{0859BDFE-23DE-32A3-0433-88C0277493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2852875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4" name="Oval 64">
              <a:extLst>
                <a:ext uri="{FF2B5EF4-FFF2-40B4-BE49-F238E27FC236}">
                  <a16:creationId xmlns:a16="http://schemas.microsoft.com/office/drawing/2014/main" id="{27EE20BC-CD0E-1DB8-BBE0-40B690A69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546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5" name="Oval 65">
              <a:extLst>
                <a:ext uri="{FF2B5EF4-FFF2-40B4-BE49-F238E27FC236}">
                  <a16:creationId xmlns:a16="http://schemas.microsoft.com/office/drawing/2014/main" id="{281814C6-CEFA-6EB0-59AC-DB16DA1E7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719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6" name="Oval 66">
              <a:extLst>
                <a:ext uri="{FF2B5EF4-FFF2-40B4-BE49-F238E27FC236}">
                  <a16:creationId xmlns:a16="http://schemas.microsoft.com/office/drawing/2014/main" id="{7711A4DB-20DE-7CD6-96AC-3A7F3F9D3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918" y="29973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7" name="Oval 67">
              <a:extLst>
                <a:ext uri="{FF2B5EF4-FFF2-40B4-BE49-F238E27FC236}">
                  <a16:creationId xmlns:a16="http://schemas.microsoft.com/office/drawing/2014/main" id="{BBABF8B9-FA9D-1780-B38B-39EE3D24F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992" y="3068774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8" name="Oval 68">
              <a:extLst>
                <a:ext uri="{FF2B5EF4-FFF2-40B4-BE49-F238E27FC236}">
                  <a16:creationId xmlns:a16="http://schemas.microsoft.com/office/drawing/2014/main" id="{43A55EBC-5792-B0B1-1819-29B252326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892" y="2708413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69" name="Oval 69">
              <a:extLst>
                <a:ext uri="{FF2B5EF4-FFF2-40B4-BE49-F238E27FC236}">
                  <a16:creationId xmlns:a16="http://schemas.microsoft.com/office/drawing/2014/main" id="{4C8F1F01-81D8-36B8-55A5-3F83364A6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7967" y="2779850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0" name="Oval 70">
              <a:extLst>
                <a:ext uri="{FF2B5EF4-FFF2-40B4-BE49-F238E27FC236}">
                  <a16:creationId xmlns:a16="http://schemas.microsoft.com/office/drawing/2014/main" id="{C8CFC66B-5568-B4C5-2CEE-E6024F53F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1" name="Oval 71">
              <a:extLst>
                <a:ext uri="{FF2B5EF4-FFF2-40B4-BE49-F238E27FC236}">
                  <a16:creationId xmlns:a16="http://schemas.microsoft.com/office/drawing/2014/main" id="{B84C7647-8438-96A1-B0C8-5FCF0C202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6182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2" name="Oval 72">
              <a:extLst>
                <a:ext uri="{FF2B5EF4-FFF2-40B4-BE49-F238E27FC236}">
                  <a16:creationId xmlns:a16="http://schemas.microsoft.com/office/drawing/2014/main" id="{77F51FE8-B9AC-DB1E-967F-C6E9DBFA5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620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3" name="Oval 73">
              <a:extLst>
                <a:ext uri="{FF2B5EF4-FFF2-40B4-BE49-F238E27FC236}">
                  <a16:creationId xmlns:a16="http://schemas.microsoft.com/office/drawing/2014/main" id="{7A901806-62FE-9417-0F3D-AC091EBB2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3884" y="3213236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4" name="Oval 74">
              <a:extLst>
                <a:ext uri="{FF2B5EF4-FFF2-40B4-BE49-F238E27FC236}">
                  <a16:creationId xmlns:a16="http://schemas.microsoft.com/office/drawing/2014/main" id="{4103139C-7EDE-91B5-749E-C74E9573D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2563951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5" name="Oval 75">
              <a:extLst>
                <a:ext uri="{FF2B5EF4-FFF2-40B4-BE49-F238E27FC236}">
                  <a16:creationId xmlns:a16="http://schemas.microsoft.com/office/drawing/2014/main" id="{57D74739-35F1-42B0-A15C-ED1E0CF8F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322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6" name="Oval 76">
              <a:extLst>
                <a:ext uri="{FF2B5EF4-FFF2-40B4-BE49-F238E27FC236}">
                  <a16:creationId xmlns:a16="http://schemas.microsoft.com/office/drawing/2014/main" id="{C5E636AB-C716-916A-D500-2DBD325F1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455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7" name="Oval 77">
              <a:extLst>
                <a:ext uri="{FF2B5EF4-FFF2-40B4-BE49-F238E27FC236}">
                  <a16:creationId xmlns:a16="http://schemas.microsoft.com/office/drawing/2014/main" id="{F27A6648-046D-F398-FC35-7E7F30265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4381" y="2348052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rgbClr val="C0C0C0"/>
                </a:solidFill>
              </a:endParaRPr>
            </a:p>
          </p:txBody>
        </p:sp>
        <p:sp>
          <p:nvSpPr>
            <p:cNvPr id="178" name="Text Box 78">
              <a:extLst>
                <a:ext uri="{FF2B5EF4-FFF2-40B4-BE49-F238E27FC236}">
                  <a16:creationId xmlns:a16="http://schemas.microsoft.com/office/drawing/2014/main" id="{2E57A194-E13E-A7A9-22AE-2E7AD6EE7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5448" y="1844824"/>
              <a:ext cx="14478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cs-CZ" altLang="cs-CZ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Populace</a:t>
              </a:r>
              <a:endParaRPr lang="en-US" altLang="cs-CZ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179" name="Rectangle 79">
              <a:extLst>
                <a:ext uri="{FF2B5EF4-FFF2-40B4-BE49-F238E27FC236}">
                  <a16:creationId xmlns:a16="http://schemas.microsoft.com/office/drawing/2014/main" id="{A46406CC-2E17-6C3F-6842-2D9426ED6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6973" y="2276624"/>
              <a:ext cx="2303463" cy="3384550"/>
            </a:xfrm>
            <a:prstGeom prst="rect">
              <a:avLst/>
            </a:prstGeom>
            <a:noFill/>
            <a:ln w="2857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</a:endParaRPr>
            </a:p>
          </p:txBody>
        </p:sp>
        <p:sp>
          <p:nvSpPr>
            <p:cNvPr id="180" name="Oval 80">
              <a:extLst>
                <a:ext uri="{FF2B5EF4-FFF2-40B4-BE49-F238E27FC236}">
                  <a16:creationId xmlns:a16="http://schemas.microsoft.com/office/drawing/2014/main" id="{E74CFB4F-2040-6EDE-1A53-D9A74BE37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0573" y="38625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1" name="Oval 81">
              <a:extLst>
                <a:ext uri="{FF2B5EF4-FFF2-40B4-BE49-F238E27FC236}">
                  <a16:creationId xmlns:a16="http://schemas.microsoft.com/office/drawing/2014/main" id="{70F7AB64-C7EA-6295-2113-12B6495F4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2736" y="3573612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2" name="Oval 82">
              <a:extLst>
                <a:ext uri="{FF2B5EF4-FFF2-40B4-BE49-F238E27FC236}">
                  <a16:creationId xmlns:a16="http://schemas.microsoft.com/office/drawing/2014/main" id="{6F6717F2-C9FD-EB65-927F-01C594599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0211" y="3789512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3" name="Oval 83">
              <a:extLst>
                <a:ext uri="{FF2B5EF4-FFF2-40B4-BE49-F238E27FC236}">
                  <a16:creationId xmlns:a16="http://schemas.microsoft.com/office/drawing/2014/main" id="{5B8AEA7A-DE91-C773-8B92-67CBBD6AD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811" y="47245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4" name="Oval 84">
              <a:extLst>
                <a:ext uri="{FF2B5EF4-FFF2-40B4-BE49-F238E27FC236}">
                  <a16:creationId xmlns:a16="http://schemas.microsoft.com/office/drawing/2014/main" id="{1BC2992F-8DC5-35F2-7DAB-45B34B2A1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9711" y="4942037"/>
              <a:ext cx="144462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5" name="Oval 85">
              <a:extLst>
                <a:ext uri="{FF2B5EF4-FFF2-40B4-BE49-F238E27FC236}">
                  <a16:creationId xmlns:a16="http://schemas.microsoft.com/office/drawing/2014/main" id="{60D285BF-1918-CE2E-3AC2-504273C2D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1648" y="5157937"/>
              <a:ext cx="144463" cy="144462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6" name="Oval 86">
              <a:extLst>
                <a:ext uri="{FF2B5EF4-FFF2-40B4-BE49-F238E27FC236}">
                  <a16:creationId xmlns:a16="http://schemas.microsoft.com/office/drawing/2014/main" id="{565B553A-BD0C-4D0E-5092-3D980C174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911" y="45086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7" name="Oval 87">
              <a:extLst>
                <a:ext uri="{FF2B5EF4-FFF2-40B4-BE49-F238E27FC236}">
                  <a16:creationId xmlns:a16="http://schemas.microsoft.com/office/drawing/2014/main" id="{17AB691C-A064-A489-FF88-00429203A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3598" y="2492524"/>
              <a:ext cx="144463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8" name="Oval 88">
              <a:extLst>
                <a:ext uri="{FF2B5EF4-FFF2-40B4-BE49-F238E27FC236}">
                  <a16:creationId xmlns:a16="http://schemas.microsoft.com/office/drawing/2014/main" id="{6D8C693B-5DEB-44C9-F36D-0BCDFFAB4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1298" y="2781449"/>
              <a:ext cx="144463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sp>
          <p:nvSpPr>
            <p:cNvPr id="189" name="Oval 89">
              <a:extLst>
                <a:ext uri="{FF2B5EF4-FFF2-40B4-BE49-F238E27FC236}">
                  <a16:creationId xmlns:a16="http://schemas.microsoft.com/office/drawing/2014/main" id="{B2537CE1-DAB9-32F2-8466-112FCC3FB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0936" y="3213249"/>
              <a:ext cx="144462" cy="144463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Tx/>
                <a:buFontTx/>
                <a:buNone/>
              </a:pPr>
              <a:endParaRPr lang="cs-CZ" altLang="cs-CZ" sz="1800" b="0">
                <a:solidFill>
                  <a:schemeClr val="tx1"/>
                </a:solidFill>
                <a:highlight>
                  <a:srgbClr val="C0C0C0"/>
                </a:highlight>
              </a:endParaRPr>
            </a:p>
          </p:txBody>
        </p:sp>
        <p:cxnSp>
          <p:nvCxnSpPr>
            <p:cNvPr id="190" name="AutoShape 90">
              <a:extLst>
                <a:ext uri="{FF2B5EF4-FFF2-40B4-BE49-F238E27FC236}">
                  <a16:creationId xmlns:a16="http://schemas.microsoft.com/office/drawing/2014/main" id="{AB412532-FB0C-5799-1549-C67A7532FD55}"/>
                </a:ext>
              </a:extLst>
            </p:cNvPr>
            <p:cNvCxnSpPr>
              <a:cxnSpLocks noChangeShapeType="1"/>
              <a:stCxn id="157" idx="6"/>
              <a:endCxn id="187" idx="2"/>
            </p:cNvCxnSpPr>
            <p:nvPr/>
          </p:nvCxnSpPr>
          <p:spPr bwMode="auto">
            <a:xfrm>
              <a:off x="2484736" y="2565549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1" name="AutoShape 91">
              <a:extLst>
                <a:ext uri="{FF2B5EF4-FFF2-40B4-BE49-F238E27FC236}">
                  <a16:creationId xmlns:a16="http://schemas.microsoft.com/office/drawing/2014/main" id="{1D2EFE0A-9E9A-A94D-6579-0D15134D38E7}"/>
                </a:ext>
              </a:extLst>
            </p:cNvPr>
            <p:cNvCxnSpPr>
              <a:cxnSpLocks noChangeShapeType="1"/>
              <a:stCxn id="161" idx="6"/>
              <a:endCxn id="188" idx="2"/>
            </p:cNvCxnSpPr>
            <p:nvPr/>
          </p:nvCxnSpPr>
          <p:spPr bwMode="auto">
            <a:xfrm>
              <a:off x="3132436" y="2854474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AutoShape 92">
              <a:extLst>
                <a:ext uri="{FF2B5EF4-FFF2-40B4-BE49-F238E27FC236}">
                  <a16:creationId xmlns:a16="http://schemas.microsoft.com/office/drawing/2014/main" id="{4DDBAC06-A07C-4E6C-0F98-D395F8020D3E}"/>
                </a:ext>
              </a:extLst>
            </p:cNvPr>
            <p:cNvCxnSpPr>
              <a:cxnSpLocks noChangeShapeType="1"/>
              <a:stCxn id="172" idx="6"/>
              <a:endCxn id="189" idx="2"/>
            </p:cNvCxnSpPr>
            <p:nvPr/>
          </p:nvCxnSpPr>
          <p:spPr bwMode="auto">
            <a:xfrm>
              <a:off x="2772073" y="32862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AutoShape 93">
              <a:extLst>
                <a:ext uri="{FF2B5EF4-FFF2-40B4-BE49-F238E27FC236}">
                  <a16:creationId xmlns:a16="http://schemas.microsoft.com/office/drawing/2014/main" id="{69FC53C8-F369-BF99-78E1-9706C2118B11}"/>
                </a:ext>
              </a:extLst>
            </p:cNvPr>
            <p:cNvCxnSpPr>
              <a:cxnSpLocks noChangeShapeType="1"/>
              <a:stCxn id="113" idx="6"/>
              <a:endCxn id="181" idx="2"/>
            </p:cNvCxnSpPr>
            <p:nvPr/>
          </p:nvCxnSpPr>
          <p:spPr bwMode="auto">
            <a:xfrm>
              <a:off x="3203873" y="3646637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AutoShape 94">
              <a:extLst>
                <a:ext uri="{FF2B5EF4-FFF2-40B4-BE49-F238E27FC236}">
                  <a16:creationId xmlns:a16="http://schemas.microsoft.com/office/drawing/2014/main" id="{59E5F18F-55F6-1B52-5483-F9E6ACE0AAD9}"/>
                </a:ext>
              </a:extLst>
            </p:cNvPr>
            <p:cNvCxnSpPr>
              <a:cxnSpLocks noChangeShapeType="1"/>
              <a:stCxn id="119" idx="6"/>
              <a:endCxn id="182" idx="2"/>
            </p:cNvCxnSpPr>
            <p:nvPr/>
          </p:nvCxnSpPr>
          <p:spPr bwMode="auto">
            <a:xfrm>
              <a:off x="2051348" y="3862537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AutoShape 95">
              <a:extLst>
                <a:ext uri="{FF2B5EF4-FFF2-40B4-BE49-F238E27FC236}">
                  <a16:creationId xmlns:a16="http://schemas.microsoft.com/office/drawing/2014/main" id="{8B861DC2-C812-1435-1FEE-8E80FA89AC04}"/>
                </a:ext>
              </a:extLst>
            </p:cNvPr>
            <p:cNvCxnSpPr>
              <a:cxnSpLocks noChangeShapeType="1"/>
              <a:stCxn id="109" idx="6"/>
              <a:endCxn id="180" idx="2"/>
            </p:cNvCxnSpPr>
            <p:nvPr/>
          </p:nvCxnSpPr>
          <p:spPr bwMode="auto">
            <a:xfrm>
              <a:off x="2411711" y="3935562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AutoShape 96">
              <a:extLst>
                <a:ext uri="{FF2B5EF4-FFF2-40B4-BE49-F238E27FC236}">
                  <a16:creationId xmlns:a16="http://schemas.microsoft.com/office/drawing/2014/main" id="{2A6CF271-6FA6-01D4-6817-0C3D1AD41F70}"/>
                </a:ext>
              </a:extLst>
            </p:cNvPr>
            <p:cNvCxnSpPr>
              <a:cxnSpLocks noChangeShapeType="1"/>
              <a:stCxn id="145" idx="6"/>
              <a:endCxn id="186" idx="2"/>
            </p:cNvCxnSpPr>
            <p:nvPr/>
          </p:nvCxnSpPr>
          <p:spPr bwMode="auto">
            <a:xfrm>
              <a:off x="2699048" y="45816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AutoShape 97">
              <a:extLst>
                <a:ext uri="{FF2B5EF4-FFF2-40B4-BE49-F238E27FC236}">
                  <a16:creationId xmlns:a16="http://schemas.microsoft.com/office/drawing/2014/main" id="{CED0ED49-FD4A-D91C-B044-301031D28319}"/>
                </a:ext>
              </a:extLst>
            </p:cNvPr>
            <p:cNvCxnSpPr>
              <a:cxnSpLocks noChangeShapeType="1"/>
              <a:stCxn id="134" idx="6"/>
              <a:endCxn id="183" idx="2"/>
            </p:cNvCxnSpPr>
            <p:nvPr/>
          </p:nvCxnSpPr>
          <p:spPr bwMode="auto">
            <a:xfrm>
              <a:off x="2914948" y="4797574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AutoShape 98">
              <a:extLst>
                <a:ext uri="{FF2B5EF4-FFF2-40B4-BE49-F238E27FC236}">
                  <a16:creationId xmlns:a16="http://schemas.microsoft.com/office/drawing/2014/main" id="{25AEDF93-040A-685A-2463-51841DBEEB34}"/>
                </a:ext>
              </a:extLst>
            </p:cNvPr>
            <p:cNvCxnSpPr>
              <a:cxnSpLocks noChangeShapeType="1"/>
              <a:stCxn id="135" idx="6"/>
              <a:endCxn id="184" idx="2"/>
            </p:cNvCxnSpPr>
            <p:nvPr/>
          </p:nvCxnSpPr>
          <p:spPr bwMode="auto">
            <a:xfrm>
              <a:off x="3130848" y="5015062"/>
              <a:ext cx="3598863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AutoShape 99">
              <a:extLst>
                <a:ext uri="{FF2B5EF4-FFF2-40B4-BE49-F238E27FC236}">
                  <a16:creationId xmlns:a16="http://schemas.microsoft.com/office/drawing/2014/main" id="{99CC05A7-C076-F3DE-03D0-66052C86DFB6}"/>
                </a:ext>
              </a:extLst>
            </p:cNvPr>
            <p:cNvCxnSpPr>
              <a:cxnSpLocks noChangeShapeType="1"/>
              <a:stCxn id="140" idx="6"/>
              <a:endCxn id="185" idx="2"/>
            </p:cNvCxnSpPr>
            <p:nvPr/>
          </p:nvCxnSpPr>
          <p:spPr bwMode="auto">
            <a:xfrm>
              <a:off x="2122786" y="5230962"/>
              <a:ext cx="3598862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0" name="Text Box 100">
              <a:extLst>
                <a:ext uri="{FF2B5EF4-FFF2-40B4-BE49-F238E27FC236}">
                  <a16:creationId xmlns:a16="http://schemas.microsoft.com/office/drawing/2014/main" id="{FD011668-2027-7F36-F004-254F1F9AF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6973" y="1844824"/>
              <a:ext cx="2232025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cs-CZ" altLang="cs-CZ" b="1" dirty="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Výběrový soubor</a:t>
              </a:r>
              <a:endParaRPr lang="en-US" altLang="cs-CZ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endParaRPr>
            </a:p>
          </p:txBody>
        </p:sp>
        <p:sp>
          <p:nvSpPr>
            <p:cNvPr id="201" name="AutoShape 101">
              <a:extLst>
                <a:ext uri="{FF2B5EF4-FFF2-40B4-BE49-F238E27FC236}">
                  <a16:creationId xmlns:a16="http://schemas.microsoft.com/office/drawing/2014/main" id="{41099AAC-7A42-363B-9577-7A5E6E0C7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6805" y="3958195"/>
              <a:ext cx="1260475" cy="539219"/>
            </a:xfrm>
            <a:prstGeom prst="leftArrow">
              <a:avLst>
                <a:gd name="adj1" fmla="val 50000"/>
                <a:gd name="adj2" fmla="val 36366"/>
              </a:avLst>
            </a:prstGeom>
            <a:solidFill>
              <a:srgbClr val="00B0F0"/>
            </a:solidFill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buClr>
                  <a:schemeClr val="accent2"/>
                </a:buClr>
                <a:buFont typeface="Arial" panose="020B0604020202020204" pitchFamily="34" charset="0"/>
                <a:buChar char="•"/>
                <a:defRPr sz="2400" b="1">
                  <a:solidFill>
                    <a:srgbClr val="3F3F3F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buClr>
                  <a:schemeClr val="accent2"/>
                </a:buClr>
                <a:buSzPct val="90000"/>
                <a:buFont typeface="Arial" panose="020B0604020202020204" pitchFamily="34" charset="0"/>
                <a:buChar char="•"/>
                <a:defRPr sz="2200" b="1">
                  <a:solidFill>
                    <a:srgbClr val="3F3F3F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buClr>
                  <a:schemeClr val="accent2"/>
                </a:buClr>
                <a:buSzPct val="85000"/>
                <a:buFont typeface="Arial" panose="020B0604020202020204" pitchFamily="34" charset="0"/>
                <a:buChar char="•"/>
                <a:defRPr sz="2000" b="1">
                  <a:solidFill>
                    <a:srgbClr val="3F3F3F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buClr>
                  <a:schemeClr val="accent2"/>
                </a:buClr>
                <a:buSzPct val="80000"/>
                <a:buFont typeface="Arial" panose="020B0604020202020204" pitchFamily="34" charset="0"/>
                <a:buChar char="•"/>
                <a:defRPr b="1">
                  <a:solidFill>
                    <a:srgbClr val="3F3F3F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2"/>
                </a:buClr>
                <a:buSzPct val="75000"/>
                <a:buFont typeface="Arial" panose="020B0604020202020204" pitchFamily="34" charset="0"/>
                <a:buChar char="•"/>
                <a:defRPr sz="1600" b="1">
                  <a:solidFill>
                    <a:srgbClr val="3F3F3F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FontTx/>
                <a:buNone/>
              </a:pPr>
              <a:r>
                <a:rPr lang="cs-CZ" altLang="cs-CZ" sz="2000" b="0" dirty="0">
                  <a:solidFill>
                    <a:schemeClr val="bg1"/>
                  </a:solidFill>
                </a:rPr>
                <a:t>Inference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0139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135B38-D43E-4B58-A625-8EC1A686A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cs typeface="Arial" panose="020B0604020202020204" pitchFamily="34" charset="0"/>
              </a:rPr>
              <a:t>Popisná a inferenční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FDE5F5-D988-49EB-9153-DA7F47AD5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5256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i="0" u="none" strike="noStrike" baseline="0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Popisná statistika</a:t>
            </a:r>
            <a:r>
              <a:rPr lang="pl-PL" i="0" u="none" strike="noStrike" baseline="0" dirty="0">
                <a:latin typeface="+mj-lt"/>
                <a:cs typeface="Arial" panose="020B0604020202020204" pitchFamily="34" charset="0"/>
              </a:rPr>
              <a:t> zjišťuje a sumarizuje informace, zpracovává je 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ve formě grafů a tabulek a vypočítává jejich </a:t>
            </a:r>
            <a:r>
              <a:rPr lang="cs-CZ" dirty="0">
                <a:latin typeface="+mj-lt"/>
                <a:cs typeface="Arial" panose="020B0604020202020204" pitchFamily="34" charset="0"/>
              </a:rPr>
              <a:t>č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íselné charakteristiky jako průměr, rozptyl, percentily, rozpětí a pod.</a:t>
            </a:r>
          </a:p>
          <a:p>
            <a:pPr marL="0" indent="0" algn="just">
              <a:buNone/>
            </a:pPr>
            <a:endParaRPr lang="cs-CZ" i="0" u="none" strike="noStrike" baseline="0" dirty="0">
              <a:latin typeface="+mj-lt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cs-CZ" u="sng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  <a:cs typeface="Arial" panose="020B0604020202020204" pitchFamily="34" charset="0"/>
              </a:rPr>
              <a:t>Různé druhy proměnných umožňují různé druhy popisu.</a:t>
            </a:r>
          </a:p>
          <a:p>
            <a:pPr marL="0" indent="0" algn="just">
              <a:buNone/>
            </a:pPr>
            <a:endParaRPr lang="cs-CZ" b="0" i="0" u="none" strike="noStrike" baseline="0" dirty="0">
              <a:latin typeface="+mj-lt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cs-CZ" i="0" u="none" strike="noStrike" baseline="0" dirty="0">
                <a:solidFill>
                  <a:schemeClr val="accent6"/>
                </a:solidFill>
                <a:latin typeface="+mj-lt"/>
                <a:cs typeface="Arial" panose="020B0604020202020204" pitchFamily="34" charset="0"/>
              </a:rPr>
              <a:t>Inferenční statistika </a:t>
            </a:r>
            <a:r>
              <a:rPr lang="cs-CZ" dirty="0">
                <a:latin typeface="+mj-lt"/>
                <a:cs typeface="Arial" panose="020B0604020202020204" pitchFamily="34" charset="0"/>
              </a:rPr>
              <a:t>č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iní závěry na základě dat získaných z šetření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provedených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pro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vybraný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soubor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respondent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ů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.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Analyzuje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tyto</a:t>
            </a:r>
            <a:r>
              <a:rPr lang="en-US" i="0" u="none" strike="noStrike" baseline="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i="0" u="none" strike="noStrike" baseline="0" dirty="0" err="1">
                <a:latin typeface="+mj-lt"/>
                <a:cs typeface="Arial" panose="020B0604020202020204" pitchFamily="34" charset="0"/>
              </a:rPr>
              <a:t>zá</a:t>
            </a:r>
            <a:r>
              <a:rPr lang="cs-CZ" i="0" u="none" strike="noStrike" baseline="0" dirty="0" err="1">
                <a:latin typeface="+mj-lt"/>
                <a:cs typeface="Arial" panose="020B0604020202020204" pitchFamily="34" charset="0"/>
              </a:rPr>
              <a:t>věry</a:t>
            </a:r>
            <a:r>
              <a:rPr lang="cs-CZ" i="0" u="none" strike="noStrike" baseline="0" dirty="0">
                <a:latin typeface="+mj-lt"/>
                <a:cs typeface="Arial" panose="020B0604020202020204" pitchFamily="34" charset="0"/>
              </a:rPr>
              <a:t> a predikuje z nich závěr pro celý soubor.</a:t>
            </a:r>
            <a:endParaRPr lang="cs-CZ" sz="2400" dirty="0">
              <a:latin typeface="+mj-lt"/>
              <a:cs typeface="Arial" panose="020B0604020202020204" pitchFamily="34" charset="0"/>
            </a:endParaRP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CB6EBA-2F3C-41F9-B540-47D477D0BB3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7607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832389B-0C04-0F6E-B758-D65100EC4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odhad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EB687C-8FDB-8503-1C99-F48F64FE27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46898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parametr rozdělení je odhadován tzv. </a:t>
            </a:r>
            <a:r>
              <a:rPr lang="cs-CZ" dirty="0">
                <a:solidFill>
                  <a:srgbClr val="0000FF"/>
                </a:solidFill>
              </a:rPr>
              <a:t>statistikou </a:t>
            </a:r>
            <a:r>
              <a:rPr lang="cs-CZ" dirty="0">
                <a:solidFill>
                  <a:schemeClr val="tx1"/>
                </a:solidFill>
              </a:rPr>
              <a:t>spočtenou z dat</a:t>
            </a:r>
          </a:p>
          <a:p>
            <a:pPr lvl="1"/>
            <a:r>
              <a:rPr lang="cs-CZ" altLang="cs-CZ" dirty="0">
                <a:solidFill>
                  <a:srgbClr val="3F3F3F"/>
                </a:solidFill>
                <a:latin typeface="+mn-lt"/>
              </a:rPr>
              <a:t>x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1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 , x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2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 , . . . , </a:t>
            </a:r>
            <a:r>
              <a:rPr lang="cs-CZ" altLang="cs-CZ" dirty="0" err="1">
                <a:solidFill>
                  <a:srgbClr val="3F3F3F"/>
                </a:solidFill>
                <a:latin typeface="+mn-lt"/>
              </a:rPr>
              <a:t>x</a:t>
            </a:r>
            <a:r>
              <a:rPr lang="cs-CZ" altLang="cs-CZ" baseline="-25000" dirty="0" err="1">
                <a:solidFill>
                  <a:srgbClr val="3F3F3F"/>
                </a:solidFill>
                <a:latin typeface="+mn-lt"/>
              </a:rPr>
              <a:t>n</a:t>
            </a:r>
            <a:r>
              <a:rPr lang="cs-CZ" altLang="cs-CZ" baseline="-25000" dirty="0">
                <a:solidFill>
                  <a:srgbClr val="3F3F3F"/>
                </a:solidFill>
                <a:latin typeface="+mn-lt"/>
              </a:rPr>
              <a:t> </a:t>
            </a:r>
            <a:r>
              <a:rPr lang="cs-CZ" altLang="cs-CZ" dirty="0">
                <a:solidFill>
                  <a:srgbClr val="3F3F3F"/>
                </a:solidFill>
                <a:latin typeface="+mn-lt"/>
              </a:rPr>
              <a:t>=&gt; </a:t>
            </a:r>
            <a:r>
              <a:rPr lang="cs-CZ" altLang="cs-CZ" dirty="0">
                <a:effectLst/>
                <a:latin typeface="+mn-lt"/>
              </a:rPr>
              <a:t>f (x</a:t>
            </a:r>
            <a:r>
              <a:rPr lang="cs-CZ" altLang="cs-CZ" baseline="-25000" dirty="0">
                <a:effectLst/>
                <a:latin typeface="+mn-lt"/>
              </a:rPr>
              <a:t>1</a:t>
            </a:r>
            <a:r>
              <a:rPr lang="cs-CZ" altLang="cs-CZ" dirty="0">
                <a:effectLst/>
                <a:latin typeface="+mn-lt"/>
              </a:rPr>
              <a:t> , x</a:t>
            </a:r>
            <a:r>
              <a:rPr lang="cs-CZ" altLang="cs-CZ" baseline="-25000" dirty="0">
                <a:effectLst/>
                <a:latin typeface="+mn-lt"/>
              </a:rPr>
              <a:t>2</a:t>
            </a:r>
            <a:r>
              <a:rPr lang="cs-CZ" altLang="cs-CZ" dirty="0">
                <a:effectLst/>
                <a:latin typeface="+mn-lt"/>
              </a:rPr>
              <a:t> , . . . , </a:t>
            </a:r>
            <a:r>
              <a:rPr lang="cs-CZ" altLang="cs-CZ" dirty="0" err="1">
                <a:effectLst/>
                <a:latin typeface="+mn-lt"/>
              </a:rPr>
              <a:t>x</a:t>
            </a:r>
            <a:r>
              <a:rPr lang="cs-CZ" altLang="cs-CZ" baseline="-25000" dirty="0" err="1">
                <a:effectLst/>
                <a:latin typeface="+mn-lt"/>
              </a:rPr>
              <a:t>n</a:t>
            </a:r>
            <a:r>
              <a:rPr lang="cs-CZ" altLang="cs-CZ" dirty="0">
                <a:effectLst/>
                <a:latin typeface="+mn-lt"/>
              </a:rPr>
              <a:t> )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/>
              <a:t>obvykle existuje více typů statistiky pro konkrétní parametr</a:t>
            </a:r>
          </a:p>
          <a:p>
            <a:pPr lvl="1"/>
            <a:r>
              <a:rPr lang="cs-CZ" dirty="0"/>
              <a:t>velmi často odhad parametru odhadne i charakteristiku (střední hodnotu, rozptyl)</a:t>
            </a:r>
          </a:p>
          <a:p>
            <a:pPr lvl="2"/>
            <a:r>
              <a:rPr lang="cs-CZ" dirty="0"/>
              <a:t>např u normálního rozdělení se pro parametr </a:t>
            </a:r>
            <a:r>
              <a:rPr lang="cs-CZ" b="1" dirty="0">
                <a:solidFill>
                  <a:srgbClr val="0000FF"/>
                </a:solidFill>
                <a:latin typeface="Symbol" panose="05050102010706020507" pitchFamily="18" charset="2"/>
              </a:rPr>
              <a:t>m</a:t>
            </a:r>
            <a:r>
              <a:rPr lang="cs-CZ" dirty="0"/>
              <a:t> používá statistika průměr  </a:t>
            </a:r>
            <a:r>
              <a:rPr lang="cs-CZ" dirty="0">
                <a:solidFill>
                  <a:srgbClr val="0000FF"/>
                </a:solidFill>
              </a:rPr>
              <a:t>x</a:t>
            </a:r>
            <a:r>
              <a:rPr lang="cs-CZ" b="1" dirty="0">
                <a:solidFill>
                  <a:srgbClr val="0000FF"/>
                </a:solidFill>
              </a:rPr>
              <a:t>̄</a:t>
            </a:r>
            <a:r>
              <a:rPr lang="cs-CZ" dirty="0">
                <a:solidFill>
                  <a:srgbClr val="0000FF"/>
                </a:solidFill>
              </a:rPr>
              <a:t>  </a:t>
            </a:r>
            <a:r>
              <a:rPr lang="cs-CZ" dirty="0"/>
              <a:t>parametr a to je i odhad střední hodnoty </a:t>
            </a:r>
            <a:r>
              <a:rPr lang="cs-CZ" b="1" dirty="0">
                <a:solidFill>
                  <a:srgbClr val="0000FF"/>
                </a:solidFill>
              </a:rPr>
              <a:t>E(x)</a:t>
            </a:r>
          </a:p>
          <a:p>
            <a:pPr lvl="1"/>
            <a:r>
              <a:rPr lang="cs-CZ" b="1" dirty="0">
                <a:solidFill>
                  <a:srgbClr val="0000FF"/>
                </a:solidFill>
              </a:rPr>
              <a:t>statistika je vždy náhodná veličina </a:t>
            </a:r>
          </a:p>
          <a:p>
            <a:r>
              <a:rPr lang="cs-CZ" dirty="0"/>
              <a:t>vlastnosti statistik (odhadů)</a:t>
            </a:r>
          </a:p>
          <a:p>
            <a:pPr lvl="1"/>
            <a:r>
              <a:rPr lang="cs-CZ" dirty="0"/>
              <a:t>nestrannost (nevychýlenost) – střední hodnota odhadu je rovna odhadovanému parametru bez ohledu na velikost výběru</a:t>
            </a:r>
          </a:p>
          <a:p>
            <a:pPr lvl="1"/>
            <a:r>
              <a:rPr lang="cs-CZ" dirty="0"/>
              <a:t>konzistence – při růstu velikosti výběru se chyba odhadu stále zmenšuje až k 0</a:t>
            </a:r>
          </a:p>
          <a:p>
            <a:pPr lvl="1"/>
            <a:r>
              <a:rPr lang="cs-CZ" dirty="0"/>
              <a:t>vydatnost – odhad má menší chybu než jakýkoliv jiný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12604BA-B85E-A547-EA3C-85967B1C3E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26</a:t>
            </a:fld>
            <a:endParaRPr lang="cs-CZ" dirty="0"/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DACB0A7B-2AD3-3CD4-6F0B-B5A50E3B223A}"/>
              </a:ext>
            </a:extLst>
          </p:cNvPr>
          <p:cNvGrpSpPr>
            <a:grpSpLocks noChangeAspect="1"/>
          </p:cNvGrpSpPr>
          <p:nvPr/>
        </p:nvGrpSpPr>
        <p:grpSpPr>
          <a:xfrm>
            <a:off x="2271213" y="4438795"/>
            <a:ext cx="4601574" cy="2041205"/>
            <a:chOff x="2051562" y="4227619"/>
            <a:chExt cx="5228977" cy="2319514"/>
          </a:xfrm>
        </p:grpSpPr>
        <p:grpSp>
          <p:nvGrpSpPr>
            <p:cNvPr id="52" name="Skupina 51">
              <a:extLst>
                <a:ext uri="{FF2B5EF4-FFF2-40B4-BE49-F238E27FC236}">
                  <a16:creationId xmlns:a16="http://schemas.microsoft.com/office/drawing/2014/main" id="{120E8C15-AB3E-541E-7E96-5CC1BAC6C437}"/>
                </a:ext>
              </a:extLst>
            </p:cNvPr>
            <p:cNvGrpSpPr/>
            <p:nvPr/>
          </p:nvGrpSpPr>
          <p:grpSpPr>
            <a:xfrm>
              <a:off x="2051562" y="4227619"/>
              <a:ext cx="4968876" cy="1439862"/>
              <a:chOff x="1192262" y="4437112"/>
              <a:chExt cx="4968876" cy="1439862"/>
            </a:xfrm>
          </p:grpSpPr>
          <p:grpSp>
            <p:nvGrpSpPr>
              <p:cNvPr id="13" name="Group 36">
                <a:extLst>
                  <a:ext uri="{FF2B5EF4-FFF2-40B4-BE49-F238E27FC236}">
                    <a16:creationId xmlns:a16="http://schemas.microsoft.com/office/drawing/2014/main" id="{895365CF-73EA-AEF5-E44C-9F335FC4DD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92262" y="4437112"/>
                <a:ext cx="1368425" cy="1439862"/>
                <a:chOff x="657" y="2251"/>
                <a:chExt cx="862" cy="907"/>
              </a:xfrm>
            </p:grpSpPr>
            <p:grpSp>
              <p:nvGrpSpPr>
                <p:cNvPr id="14" name="Group 12">
                  <a:extLst>
                    <a:ext uri="{FF2B5EF4-FFF2-40B4-BE49-F238E27FC236}">
                      <a16:creationId xmlns:a16="http://schemas.microsoft.com/office/drawing/2014/main" id="{AA498162-F5CF-01B5-500D-93AC1E9AE3E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57" y="2296"/>
                  <a:ext cx="862" cy="862"/>
                  <a:chOff x="2245" y="2704"/>
                  <a:chExt cx="862" cy="862"/>
                </a:xfrm>
              </p:grpSpPr>
              <p:sp>
                <p:nvSpPr>
                  <p:cNvPr id="20" name="Oval 4">
                    <a:extLst>
                      <a:ext uri="{FF2B5EF4-FFF2-40B4-BE49-F238E27FC236}">
                        <a16:creationId xmlns:a16="http://schemas.microsoft.com/office/drawing/2014/main" id="{B7C5F31C-D313-62FF-1271-91A850BC4B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1" name="Oval 6">
                    <a:extLst>
                      <a:ext uri="{FF2B5EF4-FFF2-40B4-BE49-F238E27FC236}">
                        <a16:creationId xmlns:a16="http://schemas.microsoft.com/office/drawing/2014/main" id="{F0D0CC3A-EE58-6F7A-9D2D-692821B1BED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2" name="Oval 9">
                    <a:extLst>
                      <a:ext uri="{FF2B5EF4-FFF2-40B4-BE49-F238E27FC236}">
                        <a16:creationId xmlns:a16="http://schemas.microsoft.com/office/drawing/2014/main" id="{50E23FA3-9846-0468-3C41-33B89982436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3" name="Oval 10">
                    <a:extLst>
                      <a:ext uri="{FF2B5EF4-FFF2-40B4-BE49-F238E27FC236}">
                        <a16:creationId xmlns:a16="http://schemas.microsoft.com/office/drawing/2014/main" id="{8383899D-08E9-6186-ECED-32E3E2A339E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24" name="Oval 11">
                    <a:extLst>
                      <a:ext uri="{FF2B5EF4-FFF2-40B4-BE49-F238E27FC236}">
                        <a16:creationId xmlns:a16="http://schemas.microsoft.com/office/drawing/2014/main" id="{83FF01A7-59BA-8739-F883-C97C059E95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15" name="Oval 31">
                  <a:extLst>
                    <a:ext uri="{FF2B5EF4-FFF2-40B4-BE49-F238E27FC236}">
                      <a16:creationId xmlns:a16="http://schemas.microsoft.com/office/drawing/2014/main" id="{8305DF1B-1A37-2F14-0FBC-61DBB3073D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6" y="234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6" name="Oval 32">
                  <a:extLst>
                    <a:ext uri="{FF2B5EF4-FFF2-40B4-BE49-F238E27FC236}">
                      <a16:creationId xmlns:a16="http://schemas.microsoft.com/office/drawing/2014/main" id="{FB4E3FAF-3794-29AD-552D-1BB164472C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20" y="2432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7" name="Oval 33">
                  <a:extLst>
                    <a:ext uri="{FF2B5EF4-FFF2-40B4-BE49-F238E27FC236}">
                      <a16:creationId xmlns:a16="http://schemas.microsoft.com/office/drawing/2014/main" id="{B5C12EB9-4062-A97A-4D19-3F623C19A2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6" y="2387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8" name="Oval 34">
                  <a:extLst>
                    <a:ext uri="{FF2B5EF4-FFF2-40B4-BE49-F238E27FC236}">
                      <a16:creationId xmlns:a16="http://schemas.microsoft.com/office/drawing/2014/main" id="{0FBAD98F-5C06-98C8-E325-6FEE5EFAB3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6" y="225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19" name="Oval 35">
                  <a:extLst>
                    <a:ext uri="{FF2B5EF4-FFF2-40B4-BE49-F238E27FC236}">
                      <a16:creationId xmlns:a16="http://schemas.microsoft.com/office/drawing/2014/main" id="{F4E0456D-98C5-BCCF-AB68-D397C642E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75" y="2296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25" name="Group 45">
                <a:extLst>
                  <a:ext uri="{FF2B5EF4-FFF2-40B4-BE49-F238E27FC236}">
                    <a16:creationId xmlns:a16="http://schemas.microsoft.com/office/drawing/2014/main" id="{32DDC46A-038D-A0DC-9813-F25771B6BB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92487" y="4502248"/>
                <a:ext cx="1368425" cy="1368425"/>
                <a:chOff x="1837" y="2296"/>
                <a:chExt cx="862" cy="862"/>
              </a:xfrm>
            </p:grpSpPr>
            <p:grpSp>
              <p:nvGrpSpPr>
                <p:cNvPr id="26" name="Group 13">
                  <a:extLst>
                    <a:ext uri="{FF2B5EF4-FFF2-40B4-BE49-F238E27FC236}">
                      <a16:creationId xmlns:a16="http://schemas.microsoft.com/office/drawing/2014/main" id="{0CC729ED-02C4-2E16-1782-B42FB37FFD8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837" y="2296"/>
                  <a:ext cx="862" cy="862"/>
                  <a:chOff x="2245" y="2704"/>
                  <a:chExt cx="862" cy="862"/>
                </a:xfrm>
              </p:grpSpPr>
              <p:sp>
                <p:nvSpPr>
                  <p:cNvPr id="35" name="Oval 14">
                    <a:extLst>
                      <a:ext uri="{FF2B5EF4-FFF2-40B4-BE49-F238E27FC236}">
                        <a16:creationId xmlns:a16="http://schemas.microsoft.com/office/drawing/2014/main" id="{D19A5C28-6717-663E-F636-4EB83B2EEE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6" name="Oval 15">
                    <a:extLst>
                      <a:ext uri="{FF2B5EF4-FFF2-40B4-BE49-F238E27FC236}">
                        <a16:creationId xmlns:a16="http://schemas.microsoft.com/office/drawing/2014/main" id="{E267FF16-FCC1-E2B2-749E-7748F5E602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7" name="Oval 16">
                    <a:extLst>
                      <a:ext uri="{FF2B5EF4-FFF2-40B4-BE49-F238E27FC236}">
                        <a16:creationId xmlns:a16="http://schemas.microsoft.com/office/drawing/2014/main" id="{CB1F52B0-A02F-E7AE-FFE2-2303A809436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8" name="Oval 17">
                    <a:extLst>
                      <a:ext uri="{FF2B5EF4-FFF2-40B4-BE49-F238E27FC236}">
                        <a16:creationId xmlns:a16="http://schemas.microsoft.com/office/drawing/2014/main" id="{740E4A29-B6E9-E98A-8BC4-4073542ACA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39" name="Oval 18">
                    <a:extLst>
                      <a:ext uri="{FF2B5EF4-FFF2-40B4-BE49-F238E27FC236}">
                        <a16:creationId xmlns:a16="http://schemas.microsoft.com/office/drawing/2014/main" id="{EBBBA705-DDBF-5622-575F-B96F9DBB568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27" name="Oval 37">
                  <a:extLst>
                    <a:ext uri="{FF2B5EF4-FFF2-40B4-BE49-F238E27FC236}">
                      <a16:creationId xmlns:a16="http://schemas.microsoft.com/office/drawing/2014/main" id="{B7CE6B0E-DA84-C1D3-4EC7-AAEE67E9A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00" y="2387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28" name="Oval 38">
                  <a:extLst>
                    <a:ext uri="{FF2B5EF4-FFF2-40B4-BE49-F238E27FC236}">
                      <a16:creationId xmlns:a16="http://schemas.microsoft.com/office/drawing/2014/main" id="{CCD20C6C-3EAD-CA91-07D6-0063BE21ED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7" y="2523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29" name="Oval 39">
                  <a:extLst>
                    <a:ext uri="{FF2B5EF4-FFF2-40B4-BE49-F238E27FC236}">
                      <a16:creationId xmlns:a16="http://schemas.microsoft.com/office/drawing/2014/main" id="{790627EA-5EE7-9122-9401-82C5CC4715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26" y="2931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0" name="Oval 40">
                  <a:extLst>
                    <a:ext uri="{FF2B5EF4-FFF2-40B4-BE49-F238E27FC236}">
                      <a16:creationId xmlns:a16="http://schemas.microsoft.com/office/drawing/2014/main" id="{BF7E5BD0-A344-9755-47A3-9FECF6DBAA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9" y="2659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1" name="Oval 41">
                  <a:extLst>
                    <a:ext uri="{FF2B5EF4-FFF2-40B4-BE49-F238E27FC236}">
                      <a16:creationId xmlns:a16="http://schemas.microsoft.com/office/drawing/2014/main" id="{7598F105-D83A-F86C-2176-078C2A9837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64" y="2976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2" name="Oval 42">
                  <a:extLst>
                    <a:ext uri="{FF2B5EF4-FFF2-40B4-BE49-F238E27FC236}">
                      <a16:creationId xmlns:a16="http://schemas.microsoft.com/office/drawing/2014/main" id="{9F51090E-ABD3-37F8-276E-24ECA67A87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82" y="2659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3" name="Oval 43">
                  <a:extLst>
                    <a:ext uri="{FF2B5EF4-FFF2-40B4-BE49-F238E27FC236}">
                      <a16:creationId xmlns:a16="http://schemas.microsoft.com/office/drawing/2014/main" id="{6C45CBD0-B215-2A1E-0AE4-2BFBCDD8B0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26" y="2704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34" name="Oval 44">
                  <a:extLst>
                    <a:ext uri="{FF2B5EF4-FFF2-40B4-BE49-F238E27FC236}">
                      <a16:creationId xmlns:a16="http://schemas.microsoft.com/office/drawing/2014/main" id="{DA24A153-004F-0949-271D-7F6601E557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2" y="2840"/>
                  <a:ext cx="91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985A83F3-9D8C-DEAB-66CF-5C3C7AA156DE}"/>
                  </a:ext>
                </a:extLst>
              </p:cNvPr>
              <p:cNvGrpSpPr/>
              <p:nvPr/>
            </p:nvGrpSpPr>
            <p:grpSpPr>
              <a:xfrm>
                <a:off x="4792713" y="4502249"/>
                <a:ext cx="1368425" cy="1368425"/>
                <a:chOff x="4792713" y="4502249"/>
                <a:chExt cx="1368425" cy="1368425"/>
              </a:xfrm>
            </p:grpSpPr>
            <p:grpSp>
              <p:nvGrpSpPr>
                <p:cNvPr id="40" name="Group 25">
                  <a:extLst>
                    <a:ext uri="{FF2B5EF4-FFF2-40B4-BE49-F238E27FC236}">
                      <a16:creationId xmlns:a16="http://schemas.microsoft.com/office/drawing/2014/main" id="{2E85BA57-E73F-2A85-A7AF-7D4B4D64883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92713" y="4502249"/>
                  <a:ext cx="1368425" cy="1368425"/>
                  <a:chOff x="2245" y="2704"/>
                  <a:chExt cx="862" cy="862"/>
                </a:xfrm>
              </p:grpSpPr>
              <p:sp>
                <p:nvSpPr>
                  <p:cNvPr id="41" name="Oval 26">
                    <a:extLst>
                      <a:ext uri="{FF2B5EF4-FFF2-40B4-BE49-F238E27FC236}">
                        <a16:creationId xmlns:a16="http://schemas.microsoft.com/office/drawing/2014/main" id="{E147FFC5-9E7D-2C34-3B39-DE04A6A9D7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45" y="2704"/>
                    <a:ext cx="862" cy="862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2" name="Oval 27">
                    <a:extLst>
                      <a:ext uri="{FF2B5EF4-FFF2-40B4-BE49-F238E27FC236}">
                        <a16:creationId xmlns:a16="http://schemas.microsoft.com/office/drawing/2014/main" id="{CEBEBB2F-6662-509E-FFE2-7982FEC0F03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336" y="2795"/>
                    <a:ext cx="689" cy="689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3" name="Oval 28">
                    <a:extLst>
                      <a:ext uri="{FF2B5EF4-FFF2-40B4-BE49-F238E27FC236}">
                        <a16:creationId xmlns:a16="http://schemas.microsoft.com/office/drawing/2014/main" id="{DC3E7CE1-8E0F-4274-7C2C-F9B0A3E606E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26" y="2886"/>
                    <a:ext cx="517" cy="517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4" name="Oval 29">
                    <a:extLst>
                      <a:ext uri="{FF2B5EF4-FFF2-40B4-BE49-F238E27FC236}">
                        <a16:creationId xmlns:a16="http://schemas.microsoft.com/office/drawing/2014/main" id="{FCF52E04-748B-1A92-6E7D-2A49C3CA073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17" y="2976"/>
                    <a:ext cx="345" cy="345"/>
                  </a:xfrm>
                  <a:prstGeom prst="ellips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  <p:sp>
                <p:nvSpPr>
                  <p:cNvPr id="45" name="Oval 30">
                    <a:extLst>
                      <a:ext uri="{FF2B5EF4-FFF2-40B4-BE49-F238E27FC236}">
                        <a16:creationId xmlns:a16="http://schemas.microsoft.com/office/drawing/2014/main" id="{5171BE15-8DC4-2F88-42CC-04A6422AC52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08" y="3067"/>
                    <a:ext cx="172" cy="172"/>
                  </a:xfrm>
                  <a:prstGeom prst="ellipse">
                    <a:avLst/>
                  </a:prstGeom>
                  <a:solidFill>
                    <a:schemeClr val="tx1">
                      <a:alpha val="50000"/>
                    </a:schemeClr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cs-CZ"/>
                  </a:p>
                </p:txBody>
              </p:sp>
            </p:grpSp>
            <p:sp>
              <p:nvSpPr>
                <p:cNvPr id="46" name="Oval 53">
                  <a:extLst>
                    <a:ext uri="{FF2B5EF4-FFF2-40B4-BE49-F238E27FC236}">
                      <a16:creationId xmlns:a16="http://schemas.microsoft.com/office/drawing/2014/main" id="{9FBE70EC-B44B-4102-DE37-EC9A5C0869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976" y="50785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7" name="Oval 54">
                  <a:extLst>
                    <a:ext uri="{FF2B5EF4-FFF2-40B4-BE49-F238E27FC236}">
                      <a16:creationId xmlns:a16="http://schemas.microsoft.com/office/drawing/2014/main" id="{28EFCAE5-8EEE-50E7-6C5A-97D91A5BD0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3438" y="5221386"/>
                  <a:ext cx="144463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8" name="Oval 55">
                  <a:extLst>
                    <a:ext uri="{FF2B5EF4-FFF2-40B4-BE49-F238E27FC236}">
                      <a16:creationId xmlns:a16="http://schemas.microsoft.com/office/drawing/2014/main" id="{A3BCC459-1A74-3ED0-82E2-CB4253DFBC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84876" y="50785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49" name="Oval 56">
                  <a:extLst>
                    <a:ext uri="{FF2B5EF4-FFF2-40B4-BE49-F238E27FC236}">
                      <a16:creationId xmlns:a16="http://schemas.microsoft.com/office/drawing/2014/main" id="{6BE73DFF-6FF3-90C9-0127-230DBCB9A9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976" y="5294411"/>
                  <a:ext cx="144462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  <p:sp>
              <p:nvSpPr>
                <p:cNvPr id="50" name="Oval 57">
                  <a:extLst>
                    <a:ext uri="{FF2B5EF4-FFF2-40B4-BE49-F238E27FC236}">
                      <a16:creationId xmlns:a16="http://schemas.microsoft.com/office/drawing/2014/main" id="{26F0522B-0EB0-0F70-46EF-5C2215590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13438" y="5005486"/>
                  <a:ext cx="144463" cy="14446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cs-CZ"/>
                </a:p>
              </p:txBody>
            </p:sp>
          </p:grpSp>
        </p:grpSp>
        <p:sp>
          <p:nvSpPr>
            <p:cNvPr id="53" name="TextovéPole 52">
              <a:extLst>
                <a:ext uri="{FF2B5EF4-FFF2-40B4-BE49-F238E27FC236}">
                  <a16:creationId xmlns:a16="http://schemas.microsoft.com/office/drawing/2014/main" id="{D2A37A57-DDBB-C939-627D-AEDCA374048D}"/>
                </a:ext>
              </a:extLst>
            </p:cNvPr>
            <p:cNvSpPr txBox="1"/>
            <p:nvPr/>
          </p:nvSpPr>
          <p:spPr>
            <a:xfrm>
              <a:off x="2131462" y="5908788"/>
              <a:ext cx="1288525" cy="419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vychýlený</a:t>
              </a:r>
            </a:p>
          </p:txBody>
        </p:sp>
        <p:sp>
          <p:nvSpPr>
            <p:cNvPr id="54" name="TextovéPole 53">
              <a:extLst>
                <a:ext uri="{FF2B5EF4-FFF2-40B4-BE49-F238E27FC236}">
                  <a16:creationId xmlns:a16="http://schemas.microsoft.com/office/drawing/2014/main" id="{D3316AB4-DAE8-9016-C097-84B83B380A3D}"/>
                </a:ext>
              </a:extLst>
            </p:cNvPr>
            <p:cNvSpPr txBox="1"/>
            <p:nvPr/>
          </p:nvSpPr>
          <p:spPr>
            <a:xfrm>
              <a:off x="3873218" y="5812678"/>
              <a:ext cx="1615032" cy="734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nevychýlený</a:t>
              </a:r>
            </a:p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neefektivní</a:t>
              </a:r>
            </a:p>
          </p:txBody>
        </p:sp>
        <p:sp>
          <p:nvSpPr>
            <p:cNvPr id="55" name="TextovéPole 54">
              <a:extLst>
                <a:ext uri="{FF2B5EF4-FFF2-40B4-BE49-F238E27FC236}">
                  <a16:creationId xmlns:a16="http://schemas.microsoft.com/office/drawing/2014/main" id="{EA4D681C-302B-6FE7-BBB3-1A42F94EC500}"/>
                </a:ext>
              </a:extLst>
            </p:cNvPr>
            <p:cNvSpPr txBox="1"/>
            <p:nvPr/>
          </p:nvSpPr>
          <p:spPr>
            <a:xfrm>
              <a:off x="5665507" y="5812677"/>
              <a:ext cx="1615032" cy="734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dirty="0">
                  <a:solidFill>
                    <a:srgbClr val="0000FF"/>
                  </a:solidFill>
                </a:rPr>
                <a:t>nevychýlený</a:t>
              </a:r>
            </a:p>
            <a:p>
              <a:pPr algn="ctr"/>
              <a:r>
                <a:rPr lang="cs-CZ" dirty="0">
                  <a:solidFill>
                    <a:srgbClr val="0000FF"/>
                  </a:solidFill>
                </a:rPr>
                <a:t>efektivní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14266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04C94E-CFF3-57BA-C5B5-D119D4259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Intervalový odhad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15B583-03CA-CB2E-7696-2A2DE51D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4228810"/>
          </a:xfrm>
        </p:spPr>
        <p:txBody>
          <a:bodyPr>
            <a:normAutofit/>
          </a:bodyPr>
          <a:lstStyle/>
          <a:p>
            <a:r>
              <a:rPr lang="cs-CZ" dirty="0"/>
              <a:t>samotná hodnota statistiky (odhadu) není dostatečná</a:t>
            </a:r>
          </a:p>
          <a:p>
            <a:pPr lvl="1"/>
            <a:r>
              <a:rPr lang="cs-CZ" dirty="0"/>
              <a:t>nevíme, jaká je chyba odhadu a jak odlišný od odhadu je skutečný parametr</a:t>
            </a:r>
          </a:p>
          <a:p>
            <a:r>
              <a:rPr lang="cs-CZ" dirty="0"/>
              <a:t>intervalový odhad – interval spolehlivosti (</a:t>
            </a:r>
            <a:r>
              <a:rPr lang="en-GB" dirty="0"/>
              <a:t>confidence interval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interval, ve kterém leží s předem zvolenou pravděpodobností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a</a:t>
            </a:r>
            <a:r>
              <a:rPr lang="cs-CZ" dirty="0"/>
              <a:t> skutečný parametr </a:t>
            </a:r>
          </a:p>
          <a:p>
            <a:pPr lvl="2"/>
            <a:r>
              <a:rPr lang="cs-CZ" dirty="0"/>
              <a:t>dolní (</a:t>
            </a:r>
            <a:r>
              <a:rPr lang="cs-CZ" dirty="0">
                <a:solidFill>
                  <a:srgbClr val="0000FF"/>
                </a:solidFill>
              </a:rPr>
              <a:t>LCI</a:t>
            </a:r>
            <a:r>
              <a:rPr lang="cs-CZ" dirty="0"/>
              <a:t>) a horní (</a:t>
            </a:r>
            <a:r>
              <a:rPr lang="cs-CZ" dirty="0">
                <a:solidFill>
                  <a:srgbClr val="0000FF"/>
                </a:solidFill>
              </a:rPr>
              <a:t>UCI</a:t>
            </a:r>
            <a:r>
              <a:rPr lang="cs-CZ" dirty="0"/>
              <a:t>) mez intervalu</a:t>
            </a:r>
          </a:p>
          <a:p>
            <a:pPr lvl="2"/>
            <a:r>
              <a:rPr lang="cs-CZ" dirty="0"/>
              <a:t>šířka intervalu závisí na počtu případů a rozptylu původní náhodné veličiny</a:t>
            </a:r>
          </a:p>
          <a:p>
            <a:pPr lvl="1"/>
            <a:r>
              <a:rPr lang="cs-CZ" dirty="0"/>
              <a:t>pro malé soubory musíme znát rozdělení náhodné veličiny (exaktní interval)</a:t>
            </a:r>
          </a:p>
          <a:p>
            <a:pPr lvl="1"/>
            <a:r>
              <a:rPr lang="cs-CZ" dirty="0"/>
              <a:t>pro větší soubory (&gt;30) není znalost nutná – aproximace normálním rozdělením</a:t>
            </a:r>
          </a:p>
          <a:p>
            <a:r>
              <a:rPr lang="cs-CZ" dirty="0"/>
              <a:t>centrální limitní věta – rozdělení průměru z nezávislých a stejně rozdělených náhodných veličin se s růstem počtu případů blíží k normálnímu rozdělení</a:t>
            </a:r>
          </a:p>
          <a:p>
            <a:pPr lvl="1"/>
            <a:r>
              <a:rPr lang="cs-CZ" dirty="0"/>
              <a:t>bez ohledu na původní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5336D70-957F-9EDD-6AC1-17E799C884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27</a:t>
            </a:fld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06782E0A-A450-4B85-FD51-6E2B4C1B21F4}"/>
              </a:ext>
            </a:extLst>
          </p:cNvPr>
          <p:cNvGrpSpPr/>
          <p:nvPr/>
        </p:nvGrpSpPr>
        <p:grpSpPr>
          <a:xfrm>
            <a:off x="2087724" y="4571328"/>
            <a:ext cx="4968552" cy="1132404"/>
            <a:chOff x="2339752" y="5181124"/>
            <a:chExt cx="4968552" cy="1132404"/>
          </a:xfrm>
        </p:grpSpPr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CC455006-E828-9880-D320-8854BC4F2E1A}"/>
                </a:ext>
              </a:extLst>
            </p:cNvPr>
            <p:cNvCxnSpPr/>
            <p:nvPr/>
          </p:nvCxnSpPr>
          <p:spPr>
            <a:xfrm>
              <a:off x="2339752" y="5661248"/>
              <a:ext cx="496855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Přímá spojnice 22">
              <a:extLst>
                <a:ext uri="{FF2B5EF4-FFF2-40B4-BE49-F238E27FC236}">
                  <a16:creationId xmlns:a16="http://schemas.microsoft.com/office/drawing/2014/main" id="{F1B0CF9A-10C7-A175-EA25-A08602D896D0}"/>
                </a:ext>
              </a:extLst>
            </p:cNvPr>
            <p:cNvCxnSpPr/>
            <p:nvPr/>
          </p:nvCxnSpPr>
          <p:spPr>
            <a:xfrm flipV="1">
              <a:off x="4644008" y="5589240"/>
              <a:ext cx="0" cy="144016"/>
            </a:xfrm>
            <a:prstGeom prst="line">
              <a:avLst/>
            </a:pr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římá spojnice 23">
              <a:extLst>
                <a:ext uri="{FF2B5EF4-FFF2-40B4-BE49-F238E27FC236}">
                  <a16:creationId xmlns:a16="http://schemas.microsoft.com/office/drawing/2014/main" id="{62F5636A-EB13-850D-5CB5-3AD132E782BC}"/>
                </a:ext>
              </a:extLst>
            </p:cNvPr>
            <p:cNvCxnSpPr/>
            <p:nvPr/>
          </p:nvCxnSpPr>
          <p:spPr>
            <a:xfrm flipV="1">
              <a:off x="3563888" y="5597624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římá spojnice 24">
              <a:extLst>
                <a:ext uri="{FF2B5EF4-FFF2-40B4-BE49-F238E27FC236}">
                  <a16:creationId xmlns:a16="http://schemas.microsoft.com/office/drawing/2014/main" id="{C4A761E6-2BA7-1CDA-B00D-162A346BDF06}"/>
                </a:ext>
              </a:extLst>
            </p:cNvPr>
            <p:cNvCxnSpPr/>
            <p:nvPr/>
          </p:nvCxnSpPr>
          <p:spPr>
            <a:xfrm flipV="1">
              <a:off x="5726063" y="5588967"/>
              <a:ext cx="0" cy="144016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římá spojnice 25">
              <a:extLst>
                <a:ext uri="{FF2B5EF4-FFF2-40B4-BE49-F238E27FC236}">
                  <a16:creationId xmlns:a16="http://schemas.microsoft.com/office/drawing/2014/main" id="{9425C04B-CAEE-4878-9C77-9BD4C9F5E670}"/>
                </a:ext>
              </a:extLst>
            </p:cNvPr>
            <p:cNvCxnSpPr/>
            <p:nvPr/>
          </p:nvCxnSpPr>
          <p:spPr>
            <a:xfrm flipV="1">
              <a:off x="4139952" y="5585519"/>
              <a:ext cx="0" cy="144016"/>
            </a:xfrm>
            <a:prstGeom prst="line">
              <a:avLst/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Pravá složená závorka 26">
              <a:extLst>
                <a:ext uri="{FF2B5EF4-FFF2-40B4-BE49-F238E27FC236}">
                  <a16:creationId xmlns:a16="http://schemas.microsoft.com/office/drawing/2014/main" id="{5A732089-06FA-04A8-AA96-1B1194014712}"/>
                </a:ext>
              </a:extLst>
            </p:cNvPr>
            <p:cNvSpPr/>
            <p:nvPr/>
          </p:nvSpPr>
          <p:spPr>
            <a:xfrm rot="5400000">
              <a:off x="4572002" y="4786161"/>
              <a:ext cx="144012" cy="2160241"/>
            </a:xfrm>
            <a:prstGeom prst="rightBrac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5" name="TextovéPole 4">
              <a:extLst>
                <a:ext uri="{FF2B5EF4-FFF2-40B4-BE49-F238E27FC236}">
                  <a16:creationId xmlns:a16="http://schemas.microsoft.com/office/drawing/2014/main" id="{1D4B5A97-F4B0-B665-FAEB-59D5FD1FE8D1}"/>
                </a:ext>
              </a:extLst>
            </p:cNvPr>
            <p:cNvSpPr txBox="1"/>
            <p:nvPr/>
          </p:nvSpPr>
          <p:spPr>
            <a:xfrm>
              <a:off x="4519104" y="5251222"/>
              <a:ext cx="24980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x̄</a:t>
              </a:r>
            </a:p>
          </p:txBody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38CA3A63-B61E-899E-E88D-2943E8E828B4}"/>
                </a:ext>
              </a:extLst>
            </p:cNvPr>
            <p:cNvSpPr txBox="1"/>
            <p:nvPr/>
          </p:nvSpPr>
          <p:spPr>
            <a:xfrm>
              <a:off x="4015048" y="5181124"/>
              <a:ext cx="24980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400" dirty="0">
                  <a:solidFill>
                    <a:srgbClr val="0000FF"/>
                  </a:solidFill>
                  <a:latin typeface="Symbol" panose="05050102010706020507" pitchFamily="18" charset="2"/>
                </a:rPr>
                <a:t>m</a:t>
              </a:r>
            </a:p>
          </p:txBody>
        </p:sp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8D30DFC8-0339-A6B6-7C49-01D568C1BD0B}"/>
                </a:ext>
              </a:extLst>
            </p:cNvPr>
            <p:cNvSpPr txBox="1"/>
            <p:nvPr/>
          </p:nvSpPr>
          <p:spPr>
            <a:xfrm>
              <a:off x="4041495" y="6005751"/>
              <a:ext cx="120502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CI 95 %</a:t>
              </a:r>
            </a:p>
          </p:txBody>
        </p: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483AF7A6-A646-2DF8-37F8-C22BE9450692}"/>
                </a:ext>
              </a:extLst>
            </p:cNvPr>
            <p:cNvSpPr txBox="1"/>
            <p:nvPr/>
          </p:nvSpPr>
          <p:spPr>
            <a:xfrm>
              <a:off x="3302303" y="5254998"/>
              <a:ext cx="52316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LCI</a:t>
              </a: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CEA4F9AF-E15E-F8DC-CBE7-DCA1CA99E94C}"/>
                </a:ext>
              </a:extLst>
            </p:cNvPr>
            <p:cNvSpPr txBox="1"/>
            <p:nvPr/>
          </p:nvSpPr>
          <p:spPr>
            <a:xfrm>
              <a:off x="5459348" y="5239779"/>
              <a:ext cx="52316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s-CZ" sz="2000" dirty="0"/>
                <a:t>UCI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3">
                <a:extLst>
                  <a:ext uri="{FF2B5EF4-FFF2-40B4-BE49-F238E27FC236}">
                    <a16:creationId xmlns:a16="http://schemas.microsoft.com/office/drawing/2014/main" id="{2EF9804A-443B-50B6-9C45-A48579D16FCA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3216716" y="5751190"/>
                <a:ext cx="2710567" cy="708805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wrap="none" lIns="0" tIns="36000" rIns="0" bIns="36000" rtlCol="0"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charset="0"/>
                  <a:buNone/>
                </a:pPr>
                <a:endParaRPr lang="cs-CZ" sz="600" dirty="0">
                  <a:solidFill>
                    <a:srgbClr val="FF3300"/>
                  </a:solidFill>
                </a:endParaRPr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𝑼𝑪𝑰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𝑳𝑪𝑰</m:t>
                      </m:r>
                      <m:r>
                        <a:rPr lang="cs-CZ" sz="2000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𝜶</m:t>
                          </m:r>
                        </m:sub>
                      </m:sSub>
                      <m:f>
                        <m:fPr>
                          <m:ctrlP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000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000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sz="20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0" name="Rectangle 3">
                <a:extLst>
                  <a:ext uri="{FF2B5EF4-FFF2-40B4-BE49-F238E27FC236}">
                    <a16:creationId xmlns:a16="http://schemas.microsoft.com/office/drawing/2014/main" id="{2EF9804A-443B-50B6-9C45-A48579D16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6716" y="5751190"/>
                <a:ext cx="2710567" cy="7088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491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1A87D-639B-55A5-C826-F5837412F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0573943A-4E13-2CB3-DBA3-B52DF61EFD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Testování hypotéz 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77F5B6F6-9344-D8AF-DBDA-18B5895F09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C96F61F-F286-AE6E-17E8-09BDE3DD8EA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28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32820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5D3CB2-5117-85F5-FA18-5FF338EA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117730-EB0F-B618-3262-A1E0A2918D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dirty="0"/>
              <a:t>Statistická inference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Bodové odhady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Intervalové odhady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u="sng" dirty="0">
                <a:solidFill>
                  <a:schemeClr val="accent6"/>
                </a:solidFill>
              </a:rPr>
              <a:t>Testování hypotéz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A7D3B20-3307-0F35-2224-C74A366D6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046" y="3140968"/>
            <a:ext cx="6309907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19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9FEC0B-13F0-4F4D-B114-5AB0CE483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B530D4-0723-4081-A4C7-17459CB5E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1. hodina  9:00-10:30 </a:t>
            </a:r>
          </a:p>
          <a:p>
            <a:pPr marL="0" indent="0">
              <a:buNone/>
            </a:pPr>
            <a:r>
              <a:rPr lang="cs-CZ" sz="2400" dirty="0"/>
              <a:t>    </a:t>
            </a:r>
            <a:r>
              <a:rPr lang="cs-CZ" sz="2400" b="0" dirty="0"/>
              <a:t> Pauza 10:30 – 10:45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2. hodina 10:45-12:15 </a:t>
            </a:r>
          </a:p>
          <a:p>
            <a:pPr marL="0" indent="0">
              <a:buNone/>
            </a:pPr>
            <a:r>
              <a:rPr lang="cs-CZ" sz="2400" b="0" dirty="0"/>
              <a:t>     Pauza 12:15-13:15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3. hodina 13:15-14:45</a:t>
            </a:r>
          </a:p>
          <a:p>
            <a:pPr marL="0" indent="0">
              <a:buNone/>
            </a:pPr>
            <a:r>
              <a:rPr lang="cs-CZ" sz="2400" dirty="0"/>
              <a:t>     </a:t>
            </a:r>
            <a:r>
              <a:rPr lang="cs-CZ" sz="2400" b="0" dirty="0"/>
              <a:t>Pauza 14:45 – 15:00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/>
              <a:t>4. hodina 15:00-16:30</a:t>
            </a:r>
          </a:p>
          <a:p>
            <a:endParaRPr lang="cs-CZ" sz="2400" dirty="0"/>
          </a:p>
          <a:p>
            <a:endParaRPr lang="cs-CZ" sz="2400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3F817B-529F-43FE-8361-E2FCF3F5A1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5428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hypotéz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Výběr testu</a:t>
            </a:r>
          </a:p>
          <a:p>
            <a:pPr marL="457200" indent="-457200">
              <a:buAutoNum type="arabicPeriod"/>
            </a:pPr>
            <a:r>
              <a:rPr lang="cs-CZ" dirty="0"/>
              <a:t>Formulace hypotéz</a:t>
            </a:r>
          </a:p>
          <a:p>
            <a:pPr marL="457200" indent="-457200">
              <a:buAutoNum type="arabicPeriod"/>
            </a:pPr>
            <a:r>
              <a:rPr lang="cs-CZ" dirty="0"/>
              <a:t>Výpočet testovací statistiky</a:t>
            </a:r>
          </a:p>
          <a:p>
            <a:pPr marL="457200" indent="-457200">
              <a:buAutoNum type="arabicPeriod"/>
            </a:pPr>
            <a:r>
              <a:rPr lang="cs-CZ" dirty="0"/>
              <a:t>Rozhodnutí a interpretace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DDED2B3-5FA0-D194-2AA5-A7005E63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45" y="2708170"/>
            <a:ext cx="3581710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98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testu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Existuje mnoho různých statistických testů, které se používají k různým účelům v různých situacích.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Výběr správného statistického testu závisí na </a:t>
            </a:r>
            <a:r>
              <a:rPr lang="cs-CZ" b="0" u="sng" dirty="0">
                <a:solidFill>
                  <a:schemeClr val="accent6"/>
                </a:solidFill>
              </a:rPr>
              <a:t>charakteristikách dat a hypotéze</a:t>
            </a:r>
            <a:r>
              <a:rPr lang="cs-CZ" b="0" dirty="0"/>
              <a:t>, kterou chceme testovat. Správný výběr testu je klíčový!</a:t>
            </a:r>
          </a:p>
          <a:p>
            <a:pPr marL="0" indent="0">
              <a:buNone/>
            </a:pPr>
            <a:endParaRPr lang="cs-CZ" b="0" u="sng" dirty="0"/>
          </a:p>
          <a:p>
            <a:pPr marL="0" indent="0">
              <a:buNone/>
            </a:pPr>
            <a:r>
              <a:rPr lang="cs-CZ" b="0" dirty="0"/>
              <a:t>        Kategorie statistických testů: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Parametrické testy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Neparametrické testy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Binomické testy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Testy dobré shody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Testy nezávislosti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BFE0D4B-7E4B-82BF-A646-C9D66028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924" y="2276872"/>
            <a:ext cx="4445547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45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4FBCA4-21C4-1A83-3873-ACD2F534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Formulace hypotéz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Nulová hypotéza 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obvykle tvrdí, že neexistuje žádný vztah (rozdíl, případně závislost) mezi proměnnými</a:t>
                </a:r>
              </a:p>
              <a:p>
                <a:pPr lvl="1"/>
                <a:r>
                  <a:rPr lang="cs-CZ" dirty="0"/>
                  <a:t>jakékoli pozorované rozdíly v datech jsou způsobeny pouze náhodou</a:t>
                </a:r>
              </a:p>
              <a:p>
                <a:r>
                  <a:rPr lang="cs-CZ" dirty="0"/>
                  <a:t>Alternativní hypotéza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cs-CZ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existuje vztah (závislost)</a:t>
                </a:r>
              </a:p>
              <a:p>
                <a:pPr lvl="1"/>
                <a:r>
                  <a:rPr lang="cs-CZ" dirty="0"/>
                  <a:t>většinou přesný opak hypotézy nulové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1A835D2C-B266-92A1-5940-E343434A4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71" y="3429000"/>
            <a:ext cx="4816257" cy="2903472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36A86D08-F8CA-C497-F3A7-B1A13B1BC76B}"/>
              </a:ext>
            </a:extLst>
          </p:cNvPr>
          <p:cNvSpPr/>
          <p:nvPr/>
        </p:nvSpPr>
        <p:spPr>
          <a:xfrm>
            <a:off x="2127871" y="5877272"/>
            <a:ext cx="427905" cy="45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533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cs-CZ" dirty="0"/>
              <a:t>Je to číselná charakteristika vypočtena z dat, která slouží k rozhodnutí, zda máme dostatečné důkazy na zamítnutí nebo přijetí nulové hypotézy.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cs-CZ" b="0" dirty="0"/>
              <a:t>Testová statistika se vypočítává pomocí určitého vzorce nebo algoritmu, který závisí na zvoleném statistickém testu.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cs-CZ" b="0" dirty="0"/>
              <a:t>Je závislá na rozdělení pravděpodobnosti, které předpokládáme pro daný test.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cs-CZ" altLang="cs-CZ" i="1" dirty="0">
                <a:solidFill>
                  <a:schemeClr val="accent6"/>
                </a:solidFill>
              </a:rPr>
              <a:t>Testová statistika</a:t>
            </a:r>
            <a:r>
              <a:rPr lang="cs-CZ" altLang="cs-CZ" dirty="0">
                <a:solidFill>
                  <a:schemeClr val="accent6"/>
                </a:solidFill>
              </a:rPr>
              <a:t>  T </a:t>
            </a:r>
            <a:r>
              <a:rPr lang="cs-CZ" altLang="cs-CZ" dirty="0"/>
              <a:t>je konstruována tak, aby vyjadřovala </a:t>
            </a:r>
            <a:r>
              <a:rPr lang="cs-CZ" altLang="cs-CZ" i="1" dirty="0">
                <a:solidFill>
                  <a:schemeClr val="accent6"/>
                </a:solidFill>
              </a:rPr>
              <a:t>míru neshody dat s nulovou hypotézou</a:t>
            </a:r>
            <a:r>
              <a:rPr lang="cs-CZ" altLang="cs-CZ" dirty="0"/>
              <a:t>. Čím vyšší je hodnota testové statistiky, tím je platnost nulové hypotézy méně pravděpodobná, </a:t>
            </a:r>
            <a:r>
              <a:rPr lang="cs-CZ" altLang="cs-CZ" i="1" dirty="0">
                <a:solidFill>
                  <a:schemeClr val="accent6"/>
                </a:solidFill>
              </a:rPr>
              <a:t>data hypotézu nepotvrzují, ale vyvracejí ji</a:t>
            </a:r>
            <a:r>
              <a:rPr lang="cs-CZ" altLang="cs-CZ" dirty="0">
                <a:solidFill>
                  <a:schemeClr val="accent6"/>
                </a:solidFill>
              </a:rPr>
              <a:t>.</a:t>
            </a: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45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Rozhodnutí a interpretace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b="0" dirty="0"/>
              <a:t>stanovili jsme statistickou hypotézu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dirty="0"/>
              <a:t>vybrali test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dirty="0"/>
              <a:t>určili nulovou hypotézu konkrétnímu testu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dirty="0"/>
              <a:t>určili jsme testovou statistiku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dirty="0"/>
              <a:t>vypočítali jsme testovou statistiku</a:t>
            </a:r>
          </a:p>
          <a:p>
            <a:endParaRPr lang="cs-CZ" altLang="cs-CZ" dirty="0"/>
          </a:p>
          <a:p>
            <a:pPr marL="0" indent="0">
              <a:buNone/>
            </a:pPr>
            <a:r>
              <a:rPr lang="cs-CZ" altLang="cs-CZ" dirty="0"/>
              <a:t>A co teď?</a:t>
            </a:r>
          </a:p>
          <a:p>
            <a:pPr marL="0" indent="0" algn="just">
              <a:buNone/>
            </a:pPr>
            <a:r>
              <a:rPr lang="cs-CZ" b="0" i="1" dirty="0">
                <a:solidFill>
                  <a:schemeClr val="tx1"/>
                </a:solidFill>
              </a:rPr>
              <a:t>Historický postup </a:t>
            </a:r>
            <a:r>
              <a:rPr lang="cs-CZ" b="0" dirty="0">
                <a:solidFill>
                  <a:schemeClr val="tx1"/>
                </a:solidFill>
              </a:rPr>
              <a:t>- </a:t>
            </a:r>
            <a:r>
              <a:rPr lang="cs-CZ" altLang="cs-CZ" b="0" i="1" dirty="0">
                <a:solidFill>
                  <a:schemeClr val="tx1"/>
                </a:solidFill>
              </a:rPr>
              <a:t>porovnáme hodnotu testové statistiky s kritickou hodnotou</a:t>
            </a:r>
          </a:p>
          <a:p>
            <a:pPr marL="0" indent="0" algn="just">
              <a:buNone/>
            </a:pPr>
            <a:r>
              <a:rPr lang="cs-CZ" altLang="cs-CZ" i="1" dirty="0">
                <a:solidFill>
                  <a:schemeClr val="tx1"/>
                </a:solidFill>
              </a:rPr>
              <a:t>Současný postup – porovnáme hladinu významnosti a signifikanci </a:t>
            </a:r>
          </a:p>
          <a:p>
            <a:pPr marL="0" indent="0" algn="just">
              <a:buNone/>
            </a:pPr>
            <a:endParaRPr lang="cs-CZ" alt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426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352A3A-0818-4A03-8FD1-FBF87B911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Interpretace rozhodnutí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44DDD4-5DAC-4BA0-9F94-73AD9F5EC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473217"/>
          </a:xfrm>
        </p:spPr>
        <p:txBody>
          <a:bodyPr/>
          <a:lstStyle/>
          <a:p>
            <a:r>
              <a:rPr lang="cs-CZ" dirty="0"/>
              <a:t>zamítáme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 </a:t>
            </a:r>
            <a:r>
              <a:rPr lang="cs-CZ" dirty="0"/>
              <a:t> – přijímáme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</a:t>
            </a:r>
            <a:endParaRPr lang="cs-CZ" dirty="0"/>
          </a:p>
          <a:p>
            <a:pPr lvl="1"/>
            <a:r>
              <a:rPr lang="cs-CZ" dirty="0"/>
              <a:t>říkáme pouze, že data neodpovídají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endParaRPr lang="cs-CZ" dirty="0"/>
          </a:p>
          <a:p>
            <a:pPr lvl="1"/>
            <a:r>
              <a:rPr lang="cs-CZ" dirty="0"/>
              <a:t>hodnota testového kritéria závisí na velikosti rozdílu mezi odhadem a testovanou hodnotu, ale také na velikosti výběru</a:t>
            </a:r>
          </a:p>
          <a:p>
            <a:pPr lvl="1"/>
            <a:r>
              <a:rPr lang="cs-CZ" dirty="0"/>
              <a:t>čím větší výběr, tím menší rozdíl je statisticky významný</a:t>
            </a:r>
          </a:p>
          <a:p>
            <a:pPr lvl="1"/>
            <a:r>
              <a:rPr lang="cs-CZ" dirty="0"/>
              <a:t>Vždy interpretujeme i </a:t>
            </a:r>
            <a:r>
              <a:rPr lang="cs-CZ" i="1" dirty="0">
                <a:solidFill>
                  <a:srgbClr val="0000FF"/>
                </a:solidFill>
              </a:rPr>
              <a:t>věcný</a:t>
            </a:r>
            <a:r>
              <a:rPr lang="cs-CZ" dirty="0"/>
              <a:t> význam statisticky významného rozdílu.</a:t>
            </a:r>
          </a:p>
          <a:p>
            <a:r>
              <a:rPr lang="cs-CZ" dirty="0"/>
              <a:t>nezamítáme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 </a:t>
            </a:r>
            <a:r>
              <a:rPr lang="cs-CZ" dirty="0"/>
              <a:t> – NEPŘÍJÍMÁME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</a:t>
            </a:r>
            <a:endParaRPr lang="cs-CZ" dirty="0"/>
          </a:p>
          <a:p>
            <a:pPr lvl="1"/>
            <a:r>
              <a:rPr lang="cs-CZ" dirty="0"/>
              <a:t>testové kritérium nepadne do kritického oboru, respektive signifikance je větší než zvolená mez </a:t>
            </a:r>
            <a:r>
              <a:rPr lang="cs-CZ" dirty="0">
                <a:solidFill>
                  <a:srgbClr val="3A53A0"/>
                </a:solidFill>
                <a:latin typeface="Symbol" panose="05050102010706020507" pitchFamily="18" charset="2"/>
              </a:rPr>
              <a:t>a</a:t>
            </a:r>
          </a:p>
          <a:p>
            <a:pPr lvl="1"/>
            <a:r>
              <a:rPr lang="cs-CZ" dirty="0"/>
              <a:t>říkáme pouze, že data neodporují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endParaRPr lang="cs-CZ" dirty="0"/>
          </a:p>
          <a:p>
            <a:pPr lvl="1"/>
            <a:r>
              <a:rPr lang="cs-CZ" dirty="0"/>
              <a:t>nemůžeme přijmout </a:t>
            </a:r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, protože neznáme pravděpodobnost chyby II. druhu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</a:p>
          <a:p>
            <a:pPr lvl="1"/>
            <a:r>
              <a:rPr lang="cs-CZ" altLang="cs-CZ" dirty="0">
                <a:solidFill>
                  <a:srgbClr val="0000FF"/>
                </a:solidFill>
              </a:rPr>
              <a:t>H</a:t>
            </a:r>
            <a:r>
              <a:rPr lang="cs-CZ" altLang="cs-CZ" baseline="-25000" dirty="0">
                <a:solidFill>
                  <a:srgbClr val="0000FF"/>
                </a:solidFill>
              </a:rPr>
              <a:t>A </a:t>
            </a:r>
            <a:r>
              <a:rPr lang="cs-CZ" dirty="0"/>
              <a:t>může ve skutečnosti platit, ale nemáme dost dat, abychom to prokázali</a:t>
            </a:r>
          </a:p>
          <a:p>
            <a:pPr lvl="1"/>
            <a:r>
              <a:rPr lang="cs-CZ" dirty="0"/>
              <a:t>používaný termín obor přijetí je zavádějící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4714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AC3D90-C4AB-B4EB-1458-C61BF15A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Hladina významnosti </a:t>
            </a:r>
            <a:r>
              <a:rPr lang="el-GR" dirty="0"/>
              <a:t>α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638155-147C-E965-1981-D09C11628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M</a:t>
            </a:r>
            <a:r>
              <a:rPr lang="cs-CZ" altLang="cs-CZ" sz="2000" b="0" i="1" dirty="0">
                <a:solidFill>
                  <a:schemeClr val="tx1"/>
                </a:solidFill>
              </a:rPr>
              <a:t>aximální přípustná pravděpodobnost chyby I. </a:t>
            </a:r>
            <a:r>
              <a:rPr lang="cs-CZ" altLang="cs-CZ" b="0" i="1" dirty="0">
                <a:solidFill>
                  <a:schemeClr val="tx1"/>
                </a:solidFill>
              </a:rPr>
              <a:t>d</a:t>
            </a:r>
            <a:r>
              <a:rPr lang="cs-CZ" altLang="cs-CZ" sz="2000" b="0" i="1" dirty="0">
                <a:solidFill>
                  <a:schemeClr val="tx1"/>
                </a:solidFill>
              </a:rPr>
              <a:t>ruhu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V intervalu (0,1)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altLang="cs-CZ" b="0" i="1" dirty="0">
                <a:solidFill>
                  <a:schemeClr val="tx1"/>
                </a:solidFill>
              </a:rPr>
              <a:t>Obvykle se volí hodnota </a:t>
            </a:r>
            <a:r>
              <a:rPr lang="cs-CZ" altLang="cs-CZ" i="1" dirty="0">
                <a:solidFill>
                  <a:schemeClr val="tx1"/>
                </a:solidFill>
              </a:rPr>
              <a:t>0.05 (5%) </a:t>
            </a:r>
            <a:r>
              <a:rPr lang="cs-CZ" altLang="cs-CZ" b="0" i="1" dirty="0">
                <a:solidFill>
                  <a:schemeClr val="tx1"/>
                </a:solidFill>
              </a:rPr>
              <a:t>, případně </a:t>
            </a:r>
            <a:r>
              <a:rPr lang="cs-CZ" altLang="cs-CZ" i="1" dirty="0">
                <a:solidFill>
                  <a:schemeClr val="tx1"/>
                </a:solidFill>
              </a:rPr>
              <a:t>0.01 (1%)</a:t>
            </a:r>
          </a:p>
          <a:p>
            <a:endParaRPr lang="cs-CZ" altLang="cs-CZ" sz="20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DFF0D49-091A-A1D7-8110-9AD19654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04" y="2132856"/>
            <a:ext cx="5677392" cy="34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96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C6BAD9-76BB-4D1C-1B25-B90570660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Signifikance – </a:t>
            </a:r>
            <a:r>
              <a:rPr lang="cs-CZ" dirty="0" err="1"/>
              <a:t>sig</a:t>
            </a:r>
            <a:r>
              <a:rPr lang="cs-CZ" dirty="0"/>
              <a:t>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15E1F-2DBC-F5BA-C3E9-B7BA33B1B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i="1" dirty="0"/>
              <a:t>V intervalu (0,1)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i="1" dirty="0"/>
              <a:t>Pokud je signifikance menší než stanovená hladina významnosti, pak se výsledky považují za signifikantní, což znamená, že jsou pravděpodobně způsobeny nějakým skutečným vztahem mezi proměnnými.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i="1" dirty="0"/>
              <a:t>Pokud je signifikance větší než stanovená hladina významnosti, pak se výsledky považují za nevýznamné a pravděpodobně jsou způsobeny náhodou.</a:t>
            </a:r>
          </a:p>
        </p:txBody>
      </p:sp>
      <p:sp>
        <p:nvSpPr>
          <p:cNvPr id="4" name="Zástupný symbol pro obsah 2">
            <a:extLst>
              <a:ext uri="{FF2B5EF4-FFF2-40B4-BE49-F238E27FC236}">
                <a16:creationId xmlns:a16="http://schemas.microsoft.com/office/drawing/2014/main" id="{4B05440C-4CF9-06AF-1010-741A4F0705E3}"/>
              </a:ext>
            </a:extLst>
          </p:cNvPr>
          <p:cNvSpPr txBox="1">
            <a:spLocks/>
          </p:cNvSpPr>
          <p:nvPr/>
        </p:nvSpPr>
        <p:spPr>
          <a:xfrm>
            <a:off x="185423" y="3212976"/>
            <a:ext cx="8281168" cy="1395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ROZHODOVACÍ PRAVIDLO: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	signifikance ≤ </a:t>
            </a:r>
            <a:r>
              <a:rPr lang="cs-CZ" altLang="cs-CZ" sz="2200" dirty="0">
                <a:sym typeface="Symbol" pitchFamily="18" charset="2"/>
              </a:rPr>
              <a:t>  	zamítáme nulovou hypotézu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   		signifikance &gt; </a:t>
            </a:r>
            <a:r>
              <a:rPr lang="cs-CZ" altLang="cs-CZ" sz="2200" dirty="0">
                <a:sym typeface="Symbol" pitchFamily="18" charset="2"/>
              </a:rPr>
              <a:t>  	není důvod zamítat nulovou hypotézu</a:t>
            </a:r>
            <a:endParaRPr lang="cs-CZ" altLang="cs-CZ" sz="2200" dirty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>
                <a:sym typeface="Symbol" pitchFamily="18" charset="2"/>
              </a:rPr>
              <a:t>		(  je typicky = .05 nebo .01)</a:t>
            </a:r>
            <a:endParaRPr lang="cs-CZ" altLang="cs-CZ" sz="2200" dirty="0"/>
          </a:p>
        </p:txBody>
      </p:sp>
    </p:spTree>
    <p:extLst>
      <p:ext uri="{BB962C8B-B14F-4D97-AF65-F5344CB8AC3E}">
        <p14:creationId xmlns:p14="http://schemas.microsoft.com/office/powerpoint/2010/main" val="35601386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Základní parametrické a neparametrické testy</a:t>
            </a:r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24C3F-1B78-4067-936C-C95E7E10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středních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A2357C-52BC-48FD-8B51-EE890301E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Nulové hypotézy se týkají středních hodnot distribucí, z nichž pochází pozorovaná data</a:t>
            </a:r>
          </a:p>
          <a:p>
            <a:pPr lvl="1"/>
            <a:r>
              <a:rPr lang="cs-CZ" dirty="0"/>
              <a:t>Rovnost střední hodnoty zadané konstantě </a:t>
            </a:r>
          </a:p>
          <a:p>
            <a:pPr lvl="1"/>
            <a:r>
              <a:rPr lang="cs-CZ" dirty="0"/>
              <a:t>Shoda středních hodnot dvou nebo více náhodných veličin</a:t>
            </a:r>
          </a:p>
          <a:p>
            <a:r>
              <a:rPr lang="cs-CZ" dirty="0"/>
              <a:t>Cílem je prokázat odchylky reprezentované alternativní hypotézou</a:t>
            </a:r>
          </a:p>
          <a:p>
            <a:pPr lvl="1"/>
            <a:r>
              <a:rPr lang="cs-CZ" dirty="0"/>
              <a:t>Střední hodnota je jiná než zadaná konstanta</a:t>
            </a:r>
          </a:p>
          <a:p>
            <a:pPr lvl="1"/>
            <a:r>
              <a:rPr lang="cs-CZ" dirty="0"/>
              <a:t>Alespoň jedna veličina má jinou střední hodnotu než ostatní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AC8EA0-4BFC-40E4-986F-ACE2DFC3F66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39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9498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0D69C5-0D37-5538-E176-D828F3BA4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F00949EB-EE53-EEC0-C208-A334EFFB83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Náhodné veličiny a popisné statistiky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0F789BF6-188D-A395-A024-B3127F5037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C275AC-97B9-5706-031D-2CFB3850AEA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875430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Klasifikace testů o středních hodnotách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>
                <a:solidFill>
                  <a:schemeClr val="tx1"/>
                </a:solidFill>
              </a:rPr>
              <a:t>jednovýběrové</a:t>
            </a:r>
            <a:r>
              <a:rPr lang="cs-CZ" dirty="0">
                <a:solidFill>
                  <a:schemeClr val="tx1"/>
                </a:solidFill>
              </a:rPr>
              <a:t> testy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zkoumáme jednu náhodnou veličinu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 jednom sloupci datové matice</a:t>
            </a:r>
          </a:p>
          <a:p>
            <a:r>
              <a:rPr lang="cs-CZ" dirty="0">
                <a:solidFill>
                  <a:schemeClr val="tx1"/>
                </a:solidFill>
              </a:rPr>
              <a:t>testy pro závislé výběry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párové pro dva výběry, </a:t>
            </a:r>
            <a:r>
              <a:rPr lang="cs-CZ" dirty="0" err="1">
                <a:solidFill>
                  <a:schemeClr val="tx1"/>
                </a:solidFill>
              </a:rPr>
              <a:t>vícevýběrové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ve dvou nebo více sloupcích datové matice</a:t>
            </a:r>
          </a:p>
          <a:p>
            <a:r>
              <a:rPr lang="cs-CZ" dirty="0">
                <a:solidFill>
                  <a:schemeClr val="tx1"/>
                </a:solidFill>
              </a:rPr>
              <a:t>testy pro nezávislé výběry</a:t>
            </a:r>
          </a:p>
          <a:p>
            <a:pPr lvl="1"/>
            <a:r>
              <a:rPr lang="cs-CZ" dirty="0" err="1">
                <a:solidFill>
                  <a:schemeClr val="tx1"/>
                </a:solidFill>
              </a:rPr>
              <a:t>dvouvýběrové</a:t>
            </a:r>
            <a:r>
              <a:rPr lang="cs-CZ" dirty="0">
                <a:solidFill>
                  <a:schemeClr val="tx1"/>
                </a:solidFill>
              </a:rPr>
              <a:t>, </a:t>
            </a:r>
            <a:r>
              <a:rPr lang="cs-CZ" dirty="0" err="1">
                <a:solidFill>
                  <a:schemeClr val="tx1"/>
                </a:solidFill>
              </a:rPr>
              <a:t>vícevýběrové</a:t>
            </a: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data v jednom sloupci, datová matice rozdělená na bloky různé délky určené jinou nominální proměnnou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40</a:t>
            </a:fld>
            <a:endParaRPr lang="cs-CZ" dirty="0">
              <a:solidFill>
                <a:prstClr val="white">
                  <a:lumMod val="9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16917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033FC1-767F-4890-8742-93E05F52A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Parametrické testy o středních hodnotách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0356C6B-7799-468C-A87D-2C3F354F6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Předpoklady:</a:t>
            </a:r>
          </a:p>
          <a:p>
            <a:r>
              <a:rPr lang="cs-CZ" dirty="0"/>
              <a:t>Nezávislost pozorování</a:t>
            </a:r>
          </a:p>
          <a:p>
            <a:r>
              <a:rPr lang="cs-CZ" dirty="0"/>
              <a:t>Nezávislost skutečných hodnot a chyb</a:t>
            </a:r>
          </a:p>
          <a:p>
            <a:r>
              <a:rPr lang="cs-CZ" dirty="0"/>
              <a:t>data pocházejí z normálního (Gaussova) rozdělení</a:t>
            </a:r>
          </a:p>
          <a:p>
            <a:pPr lvl="1"/>
            <a:r>
              <a:rPr lang="cs-CZ" dirty="0"/>
              <a:t>parametry normálního rozdělení</a:t>
            </a:r>
          </a:p>
          <a:p>
            <a:pPr lvl="2"/>
            <a:r>
              <a:rPr lang="cs-CZ" dirty="0"/>
              <a:t>Střední hodnota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endParaRPr lang="cs-CZ" i="1" dirty="0">
              <a:solidFill>
                <a:srgbClr val="0000FF"/>
              </a:solidFill>
            </a:endParaRPr>
          </a:p>
          <a:p>
            <a:pPr lvl="3"/>
            <a:r>
              <a:rPr lang="cs-CZ" dirty="0"/>
              <a:t>Neznámý parametr, jeho hodnotu testujeme</a:t>
            </a:r>
          </a:p>
          <a:p>
            <a:pPr lvl="2"/>
            <a:r>
              <a:rPr lang="cs-CZ" dirty="0"/>
              <a:t>Rozptyl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</a:p>
          <a:p>
            <a:pPr lvl="3"/>
            <a:r>
              <a:rPr lang="cs-CZ" dirty="0"/>
              <a:t>Je-li rozptyl známý, používáme z-testy</a:t>
            </a:r>
          </a:p>
          <a:p>
            <a:pPr lvl="3"/>
            <a:r>
              <a:rPr lang="cs-CZ" dirty="0"/>
              <a:t>Je-li rozptyl neznámý a odhadujeme ho z dat, používáme Studentovy t-testy</a:t>
            </a:r>
          </a:p>
          <a:p>
            <a:r>
              <a:rPr lang="cs-CZ" i="1" dirty="0"/>
              <a:t>Skupiny se nepřekrývají</a:t>
            </a:r>
          </a:p>
          <a:p>
            <a:r>
              <a:rPr lang="cs-CZ" i="1" dirty="0"/>
              <a:t>Shoda rozptylů ve skupinách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F461E3D-AE77-43B7-B4F6-5E3C2E578B3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01995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DB5811-E393-473A-9CFC-2F8C8A24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8D7C8E-34FB-442E-9CA1-A70E45FFA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Parametrické testy</a:t>
            </a:r>
          </a:p>
          <a:p>
            <a:pPr lvl="1"/>
            <a:r>
              <a:rPr lang="cs-CZ" dirty="0"/>
              <a:t>testy o parametrech (střední hodnota, rozptyl) známých pravděpodobnostních modelů, předpokládají určitý typ rozdělení, ze kterého výběr pochází (obvykle normální)</a:t>
            </a:r>
          </a:p>
          <a:p>
            <a:pPr lvl="1"/>
            <a:r>
              <a:rPr lang="cs-CZ" dirty="0"/>
              <a:t>drobné odchylky od předpokladů většinou nevadí</a:t>
            </a:r>
          </a:p>
          <a:p>
            <a:pPr lvl="1"/>
            <a:r>
              <a:rPr lang="cs-CZ" dirty="0"/>
              <a:t>při výrazném porušení předpokladů můžeme získat nekorektní výsledky</a:t>
            </a:r>
          </a:p>
          <a:p>
            <a:pPr lvl="1"/>
            <a:r>
              <a:rPr lang="cs-CZ" dirty="0"/>
              <a:t>citlivé na odlehlé hodnoty</a:t>
            </a:r>
          </a:p>
          <a:p>
            <a:r>
              <a:rPr lang="cs-CZ" dirty="0"/>
              <a:t>Neparametrické test</a:t>
            </a:r>
          </a:p>
          <a:p>
            <a:pPr lvl="1"/>
            <a:r>
              <a:rPr lang="cs-CZ" dirty="0"/>
              <a:t>určeny pro situaci, kdy nejsou splněny předpoklady parametrických testů</a:t>
            </a:r>
          </a:p>
          <a:p>
            <a:pPr lvl="1"/>
            <a:r>
              <a:rPr lang="cs-CZ" dirty="0"/>
              <a:t>nemají předpoklady o typu rozdělení dat</a:t>
            </a:r>
          </a:p>
          <a:p>
            <a:pPr lvl="1"/>
            <a:r>
              <a:rPr lang="cs-CZ" dirty="0"/>
              <a:t>testují jinou hypotézu o rozdělení základního souboru než je hypotéza o jeho parametru</a:t>
            </a:r>
          </a:p>
          <a:p>
            <a:pPr lvl="1"/>
            <a:r>
              <a:rPr lang="cs-CZ" dirty="0"/>
              <a:t>výpočetně jednodušší s širším uplatněním</a:t>
            </a:r>
          </a:p>
          <a:p>
            <a:pPr lvl="1"/>
            <a:r>
              <a:rPr lang="cs-CZ" dirty="0"/>
              <a:t>robustní vůči odlehlým hodnotám</a:t>
            </a:r>
          </a:p>
          <a:p>
            <a:pPr lvl="1"/>
            <a:r>
              <a:rPr lang="cs-CZ" dirty="0"/>
              <a:t>vyváženo menší silou (vyšší pravděpodobnost nezamítnutí testované hypotézy)</a:t>
            </a:r>
          </a:p>
        </p:txBody>
      </p:sp>
    </p:spTree>
    <p:extLst>
      <p:ext uri="{BB962C8B-B14F-4D97-AF65-F5344CB8AC3E}">
        <p14:creationId xmlns:p14="http://schemas.microsoft.com/office/powerpoint/2010/main" val="11331827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6EA1DD-52D0-4CCD-8C75-5D973CD9C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Klasifikace neparametrických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FE3336-8910-484C-8664-33AAD03C2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jednovýběrové</a:t>
            </a:r>
            <a:r>
              <a:rPr lang="cs-CZ" dirty="0"/>
              <a:t> testy</a:t>
            </a:r>
          </a:p>
          <a:p>
            <a:r>
              <a:rPr lang="cs-CZ" dirty="0" err="1"/>
              <a:t>dvouvýběrové</a:t>
            </a:r>
            <a:r>
              <a:rPr lang="cs-CZ" dirty="0"/>
              <a:t> testy</a:t>
            </a:r>
          </a:p>
          <a:p>
            <a:pPr lvl="1"/>
            <a:r>
              <a:rPr lang="cs-CZ" dirty="0"/>
              <a:t>nezávislé výběry</a:t>
            </a:r>
          </a:p>
          <a:p>
            <a:pPr lvl="1"/>
            <a:r>
              <a:rPr lang="cs-CZ" dirty="0"/>
              <a:t>závislé výběry</a:t>
            </a:r>
          </a:p>
          <a:p>
            <a:r>
              <a:rPr lang="cs-CZ" dirty="0" err="1"/>
              <a:t>vícevýběrové</a:t>
            </a:r>
            <a:r>
              <a:rPr lang="cs-CZ" dirty="0"/>
              <a:t> testy</a:t>
            </a:r>
          </a:p>
          <a:p>
            <a:pPr lvl="1"/>
            <a:r>
              <a:rPr lang="cs-CZ" dirty="0"/>
              <a:t>nezávislé výběry</a:t>
            </a:r>
          </a:p>
          <a:p>
            <a:pPr lvl="1"/>
            <a:r>
              <a:rPr lang="cs-CZ" dirty="0"/>
              <a:t>závislé výběry</a:t>
            </a:r>
          </a:p>
          <a:p>
            <a:endParaRPr lang="cs-CZ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84FD6D3C-5F91-4FED-9093-34E9B8DFC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349500"/>
            <a:ext cx="399097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162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střední hodnota je rovna zadané konstantě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hodnota se liší od zadané konstanty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/>
              <a:t>data pochází z normálního rozdělení</a:t>
            </a:r>
          </a:p>
          <a:p>
            <a:pPr lvl="1"/>
            <a:r>
              <a:rPr lang="cs-CZ" dirty="0"/>
              <a:t>před započetím testování ověř normalitu dat</a:t>
            </a:r>
          </a:p>
          <a:p>
            <a:pPr lvl="2"/>
            <a:r>
              <a:rPr lang="cs-CZ" dirty="0"/>
              <a:t>platí pro malé soubory (</a:t>
            </a:r>
            <a:r>
              <a:rPr lang="cs-CZ" dirty="0">
                <a:solidFill>
                  <a:srgbClr val="C00000"/>
                </a:solidFill>
              </a:rPr>
              <a:t>n &lt; 30</a:t>
            </a:r>
            <a:r>
              <a:rPr lang="cs-CZ" dirty="0"/>
              <a:t>)</a:t>
            </a:r>
          </a:p>
          <a:p>
            <a:pPr lvl="2"/>
            <a:r>
              <a:rPr lang="cs-CZ" dirty="0"/>
              <a:t>zákon velkých čísel</a:t>
            </a:r>
          </a:p>
          <a:p>
            <a:r>
              <a:rPr lang="cs-CZ" dirty="0"/>
              <a:t>rozptyl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v testové statistice použijeme jeho odhad na základě dat</a:t>
            </a:r>
          </a:p>
          <a:p>
            <a:r>
              <a:rPr lang="cs-CZ" dirty="0"/>
              <a:t>střední hodnotu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dirty="0"/>
              <a:t> neznáme</a:t>
            </a:r>
          </a:p>
          <a:p>
            <a:pPr lvl="1"/>
            <a:r>
              <a:rPr lang="cs-CZ" dirty="0"/>
              <a:t>střední hodnota je předmětem testování</a:t>
            </a:r>
          </a:p>
          <a:p>
            <a:pPr lvl="1"/>
            <a:r>
              <a:rPr lang="cs-CZ" dirty="0"/>
              <a:t>v testové statistice se vyskytuje její odhad na základě dat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cs-CZ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/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spočti testovou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</a:p>
              <a:p>
                <a:pPr marL="457200" lvl="1"/>
                <a14:m>
                  <m:oMath xmlns:m="http://schemas.openxmlformats.org/officeDocument/2006/math">
                    <m:r>
                      <a:rPr lang="cs-CZ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cs-CZ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dirty="0">
                  <a:solidFill>
                    <a:schemeClr val="tx1"/>
                  </a:solidFill>
                </a:endParaRP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Studentovo t-rozdělení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</a:t>
                </a:r>
                <a:b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o </a:t>
                </a: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n-1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/>
                <a:r>
                  <a:rPr lang="cs-CZ" dirty="0">
                    <a:solidFill>
                      <a:schemeClr val="tx1"/>
                    </a:solidFill>
                  </a:rPr>
                  <a:t>kritické hodnoty jsou kvantily </a:t>
                </a:r>
                <a:r>
                  <a:rPr lang="cs-CZ" dirty="0">
                    <a:solidFill>
                      <a:srgbClr val="0000FF"/>
                    </a:solidFill>
                  </a:rPr>
                  <a:t>t-rozdělení</a:t>
                </a:r>
              </a:p>
              <a:p>
                <a:pPr>
                  <a:buFont typeface="Arial" charset="0"/>
                </a:pP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Pro velký počet pozorování lze </a:t>
                </a:r>
                <a:b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 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277" t="-800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44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23420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</p:spPr>
            <p:txBody>
              <a:bodyPr>
                <a:normAutofit/>
              </a:bodyPr>
              <a:lstStyle/>
              <a:p>
                <a:r>
                  <a:rPr lang="cs-CZ" sz="1600" dirty="0"/>
                  <a:t>Běhají běžci sprint na 100m za 12s?</a:t>
                </a:r>
              </a:p>
              <a:p>
                <a:pPr lvl="1"/>
                <a:r>
                  <a:rPr lang="cs-CZ" sz="1400" dirty="0"/>
                  <a:t>změříme časy běžců</a:t>
                </a:r>
              </a:p>
              <a:p>
                <a:r>
                  <a:rPr lang="cs-CZ" sz="1600" dirty="0"/>
                  <a:t>Spočteme průměr a výběrovou směrodatnou odchylku časů a otestujeme, zda střední hodnota je 12s.</a:t>
                </a:r>
              </a:p>
              <a:p>
                <a:pPr lvl="1"/>
                <a:r>
                  <a:rPr lang="cs-CZ" sz="1400" dirty="0"/>
                  <a:t>ověříme, zda data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11,1+12,0+11,7+11,6+10,1</m:t>
                          </m:r>
                        </m:e>
                      </m: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𝟏𝟏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𝟑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12,0−11,3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11,7−11,3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11,6−11,3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10,1−11,3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𝟕𝟒𝟓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11,3−12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0,745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𝟏𝟎𝟏</m:t>
                      </m:r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=4     </m:t>
                      </m:r>
                      <m:sSub>
                        <m:sSub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0,025</m:t>
                          </m:r>
                        </m:sub>
                      </m:sSub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=−2,776     </m:t>
                      </m:r>
                      <m:sSub>
                        <m:sSubPr>
                          <m:ctrlPr>
                            <a:rPr lang="cs-CZ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0,</m:t>
                          </m:r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97</m:t>
                          </m:r>
                          <m:r>
                            <a:rPr lang="cs-CZ" sz="1400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cs-CZ" sz="1400" i="1">
                          <a:latin typeface="Cambria Math" panose="02040503050406030204" pitchFamily="18" charset="0"/>
                        </a:rPr>
                        <m:t>=2,776</m:t>
                      </m:r>
                    </m:oMath>
                  </m:oMathPara>
                </a14:m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  <a:blipFill>
                <a:blip r:embed="rId2"/>
                <a:stretch>
                  <a:fillRect l="-283" t="-5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45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229080"/>
          <a:ext cx="1327622" cy="2061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71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673903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343899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183932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3502" y="4644987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12" y="6020445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12" y="5011301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12" y="5332538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12" y="5699209"/>
            <a:ext cx="243874" cy="24387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6151569-9BB3-4F08-B48F-8719175FDED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5220379"/>
            <a:ext cx="4861560" cy="104394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120D2E8-BB03-45A6-868D-EAB2F6FAA65E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676" y="4437112"/>
            <a:ext cx="341376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437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Mediánový test</a:t>
            </a:r>
          </a:p>
        </p:txBody>
      </p:sp>
      <p:sp>
        <p:nvSpPr>
          <p:cNvPr id="64515" name="Zástupný obsah 4"/>
          <p:cNvSpPr>
            <a:spLocks noGrp="1"/>
          </p:cNvSpPr>
          <p:nvPr>
            <p:ph idx="1"/>
          </p:nvPr>
        </p:nvSpPr>
        <p:spPr>
          <a:xfrm>
            <a:off x="215900" y="900113"/>
            <a:ext cx="4319588" cy="5256212"/>
          </a:xfrm>
        </p:spPr>
        <p:txBody>
          <a:bodyPr>
            <a:normAutofit/>
          </a:bodyPr>
          <a:lstStyle/>
          <a:p>
            <a:r>
              <a:rPr dirty="0" err="1">
                <a:solidFill>
                  <a:schemeClr val="tx1"/>
                </a:solidFill>
              </a:rPr>
              <a:t>Wilcoxonův</a:t>
            </a:r>
            <a:r>
              <a:rPr dirty="0">
                <a:solidFill>
                  <a:schemeClr val="tx1"/>
                </a:solidFill>
              </a:rPr>
              <a:t> znaménkový test</a:t>
            </a:r>
          </a:p>
          <a:p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0</a:t>
            </a:r>
            <a:r>
              <a:rPr dirty="0"/>
              <a:t>: Medián je roven zadané konstantě</a:t>
            </a:r>
            <a:endParaRPr i="1" baseline="30000" dirty="0"/>
          </a:p>
          <a:p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A</a:t>
            </a:r>
            <a:r>
              <a:rPr dirty="0"/>
              <a:t>: Medián není roven zadané konstantě</a:t>
            </a:r>
          </a:p>
          <a:p>
            <a:r>
              <a:rPr dirty="0"/>
              <a:t>Je-li rozdělení symetrické podle jiného mediánu platí také </a:t>
            </a:r>
            <a:r>
              <a:rPr dirty="0">
                <a:solidFill>
                  <a:srgbClr val="0000FF"/>
                </a:solidFill>
              </a:rPr>
              <a:t>H</a:t>
            </a:r>
            <a:r>
              <a:rPr baseline="-25000" dirty="0">
                <a:solidFill>
                  <a:srgbClr val="0000FF"/>
                </a:solidFill>
              </a:rPr>
              <a:t>A</a:t>
            </a:r>
            <a:r>
              <a:rPr dirty="0"/>
              <a:t>.</a:t>
            </a:r>
          </a:p>
          <a:p>
            <a:r>
              <a:rPr dirty="0"/>
              <a:t>testované rozdělení není třeba specifikovat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r>
              <a:rPr lang="cs-CZ" dirty="0">
                <a:solidFill>
                  <a:srgbClr val="C00000"/>
                </a:solidFill>
              </a:rPr>
              <a:t>Tip: Test je ekvivalentní </a:t>
            </a:r>
            <a:r>
              <a:rPr lang="cs-CZ" dirty="0" err="1">
                <a:solidFill>
                  <a:srgbClr val="C00000"/>
                </a:solidFill>
              </a:rPr>
              <a:t>Wilcoxonově</a:t>
            </a:r>
            <a:r>
              <a:rPr lang="cs-CZ" dirty="0">
                <a:solidFill>
                  <a:srgbClr val="C00000"/>
                </a:solidFill>
              </a:rPr>
              <a:t> testu pro 2 závislé výběry, kde se testuje oproti konstantě.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64518" name="Zástupný obsah 5"/>
          <p:cNvSpPr>
            <a:spLocks/>
          </p:cNvSpPr>
          <p:nvPr/>
        </p:nvSpPr>
        <p:spPr bwMode="auto">
          <a:xfrm>
            <a:off x="4608513" y="900113"/>
            <a:ext cx="4140200" cy="5256212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Všechna pozorování vzestupně seřaď podle rozdílu od mediánu bez ohledu na znaménko a přiřaď jim pořadí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Sečti pořadí pozorování pod mediánem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 baseline="30000">
                <a:solidFill>
                  <a:srgbClr val="0000FF"/>
                </a:solidFill>
                <a:latin typeface="Calibri" pitchFamily="34" charset="0"/>
              </a:rPr>
              <a:t>-</a:t>
            </a: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 a nad mediánem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 baseline="30000">
                <a:solidFill>
                  <a:srgbClr val="0000FF"/>
                </a:solidFill>
                <a:latin typeface="Calibri" pitchFamily="34" charset="0"/>
              </a:rPr>
              <a:t>+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Testovou statistikou </a:t>
            </a:r>
            <a:r>
              <a:rPr lang="cs-CZ" sz="2000" b="1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 je menší ze součtů.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Kritické hodnoty pro malé počty jsou tabelovány.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cs-CZ" sz="2000" b="1">
                <a:solidFill>
                  <a:srgbClr val="262626"/>
                </a:solidFill>
                <a:latin typeface="Calibri" pitchFamily="34" charset="0"/>
              </a:rPr>
              <a:t>Pro vyšší počty pozorování jsou hodnoty aproximovány normálním rozdělením.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cs-CZ" sz="2000" b="1">
              <a:solidFill>
                <a:srgbClr val="262626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rázek 26">
            <a:extLst>
              <a:ext uri="{FF2B5EF4-FFF2-40B4-BE49-F238E27FC236}">
                <a16:creationId xmlns:a16="http://schemas.microsoft.com/office/drawing/2014/main" id="{0AE81028-5F88-4945-9E5E-7B4629E9E0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256" y="5384658"/>
            <a:ext cx="931284" cy="931284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mediánovém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Je čas kola 10 minut?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čas v cíli nebo vzdálenost od cíle po 10 min.</a:t>
                </a:r>
              </a:p>
              <a:p>
                <a:pPr lvl="1"/>
                <a:r>
                  <a:rPr lang="cs-CZ" dirty="0"/>
                  <a:t>Přesná hodnota času  v cíli nehraje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baseline="3000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  <m:oMath xmlns:m="http://schemas.openxmlformats.org/officeDocument/2006/math">
                      <m:r>
                        <a:rPr lang="cs-CZ" i="1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baseline="3000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𝟏𝟓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𝒎𝒊𝒏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br>
                  <a:rPr lang="cs-CZ" b="1" i="1" dirty="0">
                    <a:latin typeface="Cambria Math" panose="02040503050406030204" pitchFamily="18" charset="0"/>
                  </a:rPr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  <a:blipFill>
                <a:blip r:embed="rId4"/>
                <a:stretch>
                  <a:fillRect l="-667" t="-1527" b="-50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Obrázek 10">
            <a:extLst>
              <a:ext uri="{FF2B5EF4-FFF2-40B4-BE49-F238E27FC236}">
                <a16:creationId xmlns:a16="http://schemas.microsoft.com/office/drawing/2014/main" id="{FB4E5585-C5EF-471C-949E-3544CADB3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222" y="5384658"/>
            <a:ext cx="931284" cy="931284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C102CF8A-ADDE-41E4-8539-1487DEF8EF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31" y="5382646"/>
            <a:ext cx="931284" cy="93128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EC57F065-DE61-4CC8-8675-84C14BDF3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4" y="5382090"/>
            <a:ext cx="931284" cy="931284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8D8F8120-A881-4BED-BCAD-1CBF1B59F526}"/>
              </a:ext>
            </a:extLst>
          </p:cNvPr>
          <p:cNvSpPr txBox="1"/>
          <p:nvPr/>
        </p:nvSpPr>
        <p:spPr>
          <a:xfrm>
            <a:off x="6150984" y="548889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4.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676EC28C-6AB6-490A-B88C-4CEFCC68EC45}"/>
              </a:ext>
            </a:extLst>
          </p:cNvPr>
          <p:cNvSpPr txBox="1"/>
          <p:nvPr/>
        </p:nvSpPr>
        <p:spPr>
          <a:xfrm>
            <a:off x="4723201" y="5478956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2.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C7425288-3528-4330-A04B-F8C69E116E76}"/>
              </a:ext>
            </a:extLst>
          </p:cNvPr>
          <p:cNvSpPr txBox="1"/>
          <p:nvPr/>
        </p:nvSpPr>
        <p:spPr>
          <a:xfrm>
            <a:off x="4093109" y="5486767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1.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45B1606-26D7-403A-96E6-AA9ADC0DD428}"/>
              </a:ext>
            </a:extLst>
          </p:cNvPr>
          <p:cNvSpPr txBox="1"/>
          <p:nvPr/>
        </p:nvSpPr>
        <p:spPr>
          <a:xfrm>
            <a:off x="2642424" y="5486767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3.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F1E45CAF-6494-44B0-8657-EAA450DFDF65}"/>
              </a:ext>
            </a:extLst>
          </p:cNvPr>
          <p:cNvSpPr txBox="1"/>
          <p:nvPr/>
        </p:nvSpPr>
        <p:spPr>
          <a:xfrm>
            <a:off x="441647" y="5446018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6.</a:t>
            </a:r>
          </a:p>
        </p:txBody>
      </p:sp>
      <p:pic>
        <p:nvPicPr>
          <p:cNvPr id="28" name="Obrázek 27">
            <a:extLst>
              <a:ext uri="{FF2B5EF4-FFF2-40B4-BE49-F238E27FC236}">
                <a16:creationId xmlns:a16="http://schemas.microsoft.com/office/drawing/2014/main" id="{B0DA6A85-7E07-443A-A637-65B94498F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097" y="5390457"/>
            <a:ext cx="931284" cy="931284"/>
          </a:xfrm>
          <a:prstGeom prst="rect">
            <a:avLst/>
          </a:prstGeom>
        </p:spPr>
      </p:pic>
      <p:grpSp>
        <p:nvGrpSpPr>
          <p:cNvPr id="43" name="Skupina 42">
            <a:extLst>
              <a:ext uri="{FF2B5EF4-FFF2-40B4-BE49-F238E27FC236}">
                <a16:creationId xmlns:a16="http://schemas.microsoft.com/office/drawing/2014/main" id="{A70600CE-CC10-4252-839B-6875D13061F3}"/>
              </a:ext>
            </a:extLst>
          </p:cNvPr>
          <p:cNvGrpSpPr/>
          <p:nvPr/>
        </p:nvGrpSpPr>
        <p:grpSpPr>
          <a:xfrm>
            <a:off x="304956" y="6331921"/>
            <a:ext cx="8064896" cy="147811"/>
            <a:chOff x="179512" y="2275012"/>
            <a:chExt cx="8064896" cy="147811"/>
          </a:xfrm>
        </p:grpSpPr>
        <p:cxnSp>
          <p:nvCxnSpPr>
            <p:cNvPr id="44" name="Přímá spojnice 43">
              <a:extLst>
                <a:ext uri="{FF2B5EF4-FFF2-40B4-BE49-F238E27FC236}">
                  <a16:creationId xmlns:a16="http://schemas.microsoft.com/office/drawing/2014/main" id="{ABC458DB-9E0B-4EAB-8F96-E08C93ADE6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512" y="2348880"/>
              <a:ext cx="806489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Přímá spojnice 44">
              <a:extLst>
                <a:ext uri="{FF2B5EF4-FFF2-40B4-BE49-F238E27FC236}">
                  <a16:creationId xmlns:a16="http://schemas.microsoft.com/office/drawing/2014/main" id="{4E2BA644-A35D-48A4-B5A3-5D1429CFE8D2}"/>
                </a:ext>
              </a:extLst>
            </p:cNvPr>
            <p:cNvCxnSpPr>
              <a:cxnSpLocks/>
            </p:cNvCxnSpPr>
            <p:nvPr/>
          </p:nvCxnSpPr>
          <p:spPr>
            <a:xfrm>
              <a:off x="169168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Přímá spojnice 45">
              <a:extLst>
                <a:ext uri="{FF2B5EF4-FFF2-40B4-BE49-F238E27FC236}">
                  <a16:creationId xmlns:a16="http://schemas.microsoft.com/office/drawing/2014/main" id="{DD3B2EE0-4CEF-4AC1-8ACC-AF0F4F5A8F5A}"/>
                </a:ext>
              </a:extLst>
            </p:cNvPr>
            <p:cNvCxnSpPr>
              <a:cxnSpLocks/>
            </p:cNvCxnSpPr>
            <p:nvPr/>
          </p:nvCxnSpPr>
          <p:spPr>
            <a:xfrm>
              <a:off x="9716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Přímá spojnice 46">
              <a:extLst>
                <a:ext uri="{FF2B5EF4-FFF2-40B4-BE49-F238E27FC236}">
                  <a16:creationId xmlns:a16="http://schemas.microsoft.com/office/drawing/2014/main" id="{D6E20C1B-C36F-44E5-83A6-37B1F7D5332C}"/>
                </a:ext>
              </a:extLst>
            </p:cNvPr>
            <p:cNvCxnSpPr>
              <a:cxnSpLocks/>
            </p:cNvCxnSpPr>
            <p:nvPr/>
          </p:nvCxnSpPr>
          <p:spPr>
            <a:xfrm>
              <a:off x="241176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Přímá spojnice 47">
              <a:extLst>
                <a:ext uri="{FF2B5EF4-FFF2-40B4-BE49-F238E27FC236}">
                  <a16:creationId xmlns:a16="http://schemas.microsoft.com/office/drawing/2014/main" id="{3A29231E-9312-4F16-A34A-375C8BCD9C92}"/>
                </a:ext>
              </a:extLst>
            </p:cNvPr>
            <p:cNvCxnSpPr>
              <a:cxnSpLocks/>
            </p:cNvCxnSpPr>
            <p:nvPr/>
          </p:nvCxnSpPr>
          <p:spPr>
            <a:xfrm>
              <a:off x="313184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Přímá spojnice 48">
              <a:extLst>
                <a:ext uri="{FF2B5EF4-FFF2-40B4-BE49-F238E27FC236}">
                  <a16:creationId xmlns:a16="http://schemas.microsoft.com/office/drawing/2014/main" id="{132036BB-1DC3-47FD-9A36-85CC559145C5}"/>
                </a:ext>
              </a:extLst>
            </p:cNvPr>
            <p:cNvCxnSpPr>
              <a:cxnSpLocks/>
            </p:cNvCxnSpPr>
            <p:nvPr/>
          </p:nvCxnSpPr>
          <p:spPr>
            <a:xfrm>
              <a:off x="385192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Přímá spojnice 49">
              <a:extLst>
                <a:ext uri="{FF2B5EF4-FFF2-40B4-BE49-F238E27FC236}">
                  <a16:creationId xmlns:a16="http://schemas.microsoft.com/office/drawing/2014/main" id="{37657387-B937-4B07-86D3-DB53B9445CB9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Přímá spojnice 50">
              <a:extLst>
                <a:ext uri="{FF2B5EF4-FFF2-40B4-BE49-F238E27FC236}">
                  <a16:creationId xmlns:a16="http://schemas.microsoft.com/office/drawing/2014/main" id="{9A1619B8-21BA-435C-9E78-23010F208B80}"/>
                </a:ext>
              </a:extLst>
            </p:cNvPr>
            <p:cNvCxnSpPr>
              <a:cxnSpLocks/>
            </p:cNvCxnSpPr>
            <p:nvPr/>
          </p:nvCxnSpPr>
          <p:spPr>
            <a:xfrm>
              <a:off x="529208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Přímá spojnice 51">
              <a:extLst>
                <a:ext uri="{FF2B5EF4-FFF2-40B4-BE49-F238E27FC236}">
                  <a16:creationId xmlns:a16="http://schemas.microsoft.com/office/drawing/2014/main" id="{E45DE5BA-2410-4F8C-A5DF-228B8EB82458}"/>
                </a:ext>
              </a:extLst>
            </p:cNvPr>
            <p:cNvCxnSpPr>
              <a:cxnSpLocks/>
            </p:cNvCxnSpPr>
            <p:nvPr/>
          </p:nvCxnSpPr>
          <p:spPr>
            <a:xfrm>
              <a:off x="6012160" y="227625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Přímá spojnice 52">
              <a:extLst>
                <a:ext uri="{FF2B5EF4-FFF2-40B4-BE49-F238E27FC236}">
                  <a16:creationId xmlns:a16="http://schemas.microsoft.com/office/drawing/2014/main" id="{CCEE6C30-DC02-4601-889C-44D773F4C151}"/>
                </a:ext>
              </a:extLst>
            </p:cNvPr>
            <p:cNvCxnSpPr>
              <a:cxnSpLocks/>
            </p:cNvCxnSpPr>
            <p:nvPr/>
          </p:nvCxnSpPr>
          <p:spPr>
            <a:xfrm>
              <a:off x="6732240" y="2278807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Přímá spojnice 53">
              <a:extLst>
                <a:ext uri="{FF2B5EF4-FFF2-40B4-BE49-F238E27FC236}">
                  <a16:creationId xmlns:a16="http://schemas.microsoft.com/office/drawing/2014/main" id="{897BA3D3-90A3-40D9-8BE7-17CABAD8C867}"/>
                </a:ext>
              </a:extLst>
            </p:cNvPr>
            <p:cNvCxnSpPr>
              <a:cxnSpLocks/>
            </p:cNvCxnSpPr>
            <p:nvPr/>
          </p:nvCxnSpPr>
          <p:spPr>
            <a:xfrm>
              <a:off x="7452320" y="227501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Přímá spojnice 54">
              <a:extLst>
                <a:ext uri="{FF2B5EF4-FFF2-40B4-BE49-F238E27FC236}">
                  <a16:creationId xmlns:a16="http://schemas.microsoft.com/office/drawing/2014/main" id="{271BD3D0-84D9-4D19-A38C-5891442930B1}"/>
                </a:ext>
              </a:extLst>
            </p:cNvPr>
            <p:cNvCxnSpPr>
              <a:cxnSpLocks/>
            </p:cNvCxnSpPr>
            <p:nvPr/>
          </p:nvCxnSpPr>
          <p:spPr>
            <a:xfrm>
              <a:off x="25152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Přímá spojnice 55">
              <a:extLst>
                <a:ext uri="{FF2B5EF4-FFF2-40B4-BE49-F238E27FC236}">
                  <a16:creationId xmlns:a16="http://schemas.microsoft.com/office/drawing/2014/main" id="{67134795-4064-4675-99C3-553DC38122FF}"/>
                </a:ext>
              </a:extLst>
            </p:cNvPr>
            <p:cNvCxnSpPr>
              <a:cxnSpLocks/>
            </p:cNvCxnSpPr>
            <p:nvPr/>
          </p:nvCxnSpPr>
          <p:spPr>
            <a:xfrm>
              <a:off x="8172400" y="2276872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Obrázek 56">
            <a:extLst>
              <a:ext uri="{FF2B5EF4-FFF2-40B4-BE49-F238E27FC236}">
                <a16:creationId xmlns:a16="http://schemas.microsoft.com/office/drawing/2014/main" id="{13AE239E-AE82-4844-A1C2-BC466C50FF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33" y="5390457"/>
            <a:ext cx="931284" cy="931284"/>
          </a:xfrm>
          <a:prstGeom prst="rect">
            <a:avLst/>
          </a:prstGeom>
        </p:spPr>
      </p:pic>
      <p:sp>
        <p:nvSpPr>
          <p:cNvPr id="58" name="TextovéPole 57">
            <a:extLst>
              <a:ext uri="{FF2B5EF4-FFF2-40B4-BE49-F238E27FC236}">
                <a16:creationId xmlns:a16="http://schemas.microsoft.com/office/drawing/2014/main" id="{E5E2A04C-3AD3-48DA-AFF8-30488856EFBB}"/>
              </a:ext>
            </a:extLst>
          </p:cNvPr>
          <p:cNvSpPr txBox="1"/>
          <p:nvPr/>
        </p:nvSpPr>
        <p:spPr>
          <a:xfrm>
            <a:off x="1251436" y="5454385"/>
            <a:ext cx="359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5.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6B0D8A01-36C6-4ECF-A6D5-AEFD6733D790}"/>
              </a:ext>
            </a:extLst>
          </p:cNvPr>
          <p:cNvCxnSpPr/>
          <p:nvPr/>
        </p:nvCxnSpPr>
        <p:spPr>
          <a:xfrm>
            <a:off x="4697444" y="5428819"/>
            <a:ext cx="0" cy="104711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ázek 32">
            <a:extLst>
              <a:ext uri="{FF2B5EF4-FFF2-40B4-BE49-F238E27FC236}">
                <a16:creationId xmlns:a16="http://schemas.microsoft.com/office/drawing/2014/main" id="{8A65C9E4-02C2-4E42-AE3A-142D9EA76D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414" y="4857156"/>
            <a:ext cx="494184" cy="49418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6B92684-2B2D-401E-8FD0-3CFAFAF1553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328334"/>
            <a:ext cx="4333875" cy="221932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4793CB58-2AB2-4ACA-A666-0AA48B82F8D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4764" y="3293069"/>
            <a:ext cx="22860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490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cs-CZ" sz="1600" dirty="0"/>
              <a:t>dva nezávislé výběry</a:t>
            </a:r>
          </a:p>
          <a:p>
            <a:pPr>
              <a:spcBef>
                <a:spcPts val="0"/>
              </a:spcBef>
            </a:pPr>
            <a:r>
              <a:rPr lang="cs-CZ" sz="1600" dirty="0">
                <a:solidFill>
                  <a:srgbClr val="0000FF"/>
                </a:solidFill>
              </a:rPr>
              <a:t>H</a:t>
            </a:r>
            <a:r>
              <a:rPr lang="cs-CZ" sz="1600" baseline="-25000" dirty="0">
                <a:solidFill>
                  <a:srgbClr val="0000FF"/>
                </a:solidFill>
              </a:rPr>
              <a:t>0</a:t>
            </a:r>
            <a:r>
              <a:rPr lang="cs-CZ" sz="1600" dirty="0"/>
              <a:t>: obě pozorované veličiny pochází z rozdělení se stejnou střední hodnotou</a:t>
            </a:r>
          </a:p>
          <a:p>
            <a:pPr lvl="1">
              <a:spcBef>
                <a:spcPts val="0"/>
              </a:spcBef>
            </a:pPr>
            <a:r>
              <a:rPr lang="el-GR" sz="1400" i="1" dirty="0">
                <a:solidFill>
                  <a:srgbClr val="0000FF"/>
                </a:solidFill>
              </a:rPr>
              <a:t>μ</a:t>
            </a:r>
            <a:r>
              <a:rPr lang="cs-CZ" sz="1400" i="1" baseline="-25000" dirty="0">
                <a:solidFill>
                  <a:srgbClr val="0000FF"/>
                </a:solidFill>
              </a:rPr>
              <a:t>1</a:t>
            </a:r>
            <a:r>
              <a:rPr lang="cs-CZ" sz="1400" i="1" dirty="0">
                <a:solidFill>
                  <a:srgbClr val="0000FF"/>
                </a:solidFill>
              </a:rPr>
              <a:t> =</a:t>
            </a:r>
            <a:r>
              <a:rPr lang="el-GR" sz="1400" i="1" dirty="0">
                <a:solidFill>
                  <a:srgbClr val="0000FF"/>
                </a:solidFill>
              </a:rPr>
              <a:t> μ</a:t>
            </a:r>
            <a:r>
              <a:rPr lang="cs-CZ" sz="1400" i="1" baseline="-25000" dirty="0">
                <a:solidFill>
                  <a:srgbClr val="0000FF"/>
                </a:solidFill>
              </a:rPr>
              <a:t>2</a:t>
            </a:r>
            <a:endParaRPr lang="cs-CZ" sz="1400" i="1" baseline="30000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cs-CZ" sz="1600" dirty="0">
                <a:solidFill>
                  <a:srgbClr val="0000FF"/>
                </a:solidFill>
              </a:rPr>
              <a:t>H</a:t>
            </a:r>
            <a:r>
              <a:rPr lang="cs-CZ" sz="1600" baseline="-25000" dirty="0">
                <a:solidFill>
                  <a:srgbClr val="0000FF"/>
                </a:solidFill>
              </a:rPr>
              <a:t>A</a:t>
            </a:r>
            <a:r>
              <a:rPr lang="cs-CZ" sz="1600" dirty="0"/>
              <a:t>: střední hodnoty rozdělení pozorovaných veličin se liší</a:t>
            </a:r>
          </a:p>
          <a:p>
            <a:pPr lvl="1">
              <a:spcBef>
                <a:spcPts val="0"/>
              </a:spcBef>
            </a:pPr>
            <a:r>
              <a:rPr lang="el-GR" sz="1400" i="1" dirty="0">
                <a:solidFill>
                  <a:srgbClr val="0000FF"/>
                </a:solidFill>
              </a:rPr>
              <a:t>μ</a:t>
            </a:r>
            <a:r>
              <a:rPr lang="cs-CZ" sz="1400" i="1" baseline="-25000" dirty="0">
                <a:solidFill>
                  <a:srgbClr val="0000FF"/>
                </a:solidFill>
              </a:rPr>
              <a:t>1 </a:t>
            </a:r>
            <a:r>
              <a:rPr lang="cs-CZ" sz="1400" i="1" dirty="0">
                <a:solidFill>
                  <a:srgbClr val="0000FF"/>
                </a:solidFill>
              </a:rPr>
              <a:t>≠</a:t>
            </a:r>
            <a:r>
              <a:rPr lang="el-GR" sz="1400" i="1" dirty="0">
                <a:solidFill>
                  <a:srgbClr val="0000FF"/>
                </a:solidFill>
              </a:rPr>
              <a:t> μ</a:t>
            </a:r>
            <a:r>
              <a:rPr lang="cs-CZ" sz="1400" i="1" baseline="-25000" dirty="0">
                <a:solidFill>
                  <a:srgbClr val="0000FF"/>
                </a:solidFill>
              </a:rPr>
              <a:t>2</a:t>
            </a:r>
            <a:endParaRPr lang="cs-CZ" sz="1400" i="1" baseline="30000" dirty="0">
              <a:solidFill>
                <a:srgbClr val="0000FF"/>
              </a:solidFill>
            </a:endParaRPr>
          </a:p>
          <a:p>
            <a:pPr>
              <a:spcBef>
                <a:spcPts val="0"/>
              </a:spcBef>
            </a:pPr>
            <a:r>
              <a:rPr lang="cs-CZ" sz="1600" dirty="0"/>
              <a:t>obě pozorované veličiny pochází z normálního rozdělení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před započetím testování ověř normalitu obou veličin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platí pro malé soubory (</a:t>
            </a:r>
            <a:r>
              <a:rPr lang="cs-CZ" sz="1400" dirty="0">
                <a:solidFill>
                  <a:srgbClr val="C00000"/>
                </a:solidFill>
              </a:rPr>
              <a:t>n &lt; 30</a:t>
            </a:r>
            <a:r>
              <a:rPr lang="cs-CZ" sz="1400" dirty="0"/>
              <a:t>)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zákon velkých čísel</a:t>
            </a:r>
          </a:p>
          <a:p>
            <a:pPr>
              <a:spcBef>
                <a:spcPts val="0"/>
              </a:spcBef>
            </a:pPr>
            <a:r>
              <a:rPr lang="cs-CZ" sz="1600" dirty="0"/>
              <a:t>rozptyly </a:t>
            </a:r>
            <a:r>
              <a:rPr lang="el-GR" sz="1600" i="1" dirty="0">
                <a:solidFill>
                  <a:srgbClr val="0000FF"/>
                </a:solidFill>
              </a:rPr>
              <a:t>σ</a:t>
            </a:r>
            <a:r>
              <a:rPr lang="cs-CZ" sz="1600" i="1" baseline="-25000" dirty="0">
                <a:solidFill>
                  <a:srgbClr val="0000FF"/>
                </a:solidFill>
              </a:rPr>
              <a:t>1</a:t>
            </a:r>
            <a:r>
              <a:rPr lang="cs-CZ" sz="1600" i="1" baseline="30000" dirty="0">
                <a:solidFill>
                  <a:srgbClr val="0000FF"/>
                </a:solidFill>
              </a:rPr>
              <a:t>2</a:t>
            </a:r>
            <a:r>
              <a:rPr lang="cs-CZ" sz="1600" i="1" dirty="0">
                <a:solidFill>
                  <a:srgbClr val="0000FF"/>
                </a:solidFill>
              </a:rPr>
              <a:t> </a:t>
            </a:r>
            <a:r>
              <a:rPr lang="cs-CZ" sz="1600" dirty="0"/>
              <a:t>a </a:t>
            </a:r>
            <a:r>
              <a:rPr lang="el-GR" sz="1600" i="1" dirty="0">
                <a:solidFill>
                  <a:srgbClr val="0000FF"/>
                </a:solidFill>
              </a:rPr>
              <a:t>σ</a:t>
            </a:r>
            <a:r>
              <a:rPr lang="cs-CZ" sz="1600" i="1" baseline="-25000" dirty="0">
                <a:solidFill>
                  <a:srgbClr val="0000FF"/>
                </a:solidFill>
              </a:rPr>
              <a:t>2</a:t>
            </a:r>
            <a:r>
              <a:rPr lang="cs-CZ" sz="1600" i="1" baseline="30000" dirty="0">
                <a:solidFill>
                  <a:srgbClr val="0000FF"/>
                </a:solidFill>
              </a:rPr>
              <a:t>2</a:t>
            </a:r>
            <a:r>
              <a:rPr lang="cs-CZ" sz="1600" i="1" dirty="0">
                <a:solidFill>
                  <a:srgbClr val="0000FF"/>
                </a:solidFill>
              </a:rPr>
              <a:t> </a:t>
            </a:r>
            <a:r>
              <a:rPr lang="cs-CZ" sz="1600" dirty="0"/>
              <a:t>neznáme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musíme však ověřit, zda jsou stejné nebo se liší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podle výsledku ověření shody rozptylů zvolíme variantu </a:t>
            </a:r>
            <a:r>
              <a:rPr lang="cs-CZ" sz="1400" dirty="0" err="1">
                <a:solidFill>
                  <a:srgbClr val="0000FF"/>
                </a:solidFill>
              </a:rPr>
              <a:t>dvouvýběrového</a:t>
            </a:r>
            <a:r>
              <a:rPr lang="cs-CZ" sz="1400" dirty="0">
                <a:solidFill>
                  <a:srgbClr val="0000FF"/>
                </a:solidFill>
              </a:rPr>
              <a:t> t-testu</a:t>
            </a:r>
          </a:p>
          <a:p>
            <a:pPr>
              <a:spcBef>
                <a:spcPts val="0"/>
              </a:spcBef>
            </a:pPr>
            <a:r>
              <a:rPr lang="cs-CZ" sz="1600" dirty="0"/>
              <a:t>střední hodnoty </a:t>
            </a:r>
            <a:r>
              <a:rPr lang="el-GR" sz="1600" i="1" dirty="0">
                <a:solidFill>
                  <a:srgbClr val="0000FF"/>
                </a:solidFill>
              </a:rPr>
              <a:t>μ</a:t>
            </a:r>
            <a:r>
              <a:rPr lang="cs-CZ" sz="1600" i="1" baseline="-25000" dirty="0">
                <a:solidFill>
                  <a:srgbClr val="0000FF"/>
                </a:solidFill>
              </a:rPr>
              <a:t>1</a:t>
            </a:r>
            <a:r>
              <a:rPr lang="cs-CZ" sz="1600" i="1" dirty="0"/>
              <a:t> </a:t>
            </a:r>
            <a:r>
              <a:rPr lang="cs-CZ" sz="1600" dirty="0"/>
              <a:t>a </a:t>
            </a:r>
            <a:r>
              <a:rPr lang="el-GR" sz="1600" i="1" dirty="0">
                <a:solidFill>
                  <a:srgbClr val="0000FF"/>
                </a:solidFill>
              </a:rPr>
              <a:t>μ</a:t>
            </a:r>
            <a:r>
              <a:rPr lang="cs-CZ" sz="1600" i="1" baseline="-25000" dirty="0">
                <a:solidFill>
                  <a:srgbClr val="0000FF"/>
                </a:solidFill>
              </a:rPr>
              <a:t>2</a:t>
            </a:r>
            <a:r>
              <a:rPr lang="cs-CZ" sz="1600" i="1" baseline="-25000" dirty="0"/>
              <a:t> </a:t>
            </a:r>
            <a:r>
              <a:rPr lang="cs-CZ" sz="1600" dirty="0"/>
              <a:t>neznáme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střední hodnoty jsou předmětem testování</a:t>
            </a:r>
          </a:p>
          <a:p>
            <a:pPr lvl="1">
              <a:spcBef>
                <a:spcPts val="0"/>
              </a:spcBef>
            </a:pPr>
            <a:r>
              <a:rPr lang="cs-CZ" sz="1400" dirty="0"/>
              <a:t>netestujeme velikost středních hodnot, nýbrž jejich shodu</a:t>
            </a:r>
          </a:p>
          <a:p>
            <a:pPr lvl="1">
              <a:spcBef>
                <a:spcPts val="0"/>
              </a:spcBef>
            </a:pPr>
            <a:endParaRPr lang="cs-CZ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48200" y="899999"/>
                <a:ext cx="4320000" cy="5256000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Autofit/>
              </a:bodyPr>
              <a:lstStyle/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průměry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odhady středních hodnot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acc>
                      <m:accPr>
                        <m:chr m:val="̅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2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rozptyly resp. směrodatné odchylky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odhady rozptylů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2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sSubSup>
                      <m:sSubSup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2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200" b="0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200" b="0" i="0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2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otestuj, zda oba rozptyly se významně od sebe liší např. pomocí </a:t>
                </a:r>
                <a:r>
                  <a:rPr lang="cs-CZ" sz="1200" dirty="0" err="1">
                    <a:solidFill>
                      <a:srgbClr val="0000FF"/>
                    </a:solidFill>
                    <a:latin typeface="Calibri" pitchFamily="34" charset="0"/>
                  </a:rPr>
                  <a:t>Levenova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 testu</a:t>
                </a: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pokud neprokážeš odlišnost  rozptylů, spočti testovou</a:t>
                </a:r>
                <a:b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cs-CZ" sz="12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2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num>
                      <m:den>
                        <m:rad>
                          <m:radPr>
                            <m:degHide m:val="on"/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Sup>
                              <m:sSubSup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cs-CZ" sz="12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bSup>
                              <m:sSubSup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rad>
                      </m:den>
                    </m:f>
                    <m:rad>
                      <m:radPr>
                        <m:degHide m:val="on"/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cs-CZ" sz="1200" i="1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 dirty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d>
                          </m:num>
                          <m:den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cs-CZ" sz="12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cs-CZ" sz="1200" i="1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 dirty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</m:e>
                    </m:rad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m:rPr>
                        <m:sty m:val="p"/>
                      </m:rP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cs-CZ" sz="12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cs-CZ" sz="12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cs-CZ" sz="1200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endParaRPr lang="cs-CZ" sz="12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pokud prokážeš odlišnost rozptylů, spočti testovou </a:t>
                </a:r>
                <a:b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 err="1">
                    <a:solidFill>
                      <a:srgbClr val="0000FF"/>
                    </a:solidFill>
                  </a:rPr>
                  <a:t>Welchův</a:t>
                </a:r>
                <a:r>
                  <a:rPr lang="cs-CZ" sz="1200" dirty="0">
                    <a:solidFill>
                      <a:srgbClr val="0000FF"/>
                    </a:solidFill>
                  </a:rPr>
                  <a:t> tes</a:t>
                </a:r>
                <a:r>
                  <a:rPr lang="cs-CZ" sz="1200" dirty="0">
                    <a:solidFill>
                      <a:schemeClr val="tx1"/>
                    </a:solidFill>
                  </a:rPr>
                  <a:t>t</a:t>
                </a:r>
              </a:p>
              <a:p>
                <a:pPr marL="457200" lvl="1"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a:rPr lang="cs-CZ" sz="120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20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acc>
                      </m:num>
                      <m:den>
                        <m:rad>
                          <m:radPr>
                            <m:degHide m:val="on"/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num>
                              <m:den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num>
                              <m:den>
                                <m:sSub>
                                  <m:sSub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cs-CZ" sz="12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rad>
                      </m:den>
                    </m:f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𝑑𝑓</m:t>
                    </m:r>
                    <m:r>
                      <a:rPr lang="cs-CZ" sz="12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  <m:sup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  <m:sup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cs-CZ" sz="1200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f>
                          <m:f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  <m:sup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  <m:r>
                          <a:rPr lang="cs-CZ" sz="12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cs-CZ" sz="12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cs-CZ" sz="1200" i="1">
                                            <a:solidFill>
                                              <a:srgbClr val="C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Sup>
                                          <m:sSubSup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  <m:sup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bSup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cs-CZ" sz="1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  <m:sub>
                                            <m:r>
                                              <a:rPr lang="cs-CZ" sz="120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cs-CZ" sz="12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cs-CZ" sz="12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cs-CZ" sz="12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den>
                        </m:f>
                      </m:den>
                    </m:f>
                  </m:oMath>
                </a14:m>
                <a:endParaRPr lang="cs-CZ" sz="12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Studentovo </a:t>
                </a:r>
                <a:b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</a:b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t-rozdělení 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o </a:t>
                </a:r>
                <a:r>
                  <a:rPr lang="cs-CZ" sz="1200" dirty="0" err="1">
                    <a:solidFill>
                      <a:srgbClr val="0000FF"/>
                    </a:solidFill>
                    <a:latin typeface="Calibri" pitchFamily="34" charset="0"/>
                  </a:rPr>
                  <a:t>df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>
                  <a:spcBef>
                    <a:spcPts val="0"/>
                  </a:spcBef>
                </a:pPr>
                <a:r>
                  <a:rPr lang="cs-CZ" sz="1200" dirty="0">
                    <a:solidFill>
                      <a:schemeClr val="tx1"/>
                    </a:solidFill>
                  </a:rPr>
                  <a:t>kritické hodnoty jsou kvantily t-rozdělení</a:t>
                </a:r>
              </a:p>
              <a:p>
                <a:pPr>
                  <a:spcBef>
                    <a:spcPts val="0"/>
                  </a:spcBef>
                  <a:buFont typeface="Arial" charset="0"/>
                </a:pP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Pro velký počet stupňů volnosti lze </a:t>
                </a:r>
                <a:r>
                  <a:rPr lang="cs-CZ" sz="1200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sz="1200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 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48200" y="899999"/>
                <a:ext cx="4320000" cy="5256000"/>
              </a:xfr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48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18565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cs-CZ" sz="1400" dirty="0"/>
                  <a:t>Zaběhnou červení atleti sprint na 100m stejně rychle jako modří atleti?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změříme časy červených a modrých běžců</a:t>
                </a:r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spočteme průměry a výběrové směrodatné odchylky pro červené a modré atlety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ověříme, zda data pochází z normálního rozdělení, pro červené a modré běžce zvlášť</a:t>
                </a:r>
              </a:p>
              <a:p>
                <a:pPr marL="422041" lvl="1" indent="0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č</m:t>
                              </m:r>
                            </m:sub>
                          </m:sSub>
                        </m:e>
                      </m:acc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13,5+11,7+11,9+13,3</m:t>
                          </m:r>
                        </m:e>
                      </m:d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11,7+11,6+12,7</m:t>
                          </m:r>
                        </m:e>
                      </m: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br>
                  <a:rPr lang="cs-CZ" sz="12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č</m:t>
                        </m:r>
                      </m:sub>
                    </m:sSub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13,5−12,6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11,7−12,6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11,9−12,6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13,3−12,6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rad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𝟗𝟑</m:t>
                    </m:r>
                  </m:oMath>
                </a14:m>
                <a:r>
                  <a:rPr lang="cs-CZ" sz="1200" dirty="0"/>
                  <a:t> </a:t>
                </a:r>
                <a:br>
                  <a:rPr lang="cs-CZ" sz="12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11,7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11,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200" b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0" smtClean="0">
                          <a:latin typeface="Cambria Math" panose="02040503050406030204" pitchFamily="18" charset="0"/>
                        </a:rPr>
                        <m:t>𝟔𝟏</m:t>
                      </m:r>
                    </m:oMath>
                  </m:oMathPara>
                </a14:m>
                <a:endParaRPr lang="cs-CZ" sz="1200" b="1" dirty="0"/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pomocí </a:t>
                </a:r>
                <a:r>
                  <a:rPr lang="cs-CZ" sz="1400" dirty="0" err="1"/>
                  <a:t>Levenova</a:t>
                </a:r>
                <a:r>
                  <a:rPr lang="cs-CZ" sz="1400" dirty="0"/>
                  <a:t> testu jsme prokázali odlišnost rozptylů na 5% hladině významnosti</a:t>
                </a:r>
              </a:p>
              <a:p>
                <a:pPr>
                  <a:spcBef>
                    <a:spcPts val="0"/>
                  </a:spcBef>
                </a:pPr>
                <a:r>
                  <a:rPr lang="cs-CZ" sz="1400" dirty="0"/>
                  <a:t>spočteme t-statistiku a </a:t>
                </a:r>
                <a:r>
                  <a:rPr lang="cs-CZ" sz="1400" dirty="0" err="1"/>
                  <a:t>jeji</a:t>
                </a:r>
                <a:r>
                  <a:rPr lang="cs-CZ" sz="1400" dirty="0"/>
                  <a:t> stupně volnosti podle </a:t>
                </a:r>
                <a:r>
                  <a:rPr lang="cs-CZ" sz="1400" dirty="0" err="1"/>
                  <a:t>Welchova</a:t>
                </a:r>
                <a:r>
                  <a:rPr lang="cs-CZ" sz="1400" dirty="0"/>
                  <a:t> testu</a:t>
                </a:r>
              </a:p>
              <a:p>
                <a:pPr lvl="1">
                  <a:spcBef>
                    <a:spcPts val="0"/>
                  </a:spcBef>
                  <a:spcAft>
                    <a:spcPts val="200"/>
                  </a:spcAft>
                </a:pPr>
                <a:r>
                  <a:rPr lang="cs-CZ" sz="1400" dirty="0"/>
                  <a:t>t-statistika má neceločíselný počet stupňů volnosti, proto kritické hodnoty nehledáme v tabulkách, ale necháme si spočítat dosaženou hladinu významnosti počítačem</a:t>
                </a:r>
              </a:p>
              <a:p>
                <a:pPr marL="1257300" lvl="1" indent="-631825" algn="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12,6−12,0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0,93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0,61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rad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𝟎𝟑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cs-CZ" sz="12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0,93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0,61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0,93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4−1</m:t>
                              </m:r>
                            </m:den>
                          </m:f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0,61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3−1</m:t>
                              </m:r>
                            </m:den>
                          </m:f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𝟗𝟕</m:t>
                      </m:r>
                    </m:oMath>
                  </m:oMathPara>
                </a14:m>
                <a:br>
                  <a:rPr lang="cs-CZ" sz="1400" b="0" dirty="0"/>
                </a:br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  <a:blipFill>
                <a:blip r:embed="rId2"/>
                <a:stretch>
                  <a:fillRect l="-73" t="-2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49</a:t>
            </a:fld>
            <a:endParaRPr lang="cs-CZ" dirty="0"/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AAE9C5A8-EC44-45FC-BDB5-4FF65CAFA69B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077072"/>
          <a:ext cx="1192507" cy="238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716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60791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25948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13,5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367070592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404519301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12,7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14" name="Zástupný obsah 10">
            <a:extLst>
              <a:ext uri="{FF2B5EF4-FFF2-40B4-BE49-F238E27FC236}">
                <a16:creationId xmlns:a16="http://schemas.microsoft.com/office/drawing/2014/main" id="{5AA65D6A-8868-43D3-B805-9EB2743C6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392866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Zástupný obsah 10">
            <a:extLst>
              <a:ext uri="{FF2B5EF4-FFF2-40B4-BE49-F238E27FC236}">
                <a16:creationId xmlns:a16="http://schemas.microsoft.com/office/drawing/2014/main" id="{E48BD7FF-A32B-4397-B53C-0E277432D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722284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Zástupný obsah 10">
            <a:extLst>
              <a:ext uri="{FF2B5EF4-FFF2-40B4-BE49-F238E27FC236}">
                <a16:creationId xmlns:a16="http://schemas.microsoft.com/office/drawing/2014/main" id="{7DF6AC46-26A7-4CD1-8F6D-964363CA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335720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Zástupný obsah 10">
            <a:extLst>
              <a:ext uri="{FF2B5EF4-FFF2-40B4-BE49-F238E27FC236}">
                <a16:creationId xmlns:a16="http://schemas.microsoft.com/office/drawing/2014/main" id="{10AC7237-D474-4030-BF67-C21732485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037227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E02151BD-1FDA-45CF-B659-754A817F6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6213555"/>
            <a:ext cx="195099" cy="19509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109D3932-57C4-4BCF-83C7-905FEA963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923319"/>
            <a:ext cx="195099" cy="195099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675503F-809A-41F3-8FCD-D891A6480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624826"/>
            <a:ext cx="195099" cy="19509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1DC6FCF-6A01-4AC1-B11E-9CD65E8AFE7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8540" y="4506136"/>
            <a:ext cx="3299460" cy="76200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554208B-C0A4-446E-8236-FFC7D8274B6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0089" y="5396549"/>
            <a:ext cx="6941820" cy="107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78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F58AE8-4821-B934-33DF-AC216D979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veličin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66B00B7-4001-6817-184F-7EABDB111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kategorizovaná </a:t>
            </a:r>
          </a:p>
          <a:p>
            <a:pPr lvl="1"/>
            <a:r>
              <a:rPr lang="cs-CZ" dirty="0"/>
              <a:t>přiřazuje objekty do jednotlivých tříd hodnoty, lze reprezentovat libovolnými znaky, číslice nemají numerický význam</a:t>
            </a:r>
          </a:p>
          <a:p>
            <a:pPr lvl="2"/>
            <a:r>
              <a:rPr lang="cs-CZ" dirty="0"/>
              <a:t>s hodnotami nelze provádět aritmetické operace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nominální </a:t>
            </a:r>
            <a:r>
              <a:rPr lang="cs-CZ" dirty="0"/>
              <a:t>(pohlaví, kraj, diagnóza)</a:t>
            </a:r>
            <a:endParaRPr lang="cs-CZ" dirty="0">
              <a:solidFill>
                <a:srgbClr val="0000FF"/>
              </a:solidFill>
            </a:endParaRPr>
          </a:p>
          <a:p>
            <a:pPr lvl="2"/>
            <a:r>
              <a:rPr lang="cs-CZ" dirty="0"/>
              <a:t>lze posuzovat pouze rovnost a  různost (</a:t>
            </a:r>
            <a:r>
              <a:rPr lang="cs-CZ" b="1" dirty="0">
                <a:solidFill>
                  <a:srgbClr val="0000FF"/>
                </a:solidFill>
              </a:rPr>
              <a:t>≠</a:t>
            </a:r>
            <a:r>
              <a:rPr lang="cs-CZ" dirty="0"/>
              <a:t>)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ordinální </a:t>
            </a:r>
            <a:r>
              <a:rPr lang="cs-CZ" dirty="0">
                <a:solidFill>
                  <a:schemeClr val="tx1"/>
                </a:solidFill>
              </a:rPr>
              <a:t>(vzdělání, stupeň obezity)</a:t>
            </a:r>
          </a:p>
          <a:p>
            <a:pPr lvl="2"/>
            <a:r>
              <a:rPr lang="cs-CZ" dirty="0"/>
              <a:t>hodnoty jsou uspořádány, lze říci, zda je hodnota větší nebo menší nebo rovna</a:t>
            </a:r>
          </a:p>
          <a:p>
            <a:r>
              <a:rPr lang="cs-CZ" dirty="0"/>
              <a:t>číselná</a:t>
            </a:r>
          </a:p>
          <a:p>
            <a:pPr lvl="1"/>
            <a:r>
              <a:rPr lang="cs-CZ" dirty="0"/>
              <a:t>hodnota je vyjádřena číslem a má svůj numerický význam</a:t>
            </a:r>
          </a:p>
          <a:p>
            <a:pPr lvl="1"/>
            <a:r>
              <a:rPr lang="cs-CZ" dirty="0"/>
              <a:t>lze provádět aritmetické operace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intervalová</a:t>
            </a:r>
            <a:r>
              <a:rPr lang="cs-CZ" dirty="0"/>
              <a:t> (např. teplota ve °C)</a:t>
            </a:r>
          </a:p>
          <a:p>
            <a:pPr lvl="2"/>
            <a:r>
              <a:rPr lang="cs-CZ" dirty="0"/>
              <a:t>proměnná nemá stanovenu nulu</a:t>
            </a:r>
          </a:p>
          <a:p>
            <a:pPr lvl="2"/>
            <a:r>
              <a:rPr lang="cs-CZ" dirty="0"/>
              <a:t>smysl má jen sčítání, ne násobení</a:t>
            </a:r>
          </a:p>
          <a:p>
            <a:pPr lvl="1"/>
            <a:r>
              <a:rPr lang="cs-CZ" dirty="0">
                <a:solidFill>
                  <a:srgbClr val="0000FF"/>
                </a:solidFill>
              </a:rPr>
              <a:t>kardinální</a:t>
            </a:r>
            <a:r>
              <a:rPr lang="cs-CZ" dirty="0"/>
              <a:t> (výška, krevní tlak)</a:t>
            </a:r>
          </a:p>
          <a:p>
            <a:pPr lvl="2"/>
            <a:r>
              <a:rPr lang="cs-CZ" dirty="0"/>
              <a:t>s proměnnou lze provádět všechny aritmetické operace včetně násobení</a:t>
            </a:r>
          </a:p>
          <a:p>
            <a:pPr lvl="1"/>
            <a:r>
              <a:rPr lang="cs-CZ" dirty="0"/>
              <a:t>podle možných hodnot je číselná proměnná</a:t>
            </a:r>
          </a:p>
          <a:p>
            <a:pPr lvl="2"/>
            <a:r>
              <a:rPr lang="cs-CZ" dirty="0">
                <a:solidFill>
                  <a:srgbClr val="0000FF"/>
                </a:solidFill>
              </a:rPr>
              <a:t>nespojitá</a:t>
            </a:r>
            <a:r>
              <a:rPr lang="cs-CZ" dirty="0"/>
              <a:t> (diskrétní) nabývá jen určitých hodnot, typicky celočíselných</a:t>
            </a:r>
          </a:p>
          <a:p>
            <a:pPr lvl="2"/>
            <a:r>
              <a:rPr lang="cs-CZ" dirty="0">
                <a:solidFill>
                  <a:srgbClr val="0000FF"/>
                </a:solidFill>
              </a:rPr>
              <a:t>spojitá</a:t>
            </a:r>
            <a:r>
              <a:rPr lang="cs-CZ" dirty="0"/>
              <a:t> – nabývá libovolných hodnot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B67384D-EB13-9402-DC96-0F62B1C31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94435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Mann-</a:t>
            </a:r>
            <a:r>
              <a:rPr lang="cs-CZ" dirty="0" err="1"/>
              <a:t>Whitneyův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82785513-4D1A-45D5-99C0-AB7599F1B9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cs-CZ" dirty="0"/>
              <a:t>dva nezávislé výběry</a:t>
            </a:r>
          </a:p>
          <a:p>
            <a:r>
              <a:rPr lang="cs-CZ" dirty="0"/>
              <a:t>H</a:t>
            </a:r>
            <a:r>
              <a:rPr lang="cs-CZ" baseline="-25000" dirty="0"/>
              <a:t>0</a:t>
            </a:r>
            <a:r>
              <a:rPr lang="cs-CZ" dirty="0"/>
              <a:t>: obě pozorované veličiny pochází ze stejného rozdělení</a:t>
            </a:r>
            <a:endParaRPr lang="cs-CZ" i="1" baseline="30000" dirty="0"/>
          </a:p>
          <a:p>
            <a:r>
              <a:rPr lang="cs-CZ" dirty="0"/>
              <a:t>H</a:t>
            </a:r>
            <a:r>
              <a:rPr lang="cs-CZ" baseline="-25000" dirty="0"/>
              <a:t>A</a:t>
            </a:r>
            <a:r>
              <a:rPr lang="cs-CZ" dirty="0"/>
              <a:t>: každá ze dvou pozorovaných veličin pochází z jiného rozdělení</a:t>
            </a:r>
          </a:p>
          <a:p>
            <a:r>
              <a:rPr lang="cs-CZ" dirty="0"/>
              <a:t>Liší-li se rozdělení jen svými parametry považujeme je také za rozdílná, tj. platí H</a:t>
            </a:r>
            <a:r>
              <a:rPr lang="cs-CZ" baseline="-25000" dirty="0"/>
              <a:t>A</a:t>
            </a:r>
            <a:r>
              <a:rPr lang="cs-CZ" dirty="0"/>
              <a:t>.</a:t>
            </a:r>
          </a:p>
          <a:p>
            <a:r>
              <a:rPr lang="cs-CZ" dirty="0"/>
              <a:t>testované rozdělení není třeba specifikovat</a:t>
            </a:r>
          </a:p>
          <a:p>
            <a:pPr lvl="1"/>
            <a:r>
              <a:rPr lang="cs-CZ" dirty="0"/>
              <a:t>bez předpokladu normálního rozdělení ve výběrech</a:t>
            </a:r>
          </a:p>
          <a:p>
            <a:pPr lvl="1"/>
            <a:r>
              <a:rPr lang="cs-CZ" dirty="0"/>
              <a:t>není třeba řešit shodu či neshodu rozptylů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A9E9CFA9-034C-461B-9618-367264425E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04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fontScale="85000" lnSpcReduction="10000"/>
              </a:bodyPr>
              <a:lstStyle/>
              <a:p>
                <a:r>
                  <a:rPr lang="cs-CZ" dirty="0"/>
                  <a:t>Všechna pozorování vzestupně seřaď bez ohledu na příslušnost do skupin a přiřaď jim pořadí.</a:t>
                </a:r>
              </a:p>
              <a:p>
                <a:r>
                  <a:rPr lang="cs-CZ" dirty="0"/>
                  <a:t>Pro každou skupinu sečti pořadí jejích členů</a:t>
                </a:r>
              </a:p>
              <a:p>
                <a:pPr lvl="1"/>
                <a:r>
                  <a:rPr lang="cs-CZ" dirty="0" err="1">
                    <a:solidFill>
                      <a:srgbClr val="0000FF"/>
                    </a:solidFill>
                  </a:rPr>
                  <a:t>Wilcoxonovo</a:t>
                </a:r>
                <a:r>
                  <a:rPr lang="cs-CZ" dirty="0">
                    <a:solidFill>
                      <a:srgbClr val="0000FF"/>
                    </a:solidFill>
                  </a:rPr>
                  <a:t> W</a:t>
                </a:r>
              </a:p>
              <a:p>
                <a:r>
                  <a:rPr lang="cs-CZ" dirty="0"/>
                  <a:t>Pro každého člena jedné skupiny zjisti, kolik členů druhé skupiny získalo nižší pořadí, počty ve skupinách sečti</a:t>
                </a:r>
              </a:p>
              <a:p>
                <a:pPr lvl="1"/>
                <a:r>
                  <a:rPr lang="cs-CZ" dirty="0">
                    <a:solidFill>
                      <a:srgbClr val="0000FF"/>
                    </a:solidFill>
                  </a:rPr>
                  <a:t>Mann-</a:t>
                </a:r>
                <a:r>
                  <a:rPr lang="cs-CZ" dirty="0" err="1">
                    <a:solidFill>
                      <a:srgbClr val="0000FF"/>
                    </a:solidFill>
                  </a:rPr>
                  <a:t>Whitneyovo</a:t>
                </a:r>
                <a:r>
                  <a:rPr lang="cs-CZ" dirty="0">
                    <a:solidFill>
                      <a:srgbClr val="0000FF"/>
                    </a:solidFill>
                  </a:rPr>
                  <a:t> U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d>
                            <m:d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num>
                        <m:den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d>
                            <m:d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</m:e>
                                <m:sub>
                                  <m:r>
                                    <a:rPr lang="cs-CZ" b="1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num>
                        <m:den>
                          <m:r>
                            <a:rPr lang="cs-CZ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e>
                        <m:sub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Testovou statistikou je menší </a:t>
                </a:r>
                <a:r>
                  <a:rPr lang="cs-CZ"/>
                  <a:t>ze součtů</a:t>
                </a:r>
                <a:endParaRPr lang="cs-CZ" dirty="0"/>
              </a:p>
              <a:p>
                <a:r>
                  <a:rPr lang="cs-CZ" dirty="0"/>
                  <a:t>Kritické hodnoty pro malé počty pozorování jsou tabelovány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U</a:t>
                </a:r>
                <a:r>
                  <a:rPr lang="cs-CZ" dirty="0"/>
                  <a:t> aproximuje normálním rozdělením</a:t>
                </a:r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A9E9CFA9-034C-461B-9618-367264425E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04000" cy="5256000"/>
              </a:xfrm>
              <a:blipFill>
                <a:blip r:embed="rId3"/>
                <a:stretch>
                  <a:fillRect t="-229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05951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Mann- </a:t>
            </a:r>
            <a:r>
              <a:rPr lang="cs-CZ" dirty="0" err="1"/>
              <a:t>Whitneyově</a:t>
            </a:r>
            <a:r>
              <a:rPr lang="cs-CZ" dirty="0"/>
              <a:t>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cs-CZ" dirty="0"/>
                  <a:t>Jsou rychlejší červená nebo modrá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𝟏𝟖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229600" cy="2395016"/>
              </a:xfrm>
              <a:blipFill>
                <a:blip r:embed="rId3"/>
                <a:stretch>
                  <a:fillRect l="-519" t="-33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Skupina 24">
            <a:extLst>
              <a:ext uri="{FF2B5EF4-FFF2-40B4-BE49-F238E27FC236}">
                <a16:creationId xmlns:a16="http://schemas.microsoft.com/office/drawing/2014/main" id="{AF033606-83F5-433A-B8E4-5D2149CF4C19}"/>
              </a:ext>
            </a:extLst>
          </p:cNvPr>
          <p:cNvGrpSpPr/>
          <p:nvPr/>
        </p:nvGrpSpPr>
        <p:grpSpPr>
          <a:xfrm>
            <a:off x="1060379" y="5382032"/>
            <a:ext cx="6540842" cy="931400"/>
            <a:chOff x="683568" y="5267497"/>
            <a:chExt cx="6540842" cy="9314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074" y="5267497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3242" y="5267613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9738" y="5267613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237" y="5267613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5267613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0906" y="5267613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852" y="5267729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6579129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5647961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4723809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3785625" y="536972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2812761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1905156" y="536380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969571" y="5331541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F9421AC3-1922-4652-B49A-AAE0FCA4EA6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788" y="3688609"/>
            <a:ext cx="3714750" cy="1323975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F26B6BF-D530-4F25-8E72-01EC8C578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9674" y="3423280"/>
            <a:ext cx="23050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019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Párový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dva závislé výběry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stejnou střední hodnotou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hodnoty rozdělení pozorovaných veličin se liší</a:t>
            </a:r>
          </a:p>
          <a:p>
            <a:pPr lvl="1"/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r>
              <a:rPr lang="cs-CZ" dirty="0"/>
              <a:t>obě pozorované veličiny pochází z normálního rozdělení</a:t>
            </a:r>
          </a:p>
          <a:p>
            <a:pPr lvl="1"/>
            <a:r>
              <a:rPr lang="cs-CZ" dirty="0"/>
              <a:t>před započetím testování ověř normalitu dat</a:t>
            </a:r>
          </a:p>
          <a:p>
            <a:pPr lvl="1"/>
            <a:r>
              <a:rPr lang="cs-CZ" dirty="0"/>
              <a:t>stačí ověřit normalitu rozdílu pozorovaných veličin</a:t>
            </a:r>
          </a:p>
          <a:p>
            <a:pPr lvl="2"/>
            <a:r>
              <a:rPr lang="cs-CZ" dirty="0"/>
              <a:t>platí pro malé soubory (</a:t>
            </a:r>
            <a:r>
              <a:rPr lang="cs-CZ" dirty="0">
                <a:solidFill>
                  <a:srgbClr val="C00000"/>
                </a:solidFill>
              </a:rPr>
              <a:t>n &lt; 30</a:t>
            </a:r>
            <a:r>
              <a:rPr lang="cs-CZ" dirty="0"/>
              <a:t>)</a:t>
            </a:r>
          </a:p>
          <a:p>
            <a:pPr lvl="2"/>
            <a:r>
              <a:rPr lang="cs-CZ" dirty="0"/>
              <a:t>zákon velkých čísel</a:t>
            </a:r>
          </a:p>
          <a:p>
            <a:r>
              <a:rPr lang="cs-CZ" dirty="0"/>
              <a:t>rozptyly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a </a:t>
            </a:r>
            <a:r>
              <a:rPr lang="el-GR" i="1" dirty="0">
                <a:solidFill>
                  <a:srgbClr val="0000FF"/>
                </a:solidFill>
              </a:rPr>
              <a:t>σ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i="1" baseline="30000" dirty="0">
                <a:solidFill>
                  <a:srgbClr val="0000FF"/>
                </a:solidFill>
              </a:rPr>
              <a:t>2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ani nepředpokládáme, že jsou stejné nebo se liší</a:t>
            </a:r>
          </a:p>
          <a:p>
            <a:pPr lvl="1"/>
            <a:r>
              <a:rPr lang="cs-CZ" dirty="0"/>
              <a:t>v testové statistice použijeme jeho odhad rozptylu rozdílu obou veličin na základě dat</a:t>
            </a:r>
          </a:p>
          <a:p>
            <a:r>
              <a:rPr lang="cs-CZ" dirty="0"/>
              <a:t>střední hodnoty</a:t>
            </a:r>
            <a:r>
              <a:rPr lang="cs-CZ" dirty="0">
                <a:solidFill>
                  <a:srgbClr val="0000FF"/>
                </a:solidFill>
              </a:rPr>
              <a:t>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</a:t>
            </a:r>
            <a:r>
              <a:rPr lang="cs-CZ" i="1" dirty="0">
                <a:solidFill>
                  <a:srgbClr val="0000FF"/>
                </a:solidFill>
              </a:rPr>
              <a:t> </a:t>
            </a:r>
            <a:r>
              <a:rPr lang="cs-CZ" dirty="0"/>
              <a:t>a 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r>
              <a:rPr lang="cs-CZ" i="1" baseline="-25000" dirty="0"/>
              <a:t> </a:t>
            </a:r>
            <a:r>
              <a:rPr lang="cs-CZ" dirty="0"/>
              <a:t>neznáme</a:t>
            </a:r>
          </a:p>
          <a:p>
            <a:pPr lvl="1"/>
            <a:r>
              <a:rPr lang="cs-CZ" dirty="0"/>
              <a:t>střední hodnoty jsou předmětem testování</a:t>
            </a:r>
          </a:p>
          <a:p>
            <a:pPr lvl="1"/>
            <a:r>
              <a:rPr lang="cs-CZ" dirty="0"/>
              <a:t>netestujeme velikost středních hodnot, nýbrž jejich shodu</a:t>
            </a:r>
          </a:p>
          <a:p>
            <a:pPr lvl="1"/>
            <a:r>
              <a:rPr lang="cs-CZ" dirty="0"/>
              <a:t>v testové statistice se vyskytuje odhad střední hodnoty rozdílu obou veličin na základě dat</a:t>
            </a:r>
          </a:p>
          <a:p>
            <a:r>
              <a:rPr lang="cs-CZ" dirty="0">
                <a:solidFill>
                  <a:srgbClr val="0000FF"/>
                </a:solidFill>
              </a:rPr>
              <a:t>párový t-test</a:t>
            </a:r>
            <a:r>
              <a:rPr lang="cs-CZ" dirty="0"/>
              <a:t> se převádí na </a:t>
            </a:r>
            <a:r>
              <a:rPr lang="cs-CZ" dirty="0" err="1">
                <a:solidFill>
                  <a:srgbClr val="0000FF"/>
                </a:solidFill>
              </a:rPr>
              <a:t>jednovýběrový</a:t>
            </a:r>
            <a:r>
              <a:rPr lang="cs-CZ" dirty="0">
                <a:solidFill>
                  <a:srgbClr val="0000FF"/>
                </a:solidFill>
              </a:rPr>
              <a:t> t-test </a:t>
            </a:r>
            <a:r>
              <a:rPr lang="cs-CZ" dirty="0"/>
              <a:t>rozdílu pozorování</a:t>
            </a:r>
          </a:p>
          <a:p>
            <a:pPr lvl="1"/>
            <a:r>
              <a:rPr lang="cs-CZ" i="1" dirty="0" err="1">
                <a:solidFill>
                  <a:srgbClr val="C00000"/>
                </a:solidFill>
              </a:rPr>
              <a:t>y</a:t>
            </a:r>
            <a:r>
              <a:rPr lang="cs-CZ" i="1" baseline="-25000" dirty="0" err="1">
                <a:solidFill>
                  <a:srgbClr val="C00000"/>
                </a:solidFill>
              </a:rPr>
              <a:t>i</a:t>
            </a:r>
            <a:r>
              <a:rPr lang="cs-CZ" i="1" dirty="0">
                <a:solidFill>
                  <a:srgbClr val="C00000"/>
                </a:solidFill>
              </a:rPr>
              <a:t> </a:t>
            </a:r>
            <a:r>
              <a:rPr lang="cs-CZ" dirty="0">
                <a:solidFill>
                  <a:srgbClr val="C00000"/>
                </a:solidFill>
              </a:rPr>
              <a:t>= </a:t>
            </a:r>
            <a:r>
              <a:rPr lang="cs-CZ" i="1" dirty="0">
                <a:solidFill>
                  <a:srgbClr val="C00000"/>
                </a:solidFill>
              </a:rPr>
              <a:t>x</a:t>
            </a:r>
            <a:r>
              <a:rPr lang="cs-CZ" i="1" baseline="-25000" dirty="0">
                <a:solidFill>
                  <a:srgbClr val="C00000"/>
                </a:solidFill>
              </a:rPr>
              <a:t>1i</a:t>
            </a:r>
            <a:r>
              <a:rPr lang="cs-CZ" dirty="0">
                <a:solidFill>
                  <a:srgbClr val="C00000"/>
                </a:solidFill>
              </a:rPr>
              <a:t> – </a:t>
            </a:r>
            <a:r>
              <a:rPr lang="cs-CZ" i="1" dirty="0">
                <a:solidFill>
                  <a:srgbClr val="C00000"/>
                </a:solidFill>
              </a:rPr>
              <a:t>x</a:t>
            </a:r>
            <a:r>
              <a:rPr lang="cs-CZ" i="1" baseline="-25000" dirty="0">
                <a:solidFill>
                  <a:srgbClr val="C00000"/>
                </a:solidFill>
              </a:rPr>
              <a:t>2i</a:t>
            </a:r>
          </a:p>
          <a:p>
            <a:pPr lvl="1"/>
            <a:r>
              <a:rPr lang="el-GR" i="1" dirty="0">
                <a:solidFill>
                  <a:srgbClr val="C00000"/>
                </a:solidFill>
              </a:rPr>
              <a:t>μ</a:t>
            </a:r>
            <a:r>
              <a:rPr lang="cs-CZ" i="1" baseline="-25000" dirty="0">
                <a:solidFill>
                  <a:srgbClr val="C00000"/>
                </a:solidFill>
              </a:rPr>
              <a:t>0</a:t>
            </a:r>
            <a:r>
              <a:rPr lang="cs-CZ" dirty="0">
                <a:solidFill>
                  <a:srgbClr val="C00000"/>
                </a:solidFill>
              </a:rPr>
              <a:t> 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 vert="horz" lIns="91440" tIns="45720" rIns="91440" bIns="45720" rtlCol="0">
                <a:normAutofit fontScale="70000" lnSpcReduction="20000"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 rozdílu pozorování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cs-CZ" sz="23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sz="23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23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23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sz="230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23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23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sz="2300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300" i="1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3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230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300" i="1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30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30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23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Spočti testovou t-statistiku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cs-CZ" sz="23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2300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23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2300" i="1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sz="2300" dirty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num>
                      <m:den>
                        <m:r>
                          <a:rPr lang="cs-CZ" sz="23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sz="2300" i="1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sz="2300" dirty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sz="2300" dirty="0">
                  <a:solidFill>
                    <a:srgbClr val="C00000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t-statistika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má za platnosti nulové hypotézy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Studentovo t-rozdělení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o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n-1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stupních volnosti</a:t>
                </a:r>
              </a:p>
              <a:p>
                <a:pPr marL="457200"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s-CZ" sz="2300" dirty="0">
                    <a:solidFill>
                      <a:schemeClr val="tx1"/>
                    </a:solidFill>
                  </a:rPr>
                  <a:t>Kritické hodnoty jsou kvantily t-rozdělení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charset="0"/>
                </a:pP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pro velký počet pozorování lze </a:t>
                </a:r>
                <a:r>
                  <a:rPr lang="cs-CZ" sz="2600" dirty="0">
                    <a:solidFill>
                      <a:srgbClr val="0000FF"/>
                    </a:solidFill>
                    <a:latin typeface="Calibri" pitchFamily="34" charset="0"/>
                  </a:rPr>
                  <a:t>t-rozdělení</a:t>
                </a:r>
                <a:r>
                  <a:rPr lang="cs-CZ" sz="2600" dirty="0">
                    <a:solidFill>
                      <a:srgbClr val="262626"/>
                    </a:solidFill>
                    <a:latin typeface="Calibri" pitchFamily="34" charset="0"/>
                  </a:rPr>
                  <a:t> aproximovat normálním rozdělením s nulovou střední hodnotou a jednotkovým rozptylem.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3"/>
                <a:stretch>
                  <a:fillRect l="-139" t="-914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52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3296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párový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cs-CZ" dirty="0"/>
                  <a:t>zaběhnou běžci sprint na 100m stejně rychle v tretrách A jako v tretrách B?</a:t>
                </a:r>
              </a:p>
              <a:p>
                <a:pPr lvl="1"/>
                <a:r>
                  <a:rPr lang="cs-CZ" dirty="0"/>
                  <a:t>Každý běžec poběží dvakrát: jednou v tretrách A </a:t>
                </a:r>
                <a:r>
                  <a:rPr lang="cs-CZ" dirty="0" err="1"/>
                  <a:t>a</a:t>
                </a:r>
                <a:r>
                  <a:rPr lang="cs-CZ" dirty="0"/>
                  <a:t> jednou v tretrách B.</a:t>
                </a:r>
              </a:p>
              <a:p>
                <a:r>
                  <a:rPr lang="cs-CZ" dirty="0"/>
                  <a:t>spočteme rozdíly obou časů u každého běžce</a:t>
                </a:r>
              </a:p>
              <a:p>
                <a:r>
                  <a:rPr lang="cs-CZ" dirty="0"/>
                  <a:t>spočteme průměr a výběrovou směrodatnou odchylku rozdílu časů a otestujeme, zda střední hodnota je 0 s</a:t>
                </a:r>
              </a:p>
              <a:p>
                <a:pPr lvl="1"/>
                <a:r>
                  <a:rPr lang="cs-CZ" dirty="0"/>
                  <a:t>ověříme, zda rozdíly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−1,9+0,6−0,6+0,3−0,3</m:t>
                          </m:r>
                        </m:e>
                      </m: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𝟑𝟖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−1,9+0,38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0,3+0,38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𝟗𝟕𝟑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−0,38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0,973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𝟖𝟕𝟑</m:t>
                      </m:r>
                    </m:oMath>
                  </m:oMathPara>
                </a14:m>
                <a:br>
                  <a:rPr lang="cs-CZ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=4     </m:t>
                    </m:r>
                    <m:sSub>
                      <m:sSub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0,025</m:t>
                        </m:r>
                      </m:sub>
                    </m:sSub>
                    <m:r>
                      <a:rPr lang="cs-CZ" b="0" i="1" smtClean="0">
                        <a:latin typeface="Cambria Math" panose="02040503050406030204" pitchFamily="18" charset="0"/>
                      </a:rPr>
                      <m:t>=−2,776     </m:t>
                    </m:r>
                    <m:sSub>
                      <m:sSub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i="1"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97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cs-CZ" i="1">
                        <a:latin typeface="Cambria Math" panose="02040503050406030204" pitchFamily="18" charset="0"/>
                      </a:rPr>
                      <m:t>=2,776</m:t>
                    </m:r>
                  </m:oMath>
                </a14:m>
                <a:r>
                  <a:rPr lang="cs-CZ" dirty="0"/>
                  <a:t>5</a:t>
                </a:r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  <a:blipFill>
                <a:blip r:embed="rId2"/>
                <a:stretch>
                  <a:fillRect l="-291" t="-1786" r="-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53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87281" y="4021205"/>
          <a:ext cx="2196487" cy="2319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4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2817174851"/>
                    </a:ext>
                  </a:extLst>
                </a:gridCol>
                <a:gridCol w="485426">
                  <a:extLst>
                    <a:ext uri="{9D8B030D-6E8A-4147-A177-3AD203B41FA5}">
                      <a16:colId xmlns:a16="http://schemas.microsoft.com/office/drawing/2014/main" val="3895860330"/>
                    </a:ext>
                  </a:extLst>
                </a:gridCol>
              </a:tblGrid>
              <a:tr h="590843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A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B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rozdíl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13,6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14,2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11,8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11,5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7544" y="4718046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54" y="6093504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54" y="5084360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54" y="5405597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254" y="5772268"/>
            <a:ext cx="243874" cy="24387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5A6DF4B-4ED7-4CEA-8E94-68DB18DE40AC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5186758"/>
            <a:ext cx="5996940" cy="115062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0D2D7BE-D0CA-4BEC-8B1C-453FE0B643BA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2106" y="4322360"/>
            <a:ext cx="376428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333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FC2A9A-ADC9-4F70-807B-D131EC5BE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61929687-D0E4-4DA0-8374-740CF67E55E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dva závislé výběry, párový test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stejným mediánem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každá ze dvou pozorovaných veličin pochází z rozdělení s jiným mediánem</a:t>
            </a:r>
          </a:p>
          <a:p>
            <a:r>
              <a:rPr lang="cs-CZ" dirty="0"/>
              <a:t>testované rozdělení není třeba specifikovat</a:t>
            </a:r>
          </a:p>
          <a:p>
            <a:pPr lvl="1"/>
            <a:r>
              <a:rPr lang="cs-CZ" dirty="0"/>
              <a:t>bez předpokladu normálního rozdělení rozdílů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B7F93DF5-23C1-49D4-A303-200A3BC1325E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lnSpcReduction="10000"/>
              </a:bodyPr>
              <a:lstStyle/>
              <a:p>
                <a:r>
                  <a:rPr lang="cs-CZ" dirty="0"/>
                  <a:t>Pro každý pár spočti rozdíl obou pozorování.</a:t>
                </a:r>
              </a:p>
              <a:p>
                <a:r>
                  <a:rPr lang="cs-CZ" dirty="0"/>
                  <a:t>Rozdíly seřaď vzestupně podle jejich absolutní hodnoty a přiřaď jim pořadí.</a:t>
                </a:r>
              </a:p>
              <a:p>
                <a:r>
                  <a:rPr lang="cs-CZ" dirty="0"/>
                  <a:t>Sečti pořadí všech pozitivních rozdílů </a:t>
                </a:r>
                <a:r>
                  <a:rPr lang="cs-CZ" i="1" dirty="0">
                    <a:solidFill>
                      <a:srgbClr val="0000FF"/>
                    </a:solidFill>
                  </a:rPr>
                  <a:t>W</a:t>
                </a:r>
                <a:r>
                  <a:rPr lang="cs-CZ" i="1" baseline="-25000" dirty="0">
                    <a:solidFill>
                      <a:srgbClr val="0000FF"/>
                    </a:solidFill>
                  </a:rPr>
                  <a:t>+</a:t>
                </a:r>
                <a:r>
                  <a:rPr lang="cs-CZ" i="1" dirty="0"/>
                  <a:t> </a:t>
                </a:r>
                <a:r>
                  <a:rPr lang="cs-CZ" dirty="0"/>
                  <a:t>a pořadí všech negativních rozdílů </a:t>
                </a:r>
                <a:r>
                  <a:rPr lang="cs-CZ" i="1" dirty="0">
                    <a:solidFill>
                      <a:srgbClr val="0000FF"/>
                    </a:solidFill>
                  </a:rPr>
                  <a:t>W</a:t>
                </a:r>
                <a:r>
                  <a:rPr lang="cs-CZ" i="1" baseline="-25000" dirty="0">
                    <a:solidFill>
                      <a:srgbClr val="0000FF"/>
                    </a:solidFill>
                  </a:rPr>
                  <a:t>-</a:t>
                </a:r>
                <a:r>
                  <a:rPr lang="cs-CZ" i="1" baseline="-25000" dirty="0"/>
                  <a:t>.</a:t>
                </a:r>
              </a:p>
              <a:p>
                <a:r>
                  <a:rPr lang="cs-CZ" dirty="0"/>
                  <a:t>Testovou statistikou je menší ze součtů</a:t>
                </a:r>
              </a:p>
              <a:p>
                <a:pPr lvl="1"/>
                <a:r>
                  <a:rPr lang="cs-CZ" dirty="0" err="1"/>
                  <a:t>Wilcoxonovo</a:t>
                </a:r>
                <a:r>
                  <a:rPr lang="cs-CZ" dirty="0"/>
                  <a:t> </a:t>
                </a:r>
                <a:r>
                  <a:rPr lang="cs-CZ" dirty="0">
                    <a:solidFill>
                      <a:srgbClr val="0000FF"/>
                    </a:solidFill>
                  </a:rPr>
                  <a:t>W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𝒎𝒊𝒏</m:t>
                      </m:r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Kritické hodnoty pro malé počty pozorování jsou tabelovány.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W</a:t>
                </a:r>
                <a:r>
                  <a:rPr lang="cs-CZ" dirty="0"/>
                  <a:t> aproximuje normálním rozdělením.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B7F93DF5-23C1-49D4-A303-200A3BC132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blipFill>
                <a:blip r:embed="rId3"/>
                <a:stretch>
                  <a:fillRect l="-434" t="-571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23282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DCC433-FE0A-4A9D-BA52-E367A036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ve </a:t>
            </a:r>
            <a:r>
              <a:rPr lang="cs-CZ" dirty="0" err="1"/>
              <a:t>Wilcoxonově</a:t>
            </a:r>
            <a:r>
              <a:rPr lang="cs-CZ" dirty="0"/>
              <a:t> testu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0CC0B5ED-DB0B-4DD5-8DEB-539100B6866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6"/>
                <a:ext cx="8363272" cy="2188050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cs-CZ" dirty="0"/>
                  <a:t>Jezdí auta rychleji na palivo A nebo na palivo B?</a:t>
                </a:r>
              </a:p>
              <a:p>
                <a:pPr lvl="1"/>
                <a:r>
                  <a:rPr lang="cs-CZ" dirty="0"/>
                  <a:t>Každé auto projede závodní trať dvakrát, jednou s palivem A </a:t>
                </a:r>
                <a:r>
                  <a:rPr lang="cs-CZ" dirty="0" err="1"/>
                  <a:t>a</a:t>
                </a:r>
                <a:r>
                  <a:rPr lang="cs-CZ" dirty="0"/>
                  <a:t> podruhé s palivem B</a:t>
                </a:r>
              </a:p>
              <a:p>
                <a:r>
                  <a:rPr lang="cs-CZ" dirty="0"/>
                  <a:t>Rozhodovat budeme podle rozdílů mezi oběma časy.</a:t>
                </a:r>
              </a:p>
              <a:p>
                <a:pPr lvl="1"/>
                <a:r>
                  <a:rPr lang="cs-CZ" dirty="0"/>
                  <a:t>Rozhoduje pouze znaménko a pořadí absolutní hodnoty rozdílu.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𝟐𝟎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0CC0B5ED-DB0B-4DD5-8DEB-539100B68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6"/>
                <a:ext cx="8363272" cy="2188050"/>
              </a:xfrm>
              <a:blipFill>
                <a:blip r:embed="rId3"/>
                <a:stretch>
                  <a:fillRect l="-510" t="-27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615020E4-FA3F-415D-96FC-0861881E4BA5}"/>
              </a:ext>
            </a:extLst>
          </p:cNvPr>
          <p:cNvGraphicFramePr>
            <a:graphicFrameLocks noGrp="1"/>
          </p:cNvGraphicFramePr>
          <p:nvPr/>
        </p:nvGraphicFramePr>
        <p:xfrm>
          <a:off x="323528" y="3545204"/>
          <a:ext cx="5286266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9768">
                  <a:extLst>
                    <a:ext uri="{9D8B030D-6E8A-4147-A177-3AD203B41FA5}">
                      <a16:colId xmlns:a16="http://schemas.microsoft.com/office/drawing/2014/main" val="854893296"/>
                    </a:ext>
                  </a:extLst>
                </a:gridCol>
                <a:gridCol w="781946">
                  <a:extLst>
                    <a:ext uri="{9D8B030D-6E8A-4147-A177-3AD203B41FA5}">
                      <a16:colId xmlns:a16="http://schemas.microsoft.com/office/drawing/2014/main" val="1806509844"/>
                    </a:ext>
                  </a:extLst>
                </a:gridCol>
                <a:gridCol w="730222">
                  <a:extLst>
                    <a:ext uri="{9D8B030D-6E8A-4147-A177-3AD203B41FA5}">
                      <a16:colId xmlns:a16="http://schemas.microsoft.com/office/drawing/2014/main" val="407453433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942400739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0356758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3271962699"/>
                    </a:ext>
                  </a:extLst>
                </a:gridCol>
                <a:gridCol w="870114">
                  <a:extLst>
                    <a:ext uri="{9D8B030D-6E8A-4147-A177-3AD203B41FA5}">
                      <a16:colId xmlns:a16="http://schemas.microsoft.com/office/drawing/2014/main" val="2462143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čas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čas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rozdíl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zn.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 err="1"/>
                        <a:t>abs</a:t>
                      </a:r>
                      <a:r>
                        <a:rPr lang="cs-CZ" sz="2000" dirty="0"/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pořadí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575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15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597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645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4762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935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cs-CZ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954855"/>
                  </a:ext>
                </a:extLst>
              </a:tr>
            </a:tbl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8F646CCA-25E8-4FDE-BD2F-9219C2362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12" y="4005064"/>
            <a:ext cx="868641" cy="32401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F4C39CA-8723-4967-8653-2112F9768D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61" y="4406346"/>
            <a:ext cx="854853" cy="29644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617202D-2577-43C9-990C-423E933465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569" y="4812700"/>
            <a:ext cx="847959" cy="303335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98664E1F-A371-434D-B1C5-B409CDF758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088" y="5193252"/>
            <a:ext cx="854853" cy="29644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C3B49E8-D958-4979-B3FF-8157E86E67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800" y="5584597"/>
            <a:ext cx="854853" cy="303335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6704C4C-F4B4-4469-9CF3-2BBF5F3F0B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432" y="6002581"/>
            <a:ext cx="861747" cy="296441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5F8D6753-5ECB-40CB-AD78-74297B8D297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560" y="2218771"/>
            <a:ext cx="2453640" cy="1950720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E5B7023D-78A9-41C6-AE4E-66EAA212B3DE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3560" y="4034791"/>
            <a:ext cx="23336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514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1080000"/>
          </a:xfrm>
        </p:spPr>
        <p:txBody>
          <a:bodyPr/>
          <a:lstStyle/>
          <a:p>
            <a:r>
              <a:rPr lang="cs-CZ" dirty="0"/>
              <a:t>Kuchařka základních parametrických testů o středních hodnotách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1260000"/>
            <a:ext cx="8640000" cy="5256000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rgbClr val="0000FF"/>
                </a:solidFill>
              </a:rPr>
              <a:t>jeden výběr = jeden sloupec dat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jednovýběrový</a:t>
            </a:r>
            <a:r>
              <a:rPr lang="cs-CZ" b="1" dirty="0">
                <a:solidFill>
                  <a:schemeClr val="tx1"/>
                </a:solidFill>
              </a:rPr>
              <a:t> t-test</a:t>
            </a:r>
          </a:p>
          <a:p>
            <a:r>
              <a:rPr lang="cs-CZ" dirty="0">
                <a:solidFill>
                  <a:srgbClr val="0000FF"/>
                </a:solidFill>
              </a:rPr>
              <a:t>nezávislé výběry = jeden sloupec dat + identifikátor bloků datové matice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dva bloky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dvouvýběrový</a:t>
            </a:r>
            <a:r>
              <a:rPr lang="cs-CZ" b="1" dirty="0">
                <a:solidFill>
                  <a:schemeClr val="tx1"/>
                </a:solidFill>
              </a:rPr>
              <a:t> t-test pro shodné rozptyly ve skupinách</a:t>
            </a:r>
          </a:p>
          <a:p>
            <a:pPr lvl="2"/>
            <a:r>
              <a:rPr lang="cs-CZ" b="1" dirty="0" err="1">
                <a:solidFill>
                  <a:schemeClr val="tx1"/>
                </a:solidFill>
              </a:rPr>
              <a:t>dvouvýběrový</a:t>
            </a:r>
            <a:r>
              <a:rPr lang="cs-CZ" b="1" dirty="0">
                <a:solidFill>
                  <a:schemeClr val="tx1"/>
                </a:solidFill>
              </a:rPr>
              <a:t> </a:t>
            </a:r>
            <a:r>
              <a:rPr lang="cs-CZ" b="1" dirty="0" err="1">
                <a:solidFill>
                  <a:schemeClr val="tx1"/>
                </a:solidFill>
              </a:rPr>
              <a:t>Welchův</a:t>
            </a:r>
            <a:r>
              <a:rPr lang="cs-CZ" b="1" dirty="0">
                <a:solidFill>
                  <a:schemeClr val="tx1"/>
                </a:solidFill>
              </a:rPr>
              <a:t> t-test pro neshodné rozptyly ve skupinách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více než dva bloky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jednoduchá ANOVA</a:t>
            </a:r>
          </a:p>
          <a:p>
            <a:r>
              <a:rPr lang="cs-CZ" dirty="0">
                <a:solidFill>
                  <a:srgbClr val="0000FF"/>
                </a:solidFill>
              </a:rPr>
              <a:t>závislé výběry = několik sloupců dat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dva sloupce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párový t-test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více než dva sloupce</a:t>
            </a:r>
          </a:p>
          <a:p>
            <a:pPr lvl="2"/>
            <a:r>
              <a:rPr lang="cs-CZ" b="1" dirty="0">
                <a:solidFill>
                  <a:schemeClr val="tx1"/>
                </a:solidFill>
              </a:rPr>
              <a:t>ANOVA pro opakovaná měření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56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76116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Neparametrická kuchařka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rgbClr val="0000FF"/>
                </a:solidFill>
              </a:rPr>
              <a:t>jeden výběr = jeden sloupec dat</a:t>
            </a:r>
          </a:p>
          <a:p>
            <a:pPr lvl="2"/>
            <a:r>
              <a:rPr lang="cs-CZ" b="1" u="sng" dirty="0"/>
              <a:t>mediánový</a:t>
            </a:r>
          </a:p>
          <a:p>
            <a:r>
              <a:rPr lang="cs-CZ" dirty="0">
                <a:solidFill>
                  <a:srgbClr val="0000FF"/>
                </a:solidFill>
              </a:rPr>
              <a:t>nezávislé výběry = jeden sloupec dat + identifikátor bloků datové matice</a:t>
            </a:r>
          </a:p>
          <a:p>
            <a:pPr lvl="1"/>
            <a:r>
              <a:rPr lang="cs-CZ" dirty="0"/>
              <a:t>dva bloky</a:t>
            </a:r>
          </a:p>
          <a:p>
            <a:pPr lvl="2"/>
            <a:r>
              <a:rPr lang="cs-CZ" b="1" u="sng" dirty="0"/>
              <a:t>Mann-</a:t>
            </a:r>
            <a:r>
              <a:rPr lang="cs-CZ" b="1" u="sng" dirty="0" err="1"/>
              <a:t>Whitney</a:t>
            </a:r>
            <a:endParaRPr lang="cs-CZ" b="1" u="sng" dirty="0"/>
          </a:p>
          <a:p>
            <a:pPr lvl="2"/>
            <a:r>
              <a:rPr lang="cs-CZ" b="1" u="sng" dirty="0" err="1"/>
              <a:t>Dvouvýběrový</a:t>
            </a:r>
            <a:r>
              <a:rPr lang="cs-CZ" b="1" u="sng" dirty="0"/>
              <a:t> </a:t>
            </a:r>
            <a:r>
              <a:rPr lang="cs-CZ" b="1" u="sng" dirty="0" err="1"/>
              <a:t>Kolmogorov-Smirnov</a:t>
            </a:r>
            <a:endParaRPr lang="cs-CZ" b="1" u="sng" dirty="0"/>
          </a:p>
          <a:p>
            <a:pPr lvl="1"/>
            <a:r>
              <a:rPr lang="cs-CZ" dirty="0"/>
              <a:t>více než dva bloky</a:t>
            </a:r>
          </a:p>
          <a:p>
            <a:pPr lvl="2"/>
            <a:r>
              <a:rPr lang="cs-CZ" b="1" u="sng" dirty="0" err="1"/>
              <a:t>Kruskal-Wallis</a:t>
            </a:r>
            <a:endParaRPr lang="cs-CZ" b="1" u="sng" dirty="0"/>
          </a:p>
          <a:p>
            <a:pPr lvl="2"/>
            <a:r>
              <a:rPr lang="cs-CZ" b="1" u="sng" dirty="0"/>
              <a:t>mediánový</a:t>
            </a:r>
          </a:p>
          <a:p>
            <a:r>
              <a:rPr lang="cs-CZ" dirty="0">
                <a:solidFill>
                  <a:srgbClr val="0000FF"/>
                </a:solidFill>
              </a:rPr>
              <a:t>závislé výběry = několik sloupců dat</a:t>
            </a:r>
          </a:p>
          <a:p>
            <a:pPr lvl="1"/>
            <a:r>
              <a:rPr lang="cs-CZ" dirty="0"/>
              <a:t>dva sloupce</a:t>
            </a:r>
          </a:p>
          <a:p>
            <a:pPr lvl="2"/>
            <a:r>
              <a:rPr lang="cs-CZ" b="1" u="sng" dirty="0" err="1"/>
              <a:t>Wilcoxon</a:t>
            </a:r>
            <a:endParaRPr lang="cs-CZ" b="1" u="sng" dirty="0"/>
          </a:p>
          <a:p>
            <a:pPr lvl="2"/>
            <a:r>
              <a:rPr lang="cs-CZ" b="1" u="sng" dirty="0"/>
              <a:t>znaménkový</a:t>
            </a:r>
          </a:p>
          <a:p>
            <a:pPr lvl="1"/>
            <a:r>
              <a:rPr lang="cs-CZ" dirty="0"/>
              <a:t>více než dva sloupce</a:t>
            </a:r>
          </a:p>
          <a:p>
            <a:pPr lvl="2"/>
            <a:r>
              <a:rPr lang="cs-CZ" b="1" u="sng" dirty="0" err="1"/>
              <a:t>Friedman</a:t>
            </a:r>
            <a:endParaRPr lang="cs-CZ" b="1" u="sng" dirty="0"/>
          </a:p>
          <a:p>
            <a:pPr lvl="2"/>
            <a:r>
              <a:rPr lang="cs-CZ" b="1" u="sng" dirty="0" err="1"/>
              <a:t>Kendall</a:t>
            </a:r>
            <a:endParaRPr lang="cs-CZ" b="1" u="sng" dirty="0"/>
          </a:p>
        </p:txBody>
      </p:sp>
    </p:spTree>
    <p:extLst>
      <p:ext uri="{BB962C8B-B14F-4D97-AF65-F5344CB8AC3E}">
        <p14:creationId xmlns:p14="http://schemas.microsoft.com/office/powerpoint/2010/main" val="2539295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ANOVA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8665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692720"/>
          </a:xfrm>
        </p:spPr>
        <p:txBody>
          <a:bodyPr/>
          <a:lstStyle/>
          <a:p>
            <a:r>
              <a:rPr lang="cs-CZ" dirty="0"/>
              <a:t>Otázky a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1196752"/>
            <a:ext cx="8640000" cy="4959246"/>
          </a:xfrm>
        </p:spPr>
        <p:txBody>
          <a:bodyPr/>
          <a:lstStyle/>
          <a:p>
            <a:r>
              <a:rPr lang="cs-CZ" sz="2400" dirty="0">
                <a:solidFill>
                  <a:srgbClr val="C00000"/>
                </a:solidFill>
              </a:rPr>
              <a:t>Situace: měříme hodnoty číselné proměnné u jednotek, které jsou klasifikovány do </a:t>
            </a:r>
            <a:r>
              <a:rPr lang="cs-CZ" sz="2400" i="1" dirty="0">
                <a:solidFill>
                  <a:srgbClr val="C00000"/>
                </a:solidFill>
              </a:rPr>
              <a:t>K</a:t>
            </a:r>
            <a:r>
              <a:rPr lang="cs-CZ" sz="2400" dirty="0">
                <a:solidFill>
                  <a:srgbClr val="C00000"/>
                </a:solidFill>
              </a:rPr>
              <a:t> nepřekrývajících se skupin.</a:t>
            </a:r>
          </a:p>
          <a:p>
            <a:endParaRPr lang="cs-CZ" sz="2400" dirty="0">
              <a:solidFill>
                <a:schemeClr val="tx2"/>
              </a:solidFill>
            </a:endParaRPr>
          </a:p>
          <a:p>
            <a:r>
              <a:rPr lang="cs-CZ" sz="2400" dirty="0">
                <a:solidFill>
                  <a:schemeClr val="tx2"/>
                </a:solidFill>
              </a:rPr>
              <a:t>Liší se od sebe populační průměry (střední hodnoty) ve skupinách nebo jsou zjištěné rozdíly výběrových průměrů způsobené pouze náhodou? </a:t>
            </a:r>
          </a:p>
          <a:p>
            <a:r>
              <a:rPr lang="cs-CZ" sz="2400" dirty="0">
                <a:solidFill>
                  <a:schemeClr val="tx2"/>
                </a:solidFill>
              </a:rPr>
              <a:t>Jsou hodnoty analyzované proměnné ovlivněné sledovaným faktorem (skupinami)?</a:t>
            </a:r>
          </a:p>
          <a:p>
            <a:endParaRPr lang="cs-CZ" sz="2000" dirty="0"/>
          </a:p>
          <a:p>
            <a:r>
              <a:rPr lang="cs-CZ" sz="2400" i="1" dirty="0">
                <a:solidFill>
                  <a:srgbClr val="0070C0"/>
                </a:solidFill>
              </a:rPr>
              <a:t>Úloha porovnání průměrů v několika skupinách je rozšířením situace </a:t>
            </a:r>
            <a:r>
              <a:rPr lang="cs-CZ" sz="2400" i="1" dirty="0" err="1">
                <a:solidFill>
                  <a:srgbClr val="0070C0"/>
                </a:solidFill>
              </a:rPr>
              <a:t>dvouvýběrového</a:t>
            </a:r>
            <a:r>
              <a:rPr lang="cs-CZ" sz="2400" i="1" dirty="0">
                <a:solidFill>
                  <a:srgbClr val="0070C0"/>
                </a:solidFill>
              </a:rPr>
              <a:t> t-testu pro více skupin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5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7DAC91-EAF4-0A6B-2F12-87002EB50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Náhodná veličina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E54C9C3-7163-F2B7-4B2F-E5CBB5937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veličina generovaná procesem, jehož výsledek je neurčitý</a:t>
            </a:r>
          </a:p>
          <a:p>
            <a:r>
              <a:rPr lang="cs-CZ" dirty="0"/>
              <a:t>při opakované realizaci procesu za stejných podmínek veličina nabývá různé hodnoty</a:t>
            </a:r>
          </a:p>
          <a:p>
            <a:pPr lvl="1"/>
            <a:r>
              <a:rPr lang="cs-CZ" dirty="0"/>
              <a:t>hodnotu ovlivňují další nepozorované jevy</a:t>
            </a:r>
          </a:p>
          <a:p>
            <a:pPr lvl="1"/>
            <a:r>
              <a:rPr lang="cs-CZ" dirty="0"/>
              <a:t>výsledek je velmi citlivý na podmínky a podmínky nejsou určeny přesně</a:t>
            </a:r>
          </a:p>
          <a:p>
            <a:pPr lvl="1"/>
            <a:r>
              <a:rPr lang="cs-CZ" dirty="0"/>
              <a:t>výsledek procesu nemá žádnou příčinu</a:t>
            </a:r>
          </a:p>
          <a:p>
            <a:r>
              <a:rPr lang="cs-CZ" dirty="0"/>
              <a:t>lze stanovit pravděpodobnost s jakou veličina nabývá určité hodnoty a jak závisí na vlastnostech generujícího procesu</a:t>
            </a:r>
          </a:p>
          <a:p>
            <a:pPr lvl="1"/>
            <a:r>
              <a:rPr lang="cs-CZ" dirty="0"/>
              <a:t>např. pravděpodobnost výsledku hodu kostkou, mincí</a:t>
            </a:r>
          </a:p>
          <a:p>
            <a:pPr lvl="1"/>
            <a:r>
              <a:rPr lang="cs-CZ" dirty="0"/>
              <a:t>pravděpodobnost vysokého krevního tlaku</a:t>
            </a:r>
          </a:p>
          <a:p>
            <a:pPr lvl="1"/>
            <a:r>
              <a:rPr lang="cs-CZ" dirty="0"/>
              <a:t>pravděpodobnost BMI v daném intervalu</a:t>
            </a:r>
          </a:p>
          <a:p>
            <a:r>
              <a:rPr lang="cs-CZ" dirty="0"/>
              <a:t>statistika se snaží pravděpodobnost popsat a zjistit, čím je ovlivněna – podmíněna</a:t>
            </a:r>
          </a:p>
          <a:p>
            <a:pPr lvl="1"/>
            <a:r>
              <a:rPr lang="cs-CZ" dirty="0"/>
              <a:t>statistika zjišťuje, co neurčitost ovlivňuje a snižuje prostor pro náhodu</a:t>
            </a:r>
          </a:p>
          <a:p>
            <a:pPr lvl="1"/>
            <a:r>
              <a:rPr lang="cs-CZ" dirty="0"/>
              <a:t>možná lze dosáhnout až přesného určení</a:t>
            </a:r>
          </a:p>
          <a:p>
            <a:pPr lvl="1"/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CF861D4-413C-067D-B31F-0A9F79F48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45024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>
                    <a:solidFill>
                      <a:srgbClr val="C00000"/>
                    </a:solidFill>
                  </a:rPr>
                  <a:t>Rozptyl proměnné </a:t>
                </a:r>
                <a:r>
                  <a:rPr lang="cs-CZ" sz="2800" i="1" dirty="0">
                    <a:solidFill>
                      <a:srgbClr val="C00000"/>
                    </a:solidFill>
                  </a:rPr>
                  <a:t>X</a:t>
                </a:r>
              </a:p>
              <a:p>
                <a:pPr marL="0" indent="0">
                  <a:buNone/>
                </a:pPr>
                <a:r>
                  <a:rPr lang="cs-CZ" sz="24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𝒔</m:t>
                        </m:r>
                      </m:e>
                      <m:sup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6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3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cs-CZ" sz="3600" dirty="0"/>
              </a:p>
              <a:p>
                <a:endParaRPr lang="cs-CZ" sz="3600" dirty="0"/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Proč není proměnná </a:t>
                </a:r>
                <a:r>
                  <a:rPr lang="cs-CZ" sz="2400" i="1" dirty="0">
                    <a:solidFill>
                      <a:schemeClr val="tx1"/>
                    </a:solidFill>
                  </a:rPr>
                  <a:t>X</a:t>
                </a:r>
                <a:r>
                  <a:rPr lang="cs-CZ" sz="2400" dirty="0">
                    <a:solidFill>
                      <a:schemeClr val="tx1"/>
                    </a:solidFill>
                  </a:rPr>
                  <a:t> konstantní? Co způsobuje její variabilitu? </a:t>
                </a:r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Je možné vysvětlit tuto variabilitu vlivem zkoumaných skupin?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  <a:blipFill rotWithShape="1">
                <a:blip r:embed="rId2"/>
                <a:stretch>
                  <a:fillRect l="-1506" t="-11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778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16684"/>
            <a:ext cx="7056784" cy="764043"/>
          </a:xfrm>
        </p:spPr>
        <p:txBody>
          <a:bodyPr/>
          <a:lstStyle/>
          <a:p>
            <a:r>
              <a:rPr lang="cs-CZ" dirty="0"/>
              <a:t>Nulová a alternativní hypotéza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0</a:t>
            </a:r>
            <a:r>
              <a:rPr lang="cs-CZ" sz="2000" dirty="0">
                <a:solidFill>
                  <a:schemeClr val="tx2"/>
                </a:solidFill>
              </a:rPr>
              <a:t>: průměry (střední hodnoty) ve skupinách se rovnají, tj.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1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2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… =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A</a:t>
            </a:r>
            <a:r>
              <a:rPr lang="cs-CZ" sz="2000" dirty="0">
                <a:solidFill>
                  <a:schemeClr val="tx2"/>
                </a:solidFill>
              </a:rPr>
              <a:t>: průměry (střední hodnoty) nějakých dvou skupin se nerovnají, tj. 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000" dirty="0">
                <a:solidFill>
                  <a:srgbClr val="C00000"/>
                </a:solidFill>
                <a:sym typeface="Symbol"/>
              </a:rPr>
              <a:t> </a:t>
            </a:r>
            <a:r>
              <a:rPr lang="cs-CZ" sz="2000" dirty="0" err="1">
                <a:solidFill>
                  <a:srgbClr val="C00000"/>
                </a:solidFill>
                <a:sym typeface="Symbol"/>
              </a:rPr>
              <a:t>i,j</a:t>
            </a:r>
            <a:r>
              <a:rPr lang="cs-CZ" sz="2000" dirty="0">
                <a:solidFill>
                  <a:srgbClr val="C00000"/>
                </a:solidFill>
                <a:sym typeface="Symbol"/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 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j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rgbClr val="0070C0"/>
              </a:solidFill>
              <a:sym typeface="Symbol" pitchFamily="18" charset="2"/>
            </a:endParaRPr>
          </a:p>
          <a:p>
            <a:pPr>
              <a:spcBef>
                <a:spcPts val="1800"/>
              </a:spcBef>
              <a:buNone/>
            </a:pPr>
            <a:r>
              <a:rPr lang="cs-CZ" sz="2400" dirty="0">
                <a:solidFill>
                  <a:srgbClr val="0070C0"/>
                </a:solidFill>
                <a:sym typeface="Symbol" pitchFamily="18" charset="2"/>
              </a:rPr>
              <a:t>Alternativní možnost formulace: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0</a:t>
            </a:r>
            <a:r>
              <a:rPr lang="cs-CZ" sz="2000" dirty="0">
                <a:solidFill>
                  <a:schemeClr val="tx2"/>
                </a:solidFill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= 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pro všechna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 a nějakou konstantu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(tj. existuje společná střední hodnota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)</a:t>
            </a:r>
          </a:p>
          <a:p>
            <a:pPr>
              <a:buNone/>
            </a:pPr>
            <a:r>
              <a:rPr lang="cs-CZ" sz="2000" dirty="0">
                <a:solidFill>
                  <a:schemeClr val="tx2"/>
                </a:solidFill>
              </a:rPr>
              <a:t>H</a:t>
            </a:r>
            <a:r>
              <a:rPr lang="cs-CZ" sz="2000" baseline="-25000" dirty="0">
                <a:solidFill>
                  <a:schemeClr val="tx2"/>
                </a:solidFill>
              </a:rPr>
              <a:t>A</a:t>
            </a:r>
            <a:r>
              <a:rPr lang="cs-CZ" sz="2000" dirty="0">
                <a:solidFill>
                  <a:schemeClr val="tx2"/>
                </a:solidFill>
              </a:rPr>
              <a:t>: 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</a:t>
            </a:r>
            <a:r>
              <a:rPr lang="cs-CZ" sz="20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rgbClr val="C00000"/>
                </a:solidFill>
                <a:sym typeface="Symbol" pitchFamily="18" charset="2"/>
              </a:rPr>
              <a:t>  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alespoň pro jednu skupinu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i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 (společná hodnota </a:t>
            </a:r>
            <a:r>
              <a:rPr lang="cs-CZ" sz="2000" i="1" dirty="0">
                <a:solidFill>
                  <a:schemeClr val="tx2"/>
                </a:solidFill>
                <a:sym typeface="Symbol" pitchFamily="18" charset="2"/>
              </a:rPr>
              <a:t>  </a:t>
            </a:r>
            <a:r>
              <a:rPr lang="cs-CZ" sz="2000" dirty="0">
                <a:solidFill>
                  <a:schemeClr val="tx2"/>
                </a:solidFill>
                <a:sym typeface="Symbol" pitchFamily="18" charset="2"/>
              </a:rPr>
              <a:t>neexistuje)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264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Rozklad variability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𝑻𝑺𝑺</m:t>
                    </m:r>
                    <m:r>
                      <a:rPr lang="cs-CZ" sz="2200" b="1" i="1" smtClean="0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společného průměru 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uvnitř skupin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Within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𝑾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průměrů svých skupin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mezi skupinami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Between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𝑩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r>
                  <a:rPr lang="cs-CZ" sz="2200" dirty="0">
                    <a:solidFill>
                      <a:schemeClr val="tx1"/>
                    </a:solidFill>
                  </a:rPr>
                  <a:t>součet čtverců rozdílů všech měření zaměřených skupinovými průměry od společného průměru</a:t>
                </a:r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TSS = WSS + BSS</a:t>
                </a:r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celková variabilita = variabilita uvnitř skupin + variabilita mezi skupinami</a:t>
                </a:r>
                <a:endParaRPr lang="cs-CZ" sz="2000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  <a:blipFill rotWithShape="1">
                <a:blip r:embed="rId2"/>
                <a:stretch>
                  <a:fillRect l="-889" t="-2860" b="-194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23528" y="5301208"/>
            <a:ext cx="7488832" cy="1080120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9240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znázornění rozkladu (1)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ovéPole 30"/>
              <p:cNvSpPr txBox="1"/>
              <p:nvPr/>
            </p:nvSpPr>
            <p:spPr>
              <a:xfrm>
                <a:off x="3099300" y="2550876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24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400" b="1" i="0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cs-CZ" sz="2400" dirty="0">
                  <a:solidFill>
                    <a:schemeClr val="tx2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1" name="TextovéPol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300" y="2550876"/>
                <a:ext cx="288032" cy="417358"/>
              </a:xfrm>
              <a:prstGeom prst="rect">
                <a:avLst/>
              </a:prstGeom>
              <a:blipFill rotWithShape="1">
                <a:blip r:embed="rId2"/>
                <a:stretch>
                  <a:fillRect l="-4167" t="-2899" r="-3333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9" name="Obdélník 2048"/>
          <p:cNvSpPr/>
          <p:nvPr/>
        </p:nvSpPr>
        <p:spPr>
          <a:xfrm>
            <a:off x="6220641" y="3893500"/>
            <a:ext cx="1008112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535238" y="1205089"/>
                <a:ext cx="7267325" cy="11457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spcBef>
                    <a:spcPts val="600"/>
                  </a:spcBef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 </a:t>
                </a:r>
                <a:r>
                  <a:rPr lang="cs-CZ" sz="2000" b="1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000" b="1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spcBef>
                    <a:spcPts val="600"/>
                  </a:spcBef>
                  <a:buNone/>
                </a:pP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𝑻𝑺𝑺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000" dirty="0"/>
                  <a:t> </a:t>
                </a:r>
              </a:p>
              <a:p>
                <a:pPr>
                  <a:spcBef>
                    <a:spcPts val="600"/>
                  </a:spcBef>
                  <a:buNone/>
                </a:pPr>
                <a:r>
                  <a:rPr lang="cs-CZ" sz="1800" b="1" dirty="0"/>
                  <a:t>součet čtverců rozdílů měření od společného průměru </a:t>
                </a:r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38" y="1205089"/>
                <a:ext cx="7267325" cy="1145763"/>
              </a:xfrm>
              <a:prstGeom prst="rect">
                <a:avLst/>
              </a:prstGeom>
              <a:blipFill rotWithShape="1">
                <a:blip r:embed="rId3"/>
                <a:stretch>
                  <a:fillRect l="-923" t="-9043" b="-3297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38" y="2904740"/>
            <a:ext cx="7446931" cy="292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Přímá spojnice se šipkou 23"/>
          <p:cNvCxnSpPr/>
          <p:nvPr/>
        </p:nvCxnSpPr>
        <p:spPr>
          <a:xfrm>
            <a:off x="3280103" y="4217500"/>
            <a:ext cx="745587" cy="4243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/>
          <p:nvPr/>
        </p:nvCxnSpPr>
        <p:spPr>
          <a:xfrm>
            <a:off x="3280103" y="3789040"/>
            <a:ext cx="206252" cy="3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římá spojnice se šipkou 45"/>
          <p:cNvCxnSpPr/>
          <p:nvPr/>
        </p:nvCxnSpPr>
        <p:spPr>
          <a:xfrm flipH="1">
            <a:off x="2924575" y="3893503"/>
            <a:ext cx="334533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se šipkou 47"/>
          <p:cNvCxnSpPr/>
          <p:nvPr/>
        </p:nvCxnSpPr>
        <p:spPr>
          <a:xfrm flipH="1">
            <a:off x="2504762" y="4156537"/>
            <a:ext cx="775341" cy="0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3285966" y="4339133"/>
            <a:ext cx="882934" cy="2121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se šipkou 53"/>
          <p:cNvCxnSpPr/>
          <p:nvPr/>
        </p:nvCxnSpPr>
        <p:spPr>
          <a:xfrm>
            <a:off x="1691679" y="2350852"/>
            <a:ext cx="1400161" cy="1438187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/>
        </p:nvSpPr>
        <p:spPr>
          <a:xfrm>
            <a:off x="6588224" y="3251688"/>
            <a:ext cx="897092" cy="641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6714000" y="3033275"/>
            <a:ext cx="897092" cy="4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14647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0" y="3348510"/>
            <a:ext cx="7448990" cy="2925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znázornění rozkladu (2)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  <p:cxnSp>
        <p:nvCxnSpPr>
          <p:cNvPr id="19" name="Přímá spojnice 18"/>
          <p:cNvCxnSpPr/>
          <p:nvPr/>
        </p:nvCxnSpPr>
        <p:spPr>
          <a:xfrm>
            <a:off x="2291716" y="4361299"/>
            <a:ext cx="0" cy="449798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H="1">
            <a:off x="4690225" y="3348510"/>
            <a:ext cx="1" cy="50189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nice 26"/>
          <p:cNvCxnSpPr/>
          <p:nvPr/>
        </p:nvCxnSpPr>
        <p:spPr>
          <a:xfrm>
            <a:off x="3370374" y="5374747"/>
            <a:ext cx="0" cy="288032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ovéPole 22"/>
              <p:cNvSpPr txBox="1"/>
              <p:nvPr/>
            </p:nvSpPr>
            <p:spPr>
              <a:xfrm>
                <a:off x="4496236" y="2943641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3" name="TextovéPole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236" y="2943641"/>
                <a:ext cx="288032" cy="417358"/>
              </a:xfrm>
              <a:prstGeom prst="rect">
                <a:avLst/>
              </a:prstGeom>
              <a:blipFill rotWithShape="1">
                <a:blip r:embed="rId3"/>
                <a:stretch>
                  <a:fillRect l="-6383" t="-2941" r="-76596" b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2089876" y="3964419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00B050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9876" y="3964419"/>
                <a:ext cx="288032" cy="417358"/>
              </a:xfrm>
              <a:prstGeom prst="rect">
                <a:avLst/>
              </a:prstGeom>
              <a:blipFill rotWithShape="1">
                <a:blip r:embed="rId4"/>
                <a:stretch>
                  <a:fillRect l="-6383" t="-2899" r="-76596" b="-144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ovéPole 29"/>
              <p:cNvSpPr txBox="1"/>
              <p:nvPr/>
            </p:nvSpPr>
            <p:spPr>
              <a:xfrm>
                <a:off x="3172157" y="4966642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cs-CZ" sz="240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cs-CZ" sz="2400" b="1" i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𝐗</m:t>
                              </m:r>
                            </m:e>
                          </m:acc>
                        </m:e>
                        <m:sub>
                          <m:r>
                            <a:rPr lang="cs-CZ" sz="2400" b="1" i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cs-CZ" sz="2400" dirty="0">
                  <a:latin typeface="+mn-lt"/>
                </a:endParaRPr>
              </a:p>
            </p:txBody>
          </p:sp>
        </mc:Choice>
        <mc:Fallback xmlns="">
          <p:sp>
            <p:nvSpPr>
              <p:cNvPr id="30" name="TextovéPole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2157" y="4966642"/>
                <a:ext cx="288032" cy="417358"/>
              </a:xfrm>
              <a:prstGeom prst="rect">
                <a:avLst/>
              </a:prstGeom>
              <a:blipFill rotWithShape="1">
                <a:blip r:embed="rId5"/>
                <a:stretch>
                  <a:fillRect l="-4167" t="-2941" r="-75000" b="-294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ovéPole 30"/>
              <p:cNvSpPr txBox="1"/>
              <p:nvPr/>
            </p:nvSpPr>
            <p:spPr>
              <a:xfrm>
                <a:off x="3414690" y="2959439"/>
                <a:ext cx="28803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240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2400" b="1" i="0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𝐗</m:t>
                          </m:r>
                        </m:e>
                      </m:acc>
                    </m:oMath>
                  </m:oMathPara>
                </a14:m>
                <a:endParaRPr lang="cs-CZ" sz="2400" dirty="0">
                  <a:solidFill>
                    <a:schemeClr val="tx2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1" name="TextovéPol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4690" y="2959439"/>
                <a:ext cx="288032" cy="417358"/>
              </a:xfrm>
              <a:prstGeom prst="rect">
                <a:avLst/>
              </a:prstGeom>
              <a:blipFill rotWithShape="1">
                <a:blip r:embed="rId6"/>
                <a:stretch>
                  <a:fillRect l="-4255" t="-2899" r="-3617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9" name="Obdélník 2048"/>
          <p:cNvSpPr/>
          <p:nvPr/>
        </p:nvSpPr>
        <p:spPr>
          <a:xfrm>
            <a:off x="6202394" y="4318642"/>
            <a:ext cx="1008112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38" name="Přímá spojnice se šipkou 37"/>
          <p:cNvCxnSpPr/>
          <p:nvPr/>
        </p:nvCxnSpPr>
        <p:spPr>
          <a:xfrm>
            <a:off x="4690226" y="3636542"/>
            <a:ext cx="524029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/>
          <p:nvPr/>
        </p:nvCxnSpPr>
        <p:spPr>
          <a:xfrm>
            <a:off x="4704662" y="3850403"/>
            <a:ext cx="88407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římá spojnice se šipkou 41"/>
          <p:cNvCxnSpPr/>
          <p:nvPr/>
        </p:nvCxnSpPr>
        <p:spPr>
          <a:xfrm flipH="1">
            <a:off x="4422166" y="3636542"/>
            <a:ext cx="268059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římá spojnice se šipkou 43"/>
          <p:cNvCxnSpPr/>
          <p:nvPr/>
        </p:nvCxnSpPr>
        <p:spPr>
          <a:xfrm flipH="1">
            <a:off x="3624662" y="3752195"/>
            <a:ext cx="108000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2291716" y="4361299"/>
            <a:ext cx="690291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 flipH="1">
            <a:off x="2089876" y="4642642"/>
            <a:ext cx="201840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římá spojnice se šipkou 58"/>
          <p:cNvCxnSpPr/>
          <p:nvPr/>
        </p:nvCxnSpPr>
        <p:spPr>
          <a:xfrm flipH="1">
            <a:off x="1747523" y="4780007"/>
            <a:ext cx="533845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se šipkou 61"/>
          <p:cNvCxnSpPr/>
          <p:nvPr/>
        </p:nvCxnSpPr>
        <p:spPr>
          <a:xfrm flipH="1" flipV="1">
            <a:off x="3172157" y="5384001"/>
            <a:ext cx="198218" cy="1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římá spojnice se šipkou 63"/>
          <p:cNvCxnSpPr/>
          <p:nvPr/>
        </p:nvCxnSpPr>
        <p:spPr>
          <a:xfrm flipV="1">
            <a:off x="3370375" y="5374747"/>
            <a:ext cx="939890" cy="9253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římá spojnice se šipkou 66"/>
          <p:cNvCxnSpPr/>
          <p:nvPr/>
        </p:nvCxnSpPr>
        <p:spPr>
          <a:xfrm flipH="1">
            <a:off x="2495757" y="5384002"/>
            <a:ext cx="820416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Obdélník 76"/>
              <p:cNvSpPr/>
              <p:nvPr/>
            </p:nvSpPr>
            <p:spPr>
              <a:xfrm>
                <a:off x="380200" y="1209995"/>
                <a:ext cx="4121845" cy="15458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Součet čtverců mezi skupinami </a:t>
                </a:r>
                <a:endParaRPr lang="cs-CZ" sz="2000" b="1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𝑩𝑺𝑺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000" i="1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000" i="1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000" i="1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000" dirty="0"/>
                  <a:t> </a:t>
                </a:r>
              </a:p>
              <a:p>
                <a:pPr>
                  <a:buNone/>
                </a:pPr>
                <a:r>
                  <a:rPr lang="cs-CZ" sz="1800" b="1" dirty="0"/>
                  <a:t>součet čtverců rozdílů všech měření zaměřených skupinovými průměry od společného průměru</a:t>
                </a:r>
              </a:p>
            </p:txBody>
          </p:sp>
        </mc:Choice>
        <mc:Fallback xmlns="">
          <p:sp>
            <p:nvSpPr>
              <p:cNvPr id="77" name="Obdélník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00" y="1209995"/>
                <a:ext cx="4121845" cy="1545872"/>
              </a:xfrm>
              <a:prstGeom prst="rect">
                <a:avLst/>
              </a:prstGeom>
              <a:blipFill rotWithShape="1">
                <a:blip r:embed="rId7"/>
                <a:stretch>
                  <a:fillRect l="-1477" t="-11417" b="-51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Přímá spojnice se šipkou 77"/>
          <p:cNvCxnSpPr/>
          <p:nvPr/>
        </p:nvCxnSpPr>
        <p:spPr>
          <a:xfrm>
            <a:off x="3587334" y="4318642"/>
            <a:ext cx="1102891" cy="0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se šipkou 83"/>
          <p:cNvCxnSpPr/>
          <p:nvPr/>
        </p:nvCxnSpPr>
        <p:spPr>
          <a:xfrm flipH="1">
            <a:off x="3370374" y="4811097"/>
            <a:ext cx="216960" cy="0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Přímá spojnice se šipkou 89"/>
          <p:cNvCxnSpPr/>
          <p:nvPr/>
        </p:nvCxnSpPr>
        <p:spPr>
          <a:xfrm flipH="1" flipV="1">
            <a:off x="2291716" y="4642642"/>
            <a:ext cx="1295619" cy="4531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Obdélník 91"/>
              <p:cNvSpPr/>
              <p:nvPr/>
            </p:nvSpPr>
            <p:spPr>
              <a:xfrm>
                <a:off x="4952239" y="1217871"/>
                <a:ext cx="3804329" cy="1331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:r>
                  <a:rPr lang="cs-CZ" sz="2000" b="1" dirty="0">
                    <a:solidFill>
                      <a:srgbClr val="0070C0"/>
                    </a:solidFill>
                  </a:rPr>
                  <a:t>Součet čtverců uvnitř skupin </a:t>
                </a:r>
                <a14:m>
                  <m:oMath xmlns:m="http://schemas.openxmlformats.org/officeDocument/2006/math">
                    <m:r>
                      <a:rPr lang="cs-CZ" sz="2000" i="1">
                        <a:latin typeface="Cambria Math"/>
                      </a:rPr>
                      <m:t>𝑾𝑺𝑺</m:t>
                    </m:r>
                    <m:r>
                      <a:rPr lang="cs-CZ" sz="20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0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0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0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000" i="1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0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0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400" dirty="0"/>
                  <a:t> </a:t>
                </a:r>
              </a:p>
              <a:p>
                <a:pPr>
                  <a:buNone/>
                </a:pPr>
                <a:r>
                  <a:rPr lang="cs-CZ" sz="1800" b="1" dirty="0"/>
                  <a:t>součet čtverců rozdílů měření od průměrů svých skupin</a:t>
                </a:r>
              </a:p>
            </p:txBody>
          </p:sp>
        </mc:Choice>
        <mc:Fallback xmlns="">
          <p:sp>
            <p:nvSpPr>
              <p:cNvPr id="92" name="Obdélník 9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239" y="1217871"/>
                <a:ext cx="3804329" cy="1331775"/>
              </a:xfrm>
              <a:prstGeom prst="rect">
                <a:avLst/>
              </a:prstGeom>
              <a:blipFill rotWithShape="1">
                <a:blip r:embed="rId8"/>
                <a:stretch>
                  <a:fillRect l="-1603" t="-10550" b="-1192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Přímá spojnice se šipkou 96"/>
          <p:cNvCxnSpPr/>
          <p:nvPr/>
        </p:nvCxnSpPr>
        <p:spPr>
          <a:xfrm>
            <a:off x="2190796" y="2692261"/>
            <a:ext cx="1125377" cy="1893937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Přímá spojnice se šipkou 100"/>
          <p:cNvCxnSpPr/>
          <p:nvPr/>
        </p:nvCxnSpPr>
        <p:spPr>
          <a:xfrm flipH="1">
            <a:off x="4952240" y="2549646"/>
            <a:ext cx="1635984" cy="827151"/>
          </a:xfrm>
          <a:prstGeom prst="straightConnector1">
            <a:avLst/>
          </a:prstGeom>
          <a:ln w="508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bdélník 109"/>
          <p:cNvSpPr/>
          <p:nvPr/>
        </p:nvSpPr>
        <p:spPr>
          <a:xfrm>
            <a:off x="6750000" y="3240000"/>
            <a:ext cx="897092" cy="436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1" name="Obdélník 110"/>
          <p:cNvSpPr/>
          <p:nvPr/>
        </p:nvSpPr>
        <p:spPr>
          <a:xfrm>
            <a:off x="6642000" y="3676826"/>
            <a:ext cx="897092" cy="641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63946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poměr -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92489"/>
          </a:xfrm>
        </p:spPr>
        <p:txBody>
          <a:bodyPr>
            <a:normAutofit/>
          </a:bodyPr>
          <a:lstStyle/>
          <a:p>
            <a:r>
              <a:rPr lang="cs-CZ" sz="2400" dirty="0">
                <a:solidFill>
                  <a:schemeClr val="tx1"/>
                </a:solidFill>
              </a:rPr>
              <a:t>Jak silná je vazba mezi číselnou proměnnou a nezávislou nominální proměnnou?</a:t>
            </a:r>
          </a:p>
          <a:p>
            <a:r>
              <a:rPr lang="cs-CZ" sz="2400" dirty="0">
                <a:solidFill>
                  <a:schemeClr val="tx1"/>
                </a:solidFill>
              </a:rPr>
              <a:t>Jak dobře vysvětluje rozdělení souboru do zkoumaných skupin variabilitu číselné proměnné?</a:t>
            </a:r>
          </a:p>
          <a:p>
            <a:r>
              <a:rPr lang="cs-CZ" sz="2400" dirty="0">
                <a:solidFill>
                  <a:schemeClr val="tx1"/>
                </a:solidFill>
              </a:rPr>
              <a:t>Který ze zkoumaných faktorů nejsilněji ovlivňuje analyzovanou proměnnou?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  <p:sp>
        <p:nvSpPr>
          <p:cNvPr id="5" name="TextovéPole 4"/>
          <p:cNvSpPr txBox="1"/>
          <p:nvPr/>
        </p:nvSpPr>
        <p:spPr>
          <a:xfrm>
            <a:off x="7236296" y="4293096"/>
            <a:ext cx="954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9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138891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poměr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𝒎𝒆𝒛𝒊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𝒔𝒌𝒖𝒑𝒊𝒏𝒂𝒎𝒊</m:t>
                        </m:r>
                      </m:num>
                      <m:den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𝒄𝒆𝒍𝒌𝒐𝒗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á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</m:den>
                    </m:f>
                  </m:oMath>
                </a14:m>
                <a:endParaRPr lang="cs-CZ" sz="2800" dirty="0">
                  <a:solidFill>
                    <a:schemeClr val="tx2"/>
                  </a:solidFill>
                </a:endParaRPr>
              </a:p>
              <a:p>
                <a:pPr marL="0" indent="0">
                  <a:buNone/>
                </a:pPr>
                <a:r>
                  <a:rPr lang="cs-CZ" sz="2800" dirty="0">
                    <a:solidFill>
                      <a:schemeClr val="tx2"/>
                    </a:solidFill>
                  </a:rPr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2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2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2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2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𝑩𝑺𝑺</m:t>
                        </m:r>
                      </m:num>
                      <m:den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𝑻𝑺𝑺</m:t>
                        </m:r>
                      </m:den>
                    </m:f>
                  </m:oMath>
                </a14:m>
                <a:r>
                  <a:rPr lang="cs-CZ" sz="2800" dirty="0">
                    <a:solidFill>
                      <a:schemeClr val="tx2"/>
                    </a:solidFill>
                  </a:rPr>
                  <a:t> = 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8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𝑾𝑺𝑺</m:t>
                        </m:r>
                      </m:num>
                      <m:den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𝑻𝑺𝑺</m:t>
                        </m:r>
                      </m:den>
                    </m:f>
                  </m:oMath>
                </a14:m>
                <a:r>
                  <a:rPr lang="cs-CZ" sz="2800" dirty="0"/>
                  <a:t> </a:t>
                </a:r>
                <a14:m>
                  <m:oMath xmlns:m="http://schemas.openxmlformats.org/officeDocument/2006/math">
                    <m:r>
                      <a:rPr lang="cs-CZ" sz="2800" b="1" i="0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   </m:t>
                    </m:r>
                    <m:r>
                      <a:rPr lang="cs-CZ" sz="2800" i="1" dirty="0" smtClean="0">
                        <a:solidFill>
                          <a:srgbClr val="C00000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⟨"/>
                        <m:endChr m:val="⟩"/>
                        <m:ctrlPr>
                          <a:rPr lang="cs-CZ" sz="28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cs-CZ" sz="28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endParaRPr lang="cs-CZ" sz="2800" dirty="0"/>
              </a:p>
              <a:p>
                <a:endParaRPr lang="cs-CZ" sz="2000" dirty="0"/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roven nule v případě, že jsou všechny průměry ve skupinách stejné (BSS=0)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roven jedné v případě, že jsou všechna data uvnitř každé skupiny stejná (WSS = 0)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stonásobek korelačního poměru se často vyjadřuje v procentech, charakterizuje </a:t>
                </a:r>
                <a:r>
                  <a:rPr lang="cs-CZ" sz="2000" dirty="0">
                    <a:solidFill>
                      <a:srgbClr val="C00000"/>
                    </a:solidFill>
                  </a:rPr>
                  <a:t>procento variability proměnné </a:t>
                </a:r>
                <a:r>
                  <a:rPr lang="cs-CZ" sz="2000" i="1" dirty="0">
                    <a:solidFill>
                      <a:srgbClr val="C00000"/>
                    </a:solidFill>
                  </a:rPr>
                  <a:t>X</a:t>
                </a:r>
                <a:r>
                  <a:rPr lang="cs-CZ" sz="2000" dirty="0">
                    <a:solidFill>
                      <a:srgbClr val="C00000"/>
                    </a:solidFill>
                  </a:rPr>
                  <a:t> vysvětlené faktorem</a:t>
                </a:r>
              </a:p>
              <a:p>
                <a:r>
                  <a:rPr lang="cs-CZ" sz="2000" dirty="0">
                    <a:solidFill>
                      <a:schemeClr val="tx2"/>
                    </a:solidFill>
                  </a:rPr>
                  <a:t>patří do skupiny měr, které mají obecnou vlastnost poměru vysvětlené variance zvoleným modelem, tzv. </a:t>
                </a:r>
                <a:r>
                  <a:rPr lang="cs-CZ" sz="2000" dirty="0">
                    <a:solidFill>
                      <a:srgbClr val="C00000"/>
                    </a:solidFill>
                  </a:rPr>
                  <a:t>koeficienty determinace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  <a:blipFill rotWithShape="1">
                <a:blip r:embed="rId2"/>
                <a:stretch>
                  <a:fillRect l="-59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611560" y="1340768"/>
            <a:ext cx="7848872" cy="1766731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11821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C00000"/>
                    </a:solidFill>
                  </a:rPr>
                  <a:t>Fisherův F-test</a:t>
                </a:r>
              </a:p>
              <a:p>
                <a:r>
                  <a:rPr lang="cs-CZ" sz="2400" dirty="0">
                    <a:solidFill>
                      <a:schemeClr val="tx1"/>
                    </a:solidFill>
                  </a:rPr>
                  <a:t>testová statistika: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𝑭</m:t>
                    </m:r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/(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cs-CZ" sz="2800" dirty="0">
                            <a:solidFill>
                              <a:schemeClr val="tx1"/>
                            </a:solidFill>
                          </a:rPr>
                          <m:t>  </m:t>
                        </m:r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sz="28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/</m:t>
                            </m:r>
                            <m:d>
                              <m:dPr>
                                <m:ctrlP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𝒌</m:t>
                                </m:r>
                              </m:e>
                            </m:d>
                          </m:e>
                        </m:nary>
                        <m:r>
                          <m:rPr>
                            <m:nor/>
                          </m:rPr>
                          <a:rPr lang="cs-CZ" sz="28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dirty="0">
                    <a:solidFill>
                      <a:schemeClr val="tx1"/>
                    </a:solidFill>
                  </a:rPr>
                  <a:t>,	</a:t>
                </a:r>
                <a14:m>
                  <m:oMath xmlns:m="http://schemas.openxmlformats.org/officeDocument/2006/math"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𝒅𝒇</m:t>
                    </m:r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 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</m:oMath>
                </a14:m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= průměrná čtvercová odchylka mezi skupinami / průměrná čtvercová odchylka uvnitř skupin</a:t>
                </a:r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>
                  <a:buNone/>
                </a:pPr>
                <a:r>
                  <a:rPr lang="cs-CZ" sz="2000" i="1" dirty="0">
                    <a:solidFill>
                      <a:srgbClr val="0070C0"/>
                    </a:solidFill>
                  </a:rPr>
                  <a:t>Pozn.: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Fisherův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F-test je zobecněním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dvouvýběrového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T-testu. V případě dvou skupin je testová statistika F druhou mocninou testové statistiky T.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  <a:blipFill rotWithShape="1">
                <a:blip r:embed="rId2"/>
                <a:stretch>
                  <a:fillRect l="-1185" t="-10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944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ANOVA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31517"/>
            <a:ext cx="686860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se šipkou 5"/>
          <p:cNvCxnSpPr>
            <a:stCxn id="14" idx="2"/>
          </p:cNvCxnSpPr>
          <p:nvPr/>
        </p:nvCxnSpPr>
        <p:spPr>
          <a:xfrm>
            <a:off x="899592" y="2125130"/>
            <a:ext cx="1728192" cy="954459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>
            <a:stCxn id="18" idx="2"/>
          </p:cNvCxnSpPr>
          <p:nvPr/>
        </p:nvCxnSpPr>
        <p:spPr>
          <a:xfrm>
            <a:off x="2627784" y="2124860"/>
            <a:ext cx="1133996" cy="954729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>
            <a:stCxn id="22" idx="2"/>
          </p:cNvCxnSpPr>
          <p:nvPr/>
        </p:nvCxnSpPr>
        <p:spPr>
          <a:xfrm>
            <a:off x="4319972" y="2434218"/>
            <a:ext cx="351310" cy="656403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>
            <a:stCxn id="35" idx="2"/>
          </p:cNvCxnSpPr>
          <p:nvPr/>
        </p:nvCxnSpPr>
        <p:spPr>
          <a:xfrm flipH="1">
            <a:off x="5793911" y="2126441"/>
            <a:ext cx="364422" cy="953148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>
            <a:stCxn id="39" idx="2"/>
          </p:cNvCxnSpPr>
          <p:nvPr/>
        </p:nvCxnSpPr>
        <p:spPr>
          <a:xfrm flipH="1">
            <a:off x="6732243" y="2434218"/>
            <a:ext cx="1385898" cy="645371"/>
          </a:xfrm>
          <a:prstGeom prst="straightConnector1">
            <a:avLst/>
          </a:prstGeom>
          <a:ln w="317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323528" y="1417244"/>
            <a:ext cx="115212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součty čtverců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1979712" y="1416974"/>
            <a:ext cx="129614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stupně volnosti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3563888" y="1418555"/>
            <a:ext cx="151216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průměrné čtvercové odchylky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364088" y="1418555"/>
            <a:ext cx="158848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testová statistika </a:t>
            </a:r>
            <a:r>
              <a:rPr lang="cs-CZ" sz="2000" i="1" dirty="0">
                <a:solidFill>
                  <a:srgbClr val="0070C0"/>
                </a:solidFill>
              </a:rPr>
              <a:t>F</a:t>
            </a:r>
          </a:p>
        </p:txBody>
      </p:sp>
      <p:sp>
        <p:nvSpPr>
          <p:cNvPr id="39" name="TextovéPole 38"/>
          <p:cNvSpPr txBox="1"/>
          <p:nvPr/>
        </p:nvSpPr>
        <p:spPr>
          <a:xfrm>
            <a:off x="7236296" y="1418555"/>
            <a:ext cx="176368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dosažená hladina významnosti</a:t>
            </a:r>
          </a:p>
        </p:txBody>
      </p:sp>
      <p:sp>
        <p:nvSpPr>
          <p:cNvPr id="43" name="TextovéPole 42"/>
          <p:cNvSpPr txBox="1"/>
          <p:nvPr/>
        </p:nvSpPr>
        <p:spPr>
          <a:xfrm>
            <a:off x="323528" y="4842087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celkem</a:t>
            </a:r>
          </a:p>
        </p:txBody>
      </p:sp>
      <p:sp>
        <p:nvSpPr>
          <p:cNvPr id="44" name="TextovéPole 43"/>
          <p:cNvSpPr txBox="1"/>
          <p:nvPr/>
        </p:nvSpPr>
        <p:spPr>
          <a:xfrm>
            <a:off x="2124088" y="5358798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uvnitř skupin</a:t>
            </a:r>
          </a:p>
        </p:txBody>
      </p:sp>
      <p:sp>
        <p:nvSpPr>
          <p:cNvPr id="45" name="TextovéPole 44"/>
          <p:cNvSpPr txBox="1"/>
          <p:nvPr/>
        </p:nvSpPr>
        <p:spPr>
          <a:xfrm>
            <a:off x="4102232" y="5892351"/>
            <a:ext cx="2160000" cy="363176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C00000"/>
                </a:solidFill>
              </a:rPr>
              <a:t>mezi skupinami</a:t>
            </a:r>
          </a:p>
        </p:txBody>
      </p:sp>
      <p:cxnSp>
        <p:nvCxnSpPr>
          <p:cNvPr id="46" name="Přímá spojnice se šipkou 45"/>
          <p:cNvCxnSpPr>
            <a:stCxn id="43" idx="0"/>
          </p:cNvCxnSpPr>
          <p:nvPr/>
        </p:nvCxnSpPr>
        <p:spPr>
          <a:xfrm flipH="1" flipV="1">
            <a:off x="1043610" y="4211235"/>
            <a:ext cx="359918" cy="630852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římá spojnice se šipkou 54"/>
          <p:cNvCxnSpPr>
            <a:stCxn id="44" idx="0"/>
          </p:cNvCxnSpPr>
          <p:nvPr/>
        </p:nvCxnSpPr>
        <p:spPr>
          <a:xfrm flipH="1" flipV="1">
            <a:off x="1691680" y="3988467"/>
            <a:ext cx="1512408" cy="1370331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/>
          <p:cNvCxnSpPr>
            <a:stCxn id="45" idx="0"/>
          </p:cNvCxnSpPr>
          <p:nvPr/>
        </p:nvCxnSpPr>
        <p:spPr>
          <a:xfrm flipH="1" flipV="1">
            <a:off x="1907704" y="3712471"/>
            <a:ext cx="3274528" cy="2179880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0362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7"/>
          </a:xfrm>
        </p:spPr>
        <p:txBody>
          <a:bodyPr>
            <a:normAutofit/>
          </a:bodyPr>
          <a:lstStyle/>
          <a:p>
            <a:pPr lvl="0"/>
            <a:r>
              <a:rPr lang="cs-CZ" sz="2400" dirty="0">
                <a:solidFill>
                  <a:schemeClr val="tx1"/>
                </a:solidFill>
              </a:rPr>
              <a:t>pozorování jsou mezi sebou navzájem nezávislá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skutečné hodnoty a chyby jsou navzájem nezávislé 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výběry pocházejí z normálního rozdělení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výběry jsou navzájem nezávislé (mají prázdný průnik)</a:t>
            </a:r>
          </a:p>
          <a:p>
            <a:pPr lvl="0"/>
            <a:r>
              <a:rPr lang="cs-CZ" sz="2400" dirty="0">
                <a:solidFill>
                  <a:schemeClr val="tx1"/>
                </a:solidFill>
              </a:rPr>
              <a:t>ve skupinách jsou stejné rozptyly</a:t>
            </a:r>
          </a:p>
          <a:p>
            <a:pPr lvl="0"/>
            <a:endParaRPr lang="cs-CZ" sz="2400" dirty="0"/>
          </a:p>
          <a:p>
            <a:pPr marL="0" lvl="0" indent="0">
              <a:buNone/>
            </a:pPr>
            <a:r>
              <a:rPr lang="cs-CZ" sz="2000" i="1" dirty="0">
                <a:solidFill>
                  <a:srgbClr val="0070C0"/>
                </a:solidFill>
              </a:rPr>
              <a:t>Pozn.: Simulační studie a zkušenosti z aplikací ukazují, že první předpoklad je kritický a jeho nedodržení silně ovlivňuje </a:t>
            </a:r>
            <a:r>
              <a:rPr lang="cs-CZ" sz="2000" i="1" dirty="0" err="1">
                <a:solidFill>
                  <a:srgbClr val="0070C0"/>
                </a:solidFill>
              </a:rPr>
              <a:t>aplikabilitu</a:t>
            </a:r>
            <a:r>
              <a:rPr lang="cs-CZ" sz="2000" i="1" dirty="0">
                <a:solidFill>
                  <a:srgbClr val="0070C0"/>
                </a:solidFill>
              </a:rPr>
              <a:t>. Předpoklady normálního rozdělení a shody rozptylů nemají na výsledky rozhodující vliv. Metoda je proti jejich použití značně robustní.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7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8B72B9-3317-20FC-139C-F818B7D49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Pravděpodobnost nespojité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2CC99B-2198-CECC-29D4-F507BD71D8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2240969"/>
          </a:xfrm>
        </p:spPr>
        <p:txBody>
          <a:bodyPr/>
          <a:lstStyle/>
          <a:p>
            <a:r>
              <a:rPr lang="cs-CZ" dirty="0"/>
              <a:t>konkrétní hodnota má danou pravděpodobnost</a:t>
            </a:r>
          </a:p>
          <a:p>
            <a:r>
              <a:rPr lang="cs-CZ" dirty="0"/>
              <a:t>jednotlivé kategorie</a:t>
            </a:r>
          </a:p>
          <a:p>
            <a:pPr lvl="1"/>
            <a:r>
              <a:rPr lang="cs-CZ" dirty="0"/>
              <a:t>popisem je tabulka s pravděpodobností dané kategorie</a:t>
            </a:r>
          </a:p>
          <a:p>
            <a:r>
              <a:rPr lang="cs-CZ" dirty="0"/>
              <a:t>počty výskytů určitého jevu (pravděpodobnostní funkce)</a:t>
            </a:r>
          </a:p>
          <a:p>
            <a:pPr lvl="1"/>
            <a:r>
              <a:rPr lang="cs-CZ" dirty="0"/>
              <a:t>rovnice nebo graf s pravděpodobnosti pro daný počet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0069401-27DB-9AEA-0CED-9E1BDF9C0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2AC98169-0C1C-4339-2A8C-224BB4767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651" y="3578065"/>
            <a:ext cx="4156906" cy="2443223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0708B22F-9A1D-97DE-B661-7A16B3A03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59363" y="3578065"/>
            <a:ext cx="4428016" cy="260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185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(1)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C00000"/>
                </a:solidFill>
              </a:rPr>
              <a:t>Předpoklad shody rozptylů ve skupinách</a:t>
            </a:r>
          </a:p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rgbClr val="0070C0"/>
                </a:solidFill>
              </a:rPr>
              <a:t>Leveneho</a:t>
            </a:r>
            <a:r>
              <a:rPr lang="cs-CZ" sz="2400" dirty="0">
                <a:solidFill>
                  <a:srgbClr val="0070C0"/>
                </a:solidFill>
              </a:rPr>
              <a:t> test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0</a:t>
            </a:r>
            <a:r>
              <a:rPr lang="cs-CZ" sz="2400" dirty="0">
                <a:solidFill>
                  <a:schemeClr val="tx2"/>
                </a:solidFill>
              </a:rPr>
              <a:t>: rozptyly ve skupinách se rovnají, tj.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1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=  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2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= … = 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A</a:t>
            </a:r>
            <a:r>
              <a:rPr lang="cs-CZ" sz="2400" dirty="0">
                <a:solidFill>
                  <a:schemeClr val="tx2"/>
                </a:solidFill>
              </a:rPr>
              <a:t>: rozptyly některých dvou skupin se nerovnají, tj. 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rgbClr val="C00000"/>
                </a:solidFill>
                <a:sym typeface="Symbol"/>
              </a:rPr>
              <a:t> </a:t>
            </a:r>
            <a:r>
              <a:rPr lang="cs-CZ" sz="2400" dirty="0" err="1">
                <a:solidFill>
                  <a:srgbClr val="C00000"/>
                </a:solidFill>
                <a:sym typeface="Symbol"/>
              </a:rPr>
              <a:t>i,j</a:t>
            </a:r>
            <a:r>
              <a:rPr lang="cs-CZ" sz="2400" dirty="0">
                <a:solidFill>
                  <a:srgbClr val="C00000"/>
                </a:solidFill>
                <a:sym typeface="Symbol"/>
              </a:rPr>
              <a:t>: 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i</a:t>
            </a:r>
            <a:r>
              <a:rPr lang="cs-CZ" sz="2400" dirty="0">
                <a:solidFill>
                  <a:srgbClr val="C00000"/>
                </a:solidFill>
                <a:sym typeface="Symbol" pitchFamily="18" charset="2"/>
              </a:rPr>
              <a:t>  </a:t>
            </a:r>
            <a:r>
              <a:rPr lang="cs-CZ" sz="2400" baseline="-25000" dirty="0">
                <a:solidFill>
                  <a:srgbClr val="C00000"/>
                </a:solidFill>
                <a:sym typeface="Symbol" pitchFamily="18" charset="2"/>
              </a:rPr>
              <a:t>j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cs-CZ" sz="1800" i="1" dirty="0">
                <a:solidFill>
                  <a:srgbClr val="0070C0"/>
                </a:solidFill>
                <a:sym typeface="Symbol" pitchFamily="18" charset="2"/>
              </a:rPr>
              <a:t>Pozn.: Statistika F je poměrně robustní vzhledem k odchylkám od tohoto předpokladu v případě, že velikost skupin je stejná nebo téměř stejná. Pokud se však velikosti skupin i rozptyly liší, je vhodnější užít robustnější testy.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14" y="3933056"/>
            <a:ext cx="4056222" cy="1409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64093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Welschův</a:t>
            </a:r>
            <a:r>
              <a:rPr lang="cs-CZ" dirty="0"/>
              <a:t> a Brown-</a:t>
            </a:r>
            <a:r>
              <a:rPr lang="cs-CZ" dirty="0" err="1"/>
              <a:t>Forsythův</a:t>
            </a:r>
            <a:r>
              <a:rPr lang="cs-CZ" dirty="0"/>
              <a:t> test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752529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cs-CZ" sz="2400" dirty="0">
                <a:solidFill>
                  <a:srgbClr val="C00000"/>
                </a:solidFill>
              </a:rPr>
              <a:t>Robustnější testy vzhledem k odchylkám od shody rozptylů</a:t>
            </a:r>
          </a:p>
          <a:p>
            <a:r>
              <a:rPr lang="cs-CZ" sz="2400" dirty="0" err="1">
                <a:solidFill>
                  <a:schemeClr val="tx2"/>
                </a:solidFill>
              </a:rPr>
              <a:t>Welschův</a:t>
            </a:r>
            <a:r>
              <a:rPr lang="cs-CZ" sz="2400" dirty="0">
                <a:solidFill>
                  <a:schemeClr val="tx2"/>
                </a:solidFill>
              </a:rPr>
              <a:t> test</a:t>
            </a:r>
          </a:p>
          <a:p>
            <a:r>
              <a:rPr lang="cs-CZ" sz="2400" dirty="0">
                <a:solidFill>
                  <a:schemeClr val="tx2"/>
                </a:solidFill>
              </a:rPr>
              <a:t>Brown-</a:t>
            </a:r>
            <a:r>
              <a:rPr lang="cs-CZ" sz="2400" dirty="0" err="1">
                <a:solidFill>
                  <a:schemeClr val="tx2"/>
                </a:solidFill>
              </a:rPr>
              <a:t>Forsythův</a:t>
            </a:r>
            <a:r>
              <a:rPr lang="cs-CZ" sz="2400" dirty="0">
                <a:solidFill>
                  <a:schemeClr val="tx2"/>
                </a:solidFill>
              </a:rPr>
              <a:t> test</a:t>
            </a:r>
          </a:p>
          <a:p>
            <a:pPr marL="0" indent="0">
              <a:buNone/>
            </a:pPr>
            <a:endParaRPr lang="cs-CZ" sz="2400" dirty="0">
              <a:solidFill>
                <a:srgbClr val="C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65" y="2816733"/>
            <a:ext cx="458727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32600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(2)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 dirty="0">
                <a:solidFill>
                  <a:srgbClr val="C00000"/>
                </a:solidFill>
              </a:rPr>
              <a:t>Předpoklad normálního rozložení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cs-CZ" sz="2000" dirty="0">
                <a:solidFill>
                  <a:schemeClr val="tx1"/>
                </a:solidFill>
              </a:rPr>
              <a:t>Ověřování:</a:t>
            </a:r>
          </a:p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a) grafické metody (histogram, </a:t>
            </a:r>
            <a:r>
              <a:rPr lang="cs-CZ" sz="2000" dirty="0" err="1">
                <a:solidFill>
                  <a:schemeClr val="tx1"/>
                </a:solidFill>
              </a:rPr>
              <a:t>boxplot</a:t>
            </a:r>
            <a:r>
              <a:rPr lang="cs-CZ" sz="2000" dirty="0">
                <a:solidFill>
                  <a:schemeClr val="tx1"/>
                </a:solidFill>
              </a:rPr>
              <a:t>, Q-Q Plot …)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03098"/>
            <a:ext cx="386397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779437"/>
            <a:ext cx="37306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2024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Ověřování předpokladů (3)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b) testy:</a:t>
            </a:r>
          </a:p>
          <a:p>
            <a:pPr lvl="1"/>
            <a:r>
              <a:rPr lang="cs-CZ" sz="2400" b="1" dirty="0" err="1">
                <a:solidFill>
                  <a:srgbClr val="C00000"/>
                </a:solidFill>
              </a:rPr>
              <a:t>Kolmogorov-Smirnov</a:t>
            </a:r>
            <a:r>
              <a:rPr lang="cs-CZ" sz="2400" b="1" dirty="0">
                <a:solidFill>
                  <a:srgbClr val="C00000"/>
                </a:solidFill>
              </a:rPr>
              <a:t> </a:t>
            </a:r>
            <a:r>
              <a:rPr lang="cs-CZ" sz="2000" b="1" dirty="0"/>
              <a:t>– </a:t>
            </a:r>
            <a:r>
              <a:rPr lang="cs-CZ" sz="2000" b="1" dirty="0">
                <a:solidFill>
                  <a:schemeClr val="tx1"/>
                </a:solidFill>
              </a:rPr>
              <a:t>test založený na porovnání distribučních funkcí: teoretické pro normální rozložení a kumulativní empirické distribuční funkce</a:t>
            </a:r>
          </a:p>
          <a:p>
            <a:pPr lvl="1"/>
            <a:r>
              <a:rPr lang="cs-CZ" sz="2400" b="1" dirty="0" err="1">
                <a:solidFill>
                  <a:srgbClr val="C00000"/>
                </a:solidFill>
              </a:rPr>
              <a:t>Shapiro-Wilk</a:t>
            </a:r>
            <a:r>
              <a:rPr lang="cs-CZ" sz="2000" b="1" dirty="0"/>
              <a:t> </a:t>
            </a:r>
            <a:r>
              <a:rPr lang="cs-CZ" sz="2000" b="1" dirty="0">
                <a:solidFill>
                  <a:schemeClr val="tx1"/>
                </a:solidFill>
              </a:rPr>
              <a:t>– test založený na porovnání kvantilových hodnot (pořádkových statistik) teoretické a uspořádané statistické řady</a:t>
            </a:r>
            <a:endParaRPr lang="cs-CZ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rgbClr val="0070C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1151579" y="3789040"/>
            <a:ext cx="61730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buNone/>
            </a:pPr>
            <a:r>
              <a:rPr lang="cs-CZ" sz="2000" b="1" dirty="0">
                <a:solidFill>
                  <a:srgbClr val="0070C0"/>
                </a:solidFill>
              </a:rPr>
              <a:t>H</a:t>
            </a:r>
            <a:r>
              <a:rPr lang="cs-CZ" sz="2000" b="1" baseline="-25000" dirty="0">
                <a:solidFill>
                  <a:srgbClr val="0070C0"/>
                </a:solidFill>
              </a:rPr>
              <a:t>0</a:t>
            </a:r>
            <a:r>
              <a:rPr lang="cs-CZ" sz="2000" b="1" dirty="0">
                <a:solidFill>
                  <a:srgbClr val="0070C0"/>
                </a:solidFill>
              </a:rPr>
              <a:t>: proměnná má normální rozložení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59" y="4168844"/>
            <a:ext cx="5995948" cy="208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72907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69215-89DB-47BC-8F0C-9F53467D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Kruskal-Wallisův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7B7707BF-BD8A-4B1F-A0F7-9A570EE7310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Dva a více nezávislých výběrů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ze stejného rozdělení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jiného rozdělení</a:t>
            </a:r>
          </a:p>
          <a:p>
            <a:r>
              <a:rPr lang="cs-CZ" dirty="0"/>
              <a:t>Liší-li se rozdělení jen svými parametry považujeme je také za rozdílná, tj. platí </a:t>
            </a: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.</a:t>
            </a:r>
          </a:p>
          <a:p>
            <a:r>
              <a:rPr lang="cs-CZ" dirty="0"/>
              <a:t>testovaná rozdělení není třeba specifikovat</a:t>
            </a:r>
          </a:p>
          <a:p>
            <a:r>
              <a:rPr lang="cs-CZ" dirty="0"/>
              <a:t>obecně není alternativou ANOVA</a:t>
            </a:r>
          </a:p>
          <a:p>
            <a:pPr lvl="1"/>
            <a:r>
              <a:rPr lang="cs-CZ" dirty="0"/>
              <a:t>KW má obecnější alternativní hypotézu</a:t>
            </a:r>
          </a:p>
          <a:p>
            <a:pPr lvl="1"/>
            <a:r>
              <a:rPr lang="cs-CZ" dirty="0"/>
              <a:t>alternativa – jen pokud předpokládáme stejný tvar rozdělení ve skupinách, liší se jen posunutím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1A42D343-A067-4A36-86B0-EA364F290B34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ln w="76200">
                <a:solidFill>
                  <a:srgbClr val="0099FF"/>
                </a:solidFill>
                <a:miter lim="800000"/>
              </a:ln>
            </p:spPr>
            <p:txBody>
              <a:bodyPr>
                <a:normAutofit lnSpcReduction="10000"/>
              </a:bodyPr>
              <a:lstStyle/>
              <a:p>
                <a:r>
                  <a:rPr lang="cs-CZ" dirty="0"/>
                  <a:t>Všechna pozorování vzestupně seřaď bez ohledu na příslušnost do skupin a přiřaď jim pořadí.</a:t>
                </a:r>
              </a:p>
              <a:p>
                <a:r>
                  <a:rPr lang="cs-CZ" dirty="0"/>
                  <a:t>Pro každou skupinu</a:t>
                </a:r>
                <a:r>
                  <a:rPr lang="cs-CZ" dirty="0">
                    <a:solidFill>
                      <a:srgbClr val="0000FF"/>
                    </a:solidFill>
                  </a:rPr>
                  <a:t> </a:t>
                </a:r>
                <a:r>
                  <a:rPr lang="cs-CZ" i="1" dirty="0">
                    <a:solidFill>
                      <a:srgbClr val="0000FF"/>
                    </a:solidFill>
                  </a:rPr>
                  <a:t>j</a:t>
                </a:r>
                <a:r>
                  <a:rPr lang="cs-CZ" dirty="0">
                    <a:solidFill>
                      <a:srgbClr val="0000FF"/>
                    </a:solidFill>
                  </a:rPr>
                  <a:t> </a:t>
                </a:r>
                <a:r>
                  <a:rPr lang="cs-CZ" dirty="0"/>
                  <a:t>spočti průměrné pořadí jejích členů </a:t>
                </a:r>
                <a:r>
                  <a:rPr lang="cs-CZ" i="1" dirty="0" err="1">
                    <a:solidFill>
                      <a:srgbClr val="0000FF"/>
                    </a:solidFill>
                  </a:rPr>
                  <a:t>r</a:t>
                </a:r>
                <a:r>
                  <a:rPr lang="cs-CZ" i="1" baseline="-25000" dirty="0" err="1">
                    <a:solidFill>
                      <a:srgbClr val="0000FF"/>
                    </a:solidFill>
                  </a:rPr>
                  <a:t>j</a:t>
                </a:r>
                <a:endParaRPr lang="cs-CZ" i="1" baseline="-25000" dirty="0">
                  <a:solidFill>
                    <a:srgbClr val="0000FF"/>
                  </a:solidFill>
                </a:endParaRPr>
              </a:p>
              <a:p>
                <a:r>
                  <a:rPr lang="cs-CZ" dirty="0"/>
                  <a:t>Z průměrných pořadí ve skupinách spočti testovou statistiku</a:t>
                </a:r>
              </a:p>
              <a:p>
                <a:pPr lvl="1"/>
                <a:r>
                  <a:rPr lang="cs-CZ" dirty="0" err="1">
                    <a:solidFill>
                      <a:srgbClr val="0000FF"/>
                    </a:solidFill>
                  </a:rPr>
                  <a:t>Kruskal-Wallisovo</a:t>
                </a:r>
                <a:r>
                  <a:rPr lang="cs-CZ" dirty="0">
                    <a:solidFill>
                      <a:srgbClr val="0000FF"/>
                    </a:solidFill>
                  </a:rPr>
                  <a:t> 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𝑯</m:t>
                      </m:r>
                      <m:r>
                        <a:rPr lang="cs-CZ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d>
                            <m:dPr>
                              <m:ctrlP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b="1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den>
                      </m:f>
                      <m:nary>
                        <m:naryPr>
                          <m:chr m:val="∑"/>
                          <m:ctrlPr>
                            <a:rPr lang="cs-CZ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p>
                        <m:e>
                          <m:sSub>
                            <m:sSub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𝒋</m:t>
                              </m:r>
                            </m:sub>
                            <m:sup>
                              <m:r>
                                <a:rPr lang="cs-CZ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bSup>
                        </m:e>
                      </m:nary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d>
                        <m:dPr>
                          <m:ctrl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br>
                  <a:rPr lang="cs-CZ" i="1" dirty="0">
                    <a:latin typeface="Cambria Math" panose="02040503050406030204" pitchFamily="18" charset="0"/>
                  </a:rPr>
                </a:br>
                <a:endParaRPr lang="cs-CZ" dirty="0"/>
              </a:p>
              <a:p>
                <a:r>
                  <a:rPr lang="cs-CZ" dirty="0"/>
                  <a:t>Kritické hodnoty pro malé počty pozorování jsou tabelovány.</a:t>
                </a:r>
              </a:p>
              <a:p>
                <a:r>
                  <a:rPr lang="cs-CZ" dirty="0"/>
                  <a:t>Pro vyšší počty pozorování se </a:t>
                </a:r>
                <a:r>
                  <a:rPr lang="cs-CZ" dirty="0">
                    <a:solidFill>
                      <a:srgbClr val="0000FF"/>
                    </a:solidFill>
                  </a:rPr>
                  <a:t>H</a:t>
                </a:r>
                <a:r>
                  <a:rPr lang="cs-CZ" dirty="0"/>
                  <a:t> aproximuje chí-kvadrát rozdělením s (</a:t>
                </a:r>
                <a:r>
                  <a:rPr lang="cs-CZ" i="1" dirty="0">
                    <a:solidFill>
                      <a:srgbClr val="0000FF"/>
                    </a:solidFill>
                  </a:rPr>
                  <a:t>k</a:t>
                </a:r>
                <a:r>
                  <a:rPr lang="cs-CZ" dirty="0">
                    <a:solidFill>
                      <a:srgbClr val="0000FF"/>
                    </a:solidFill>
                  </a:rPr>
                  <a:t>-1)</a:t>
                </a:r>
                <a:r>
                  <a:rPr lang="cs-CZ" dirty="0"/>
                  <a:t> stupni volnosti.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1A42D343-A067-4A36-86B0-EA364F290B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08000" y="899999"/>
                <a:ext cx="4140000" cy="5256000"/>
              </a:xfrm>
              <a:blipFill>
                <a:blip r:embed="rId3"/>
                <a:stretch>
                  <a:fillRect l="-434" t="-571"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196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</a:t>
            </a:r>
            <a:r>
              <a:rPr lang="cs-CZ" dirty="0" err="1"/>
              <a:t>Kruskal-Wallisově</a:t>
            </a:r>
            <a:r>
              <a:rPr lang="cs-CZ" dirty="0"/>
              <a:t>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6275040" cy="4054236"/>
              </a:xfrm>
            </p:spPr>
            <p:txBody>
              <a:bodyPr>
                <a:normAutofit fontScale="92500"/>
              </a:bodyPr>
              <a:lstStyle/>
              <a:p>
                <a:r>
                  <a:rPr lang="cs-CZ" dirty="0"/>
                  <a:t>Jsou rychlejší červená nebo modrá nebo zelená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č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d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𝟑𝟑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d>
                        <m:d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𝟔</m:t>
                          </m:r>
                        </m:e>
                      </m:d>
                      <m:r>
                        <a:rPr lang="cs-CZ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𝟓𝟎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𝒛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cs-CZ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0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e>
                      </m:d>
                      <m:r>
                        <a:rPr lang="cs-CZ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𝟎𝟎</m:t>
                      </m:r>
                    </m:oMath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𝑯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𝟗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𝟔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𝟑𝟑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𝟓𝟎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𝟎𝟎</m:t>
                              </m:r>
                            </m:e>
                            <m:sup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𝟏𝟏</m:t>
                      </m:r>
                    </m:oMath>
                  </m:oMathPara>
                </a14:m>
                <a:br>
                  <a:rPr lang="cs-CZ" b="1" dirty="0"/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6275040" cy="4054236"/>
              </a:xfrm>
              <a:blipFill>
                <a:blip r:embed="rId3"/>
                <a:stretch>
                  <a:fillRect l="-680" t="-75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Skupina 2">
            <a:extLst>
              <a:ext uri="{FF2B5EF4-FFF2-40B4-BE49-F238E27FC236}">
                <a16:creationId xmlns:a16="http://schemas.microsoft.com/office/drawing/2014/main" id="{F783EDC9-ACAB-4CC0-909E-4D768205B588}"/>
              </a:ext>
            </a:extLst>
          </p:cNvPr>
          <p:cNvGrpSpPr/>
          <p:nvPr/>
        </p:nvGrpSpPr>
        <p:grpSpPr>
          <a:xfrm>
            <a:off x="337381" y="5156608"/>
            <a:ext cx="8469238" cy="1134607"/>
            <a:chOff x="306804" y="5267556"/>
            <a:chExt cx="8469238" cy="1134607"/>
          </a:xfrm>
        </p:grpSpPr>
        <p:pic>
          <p:nvPicPr>
            <p:cNvPr id="28" name="Picture 2" descr="Výsledek obrázku pro green car icon">
              <a:extLst>
                <a:ext uri="{FF2B5EF4-FFF2-40B4-BE49-F238E27FC236}">
                  <a16:creationId xmlns:a16="http://schemas.microsoft.com/office/drawing/2014/main" id="{14051B7C-455D-4E5F-B6AB-89C7FDCB67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409" y="5469763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Výsledek obrázku pro green car icon">
              <a:extLst>
                <a:ext uri="{FF2B5EF4-FFF2-40B4-BE49-F238E27FC236}">
                  <a16:creationId xmlns:a16="http://schemas.microsoft.com/office/drawing/2014/main" id="{5D1E158E-B183-4B8D-9C4A-F6620F3822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642" y="5459715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691" y="5280585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253" y="5267672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460" y="5280585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330" y="5280585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574" y="5267556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92" y="5280701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804" y="5280701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8130145" y="535036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7192247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6247608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5328488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4397204" y="5347509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3419942" y="5360804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2511316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  <p:sp>
          <p:nvSpPr>
            <p:cNvPr id="26" name="TextovéPole 25">
              <a:extLst>
                <a:ext uri="{FF2B5EF4-FFF2-40B4-BE49-F238E27FC236}">
                  <a16:creationId xmlns:a16="http://schemas.microsoft.com/office/drawing/2014/main" id="{6C4C10F0-DF4C-424E-8F14-644DF8582C36}"/>
                </a:ext>
              </a:extLst>
            </p:cNvPr>
            <p:cNvSpPr txBox="1"/>
            <p:nvPr/>
          </p:nvSpPr>
          <p:spPr>
            <a:xfrm>
              <a:off x="546532" y="539443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9.</a:t>
              </a:r>
            </a:p>
          </p:txBody>
        </p:sp>
        <p:sp>
          <p:nvSpPr>
            <p:cNvPr id="27" name="TextovéPole 26">
              <a:extLst>
                <a:ext uri="{FF2B5EF4-FFF2-40B4-BE49-F238E27FC236}">
                  <a16:creationId xmlns:a16="http://schemas.microsoft.com/office/drawing/2014/main" id="{FC2294FE-3AA7-41A1-9438-861D849A05AD}"/>
                </a:ext>
              </a:extLst>
            </p:cNvPr>
            <p:cNvSpPr txBox="1"/>
            <p:nvPr/>
          </p:nvSpPr>
          <p:spPr>
            <a:xfrm>
              <a:off x="1538879" y="537689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8.</a:t>
              </a:r>
            </a:p>
          </p:txBody>
        </p:sp>
      </p:grpSp>
      <p:pic>
        <p:nvPicPr>
          <p:cNvPr id="5" name="Obrázek 4">
            <a:extLst>
              <a:ext uri="{FF2B5EF4-FFF2-40B4-BE49-F238E27FC236}">
                <a16:creationId xmlns:a16="http://schemas.microsoft.com/office/drawing/2014/main" id="{19E62A6A-59DE-48E2-8569-036B945A3AB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7650" y="1234398"/>
            <a:ext cx="2800350" cy="1400175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D6078C3B-A42B-4C01-A5E0-EB11C8CC0C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7300" y="2965858"/>
            <a:ext cx="17907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215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280C2D-D801-42A8-9F8C-700E2E238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Mediánový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5625243F-4766-4699-956B-3461C8D0B9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dva a více nezávislých výběrů</a:t>
            </a:r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 rozdělení se stejným mediánem</a:t>
            </a:r>
            <a:endParaRPr lang="cs-CZ" i="1" baseline="30000" dirty="0"/>
          </a:p>
          <a:p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rozdělení s odlišným mediánem</a:t>
            </a:r>
          </a:p>
          <a:p>
            <a:r>
              <a:rPr lang="cs-CZ" dirty="0"/>
              <a:t>testovaná rozdělení není třeba specifikovat</a:t>
            </a:r>
          </a:p>
          <a:p>
            <a:r>
              <a:rPr lang="cs-CZ" dirty="0"/>
              <a:t>neparametrická alternativa ANOVA</a:t>
            </a:r>
          </a:p>
          <a:p>
            <a:pPr lvl="1"/>
            <a:r>
              <a:rPr lang="cs-CZ" dirty="0"/>
              <a:t>místo středních hodnot se testují populační mediány</a:t>
            </a:r>
          </a:p>
          <a:p>
            <a:pPr lvl="1"/>
            <a:r>
              <a:rPr lang="cs-CZ" dirty="0"/>
              <a:t>bez předpokladu normálního rozdělení ve výběrech</a:t>
            </a:r>
          </a:p>
          <a:p>
            <a:pPr lvl="1"/>
            <a:r>
              <a:rPr lang="cs-CZ" dirty="0"/>
              <a:t>není třeba řešit shodu či neshodu rozptylů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FCE48703-7ADD-4874-8536-0E962475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140000" cy="5256000"/>
          </a:xfrm>
          <a:ln w="76200">
            <a:solidFill>
              <a:srgbClr val="0099FF"/>
            </a:solidFill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r>
              <a:rPr lang="cs-CZ" dirty="0"/>
              <a:t>Všechna pozorování vzestupně seřaď bez ohledu na příslušnost do skupin a najdi společný medián.</a:t>
            </a:r>
          </a:p>
          <a:p>
            <a:r>
              <a:rPr lang="cs-CZ" dirty="0"/>
              <a:t>V každé skupině spočti počet členů menších než medián a počet členů větších než medián.</a:t>
            </a:r>
          </a:p>
          <a:p>
            <a:r>
              <a:rPr lang="cs-CZ" dirty="0"/>
              <a:t>Z počtů sestav kontingenční tabulku o rozměrech </a:t>
            </a:r>
            <a:r>
              <a:rPr lang="cs-CZ" dirty="0">
                <a:solidFill>
                  <a:srgbClr val="0000FF"/>
                </a:solidFill>
              </a:rPr>
              <a:t>2xk</a:t>
            </a:r>
            <a:r>
              <a:rPr lang="cs-CZ" dirty="0"/>
              <a:t> porovnávající výsledek srovnání se společným mediánem a skupinu.</a:t>
            </a:r>
          </a:p>
          <a:p>
            <a:r>
              <a:rPr lang="cs-CZ" dirty="0"/>
              <a:t>Pro kontingenční tabulku spočti standardní </a:t>
            </a:r>
            <a:r>
              <a:rPr lang="cs-CZ" dirty="0" err="1"/>
              <a:t>Pearsonův</a:t>
            </a:r>
            <a:r>
              <a:rPr lang="cs-CZ" dirty="0"/>
              <a:t> chí-kvadrát test s </a:t>
            </a:r>
            <a:r>
              <a:rPr lang="cs-CZ" dirty="0">
                <a:solidFill>
                  <a:srgbClr val="0000FF"/>
                </a:solidFill>
              </a:rPr>
              <a:t>(k-1) </a:t>
            </a:r>
            <a:r>
              <a:rPr lang="cs-CZ" dirty="0"/>
              <a:t>stupni volnosti.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73381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1B6B31-3036-476B-8F42-8824FFF6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Výpočet statistik v mediánovém testu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6275040" cy="2232248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Jsou rychlejší červená nebo modrá nebo zelená auta?</a:t>
                </a:r>
              </a:p>
              <a:p>
                <a:pPr lvl="1"/>
                <a:r>
                  <a:rPr lang="cs-CZ" dirty="0"/>
                  <a:t>Uspořádáme závod</a:t>
                </a:r>
              </a:p>
              <a:p>
                <a:r>
                  <a:rPr lang="cs-CZ" dirty="0"/>
                  <a:t>Rozhodovat bude pořadí v cíli.</a:t>
                </a:r>
              </a:p>
              <a:p>
                <a:pPr lvl="1"/>
                <a:r>
                  <a:rPr lang="cs-CZ" dirty="0"/>
                  <a:t>Časy mezi dojezdy závodníků nehrají roli.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br>
                  <a:rPr lang="cs-CZ" b="1" dirty="0"/>
                </a:br>
                <a:endParaRPr lang="cs-CZ" dirty="0"/>
              </a:p>
            </p:txBody>
          </p:sp>
        </mc:Choice>
        <mc:Fallback xmlns="">
          <p:sp>
            <p:nvSpPr>
              <p:cNvPr id="6" name="Zástupný obsah 5">
                <a:extLst>
                  <a:ext uri="{FF2B5EF4-FFF2-40B4-BE49-F238E27FC236}">
                    <a16:creationId xmlns:a16="http://schemas.microsoft.com/office/drawing/2014/main" id="{6E61C3B3-55ED-45B8-B6E4-EA18EBC07B8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6275040" cy="2232248"/>
              </a:xfrm>
              <a:blipFill>
                <a:blip r:embed="rId3"/>
                <a:stretch>
                  <a:fillRect l="-874" t="-163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Skupina 2">
            <a:extLst>
              <a:ext uri="{FF2B5EF4-FFF2-40B4-BE49-F238E27FC236}">
                <a16:creationId xmlns:a16="http://schemas.microsoft.com/office/drawing/2014/main" id="{F783EDC9-ACAB-4CC0-909E-4D768205B588}"/>
              </a:ext>
            </a:extLst>
          </p:cNvPr>
          <p:cNvGrpSpPr/>
          <p:nvPr/>
        </p:nvGrpSpPr>
        <p:grpSpPr>
          <a:xfrm>
            <a:off x="96487" y="5133559"/>
            <a:ext cx="8469238" cy="1134607"/>
            <a:chOff x="306804" y="5267556"/>
            <a:chExt cx="8469238" cy="1134607"/>
          </a:xfrm>
        </p:grpSpPr>
        <p:pic>
          <p:nvPicPr>
            <p:cNvPr id="28" name="Picture 2" descr="Výsledek obrázku pro green car icon">
              <a:extLst>
                <a:ext uri="{FF2B5EF4-FFF2-40B4-BE49-F238E27FC236}">
                  <a16:creationId xmlns:a16="http://schemas.microsoft.com/office/drawing/2014/main" id="{14051B7C-455D-4E5F-B6AB-89C7FDCB67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0409" y="5469763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Výsledek obrázku pro green car icon">
              <a:extLst>
                <a:ext uri="{FF2B5EF4-FFF2-40B4-BE49-F238E27FC236}">
                  <a16:creationId xmlns:a16="http://schemas.microsoft.com/office/drawing/2014/main" id="{5D1E158E-B183-4B8D-9C4A-F6620F3822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642" y="5459715"/>
              <a:ext cx="932400" cy="9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3E3DA9E2-0741-43AD-9EB5-B1E9C046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691" y="5280585"/>
              <a:ext cx="931284" cy="931284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E2F4A72A-585A-41F2-B344-CCBBE68B2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253" y="5267672"/>
              <a:ext cx="931168" cy="931168"/>
            </a:xfrm>
            <a:prstGeom prst="rect">
              <a:avLst/>
            </a:prstGeom>
          </p:spPr>
        </p:pic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FB4E5585-C5EF-471C-949E-3544CADB3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460" y="5280585"/>
              <a:ext cx="931284" cy="931284"/>
            </a:xfrm>
            <a:prstGeom prst="rect">
              <a:avLst/>
            </a:prstGeom>
          </p:spPr>
        </p:pic>
        <p:pic>
          <p:nvPicPr>
            <p:cNvPr id="12" name="Obrázek 11">
              <a:extLst>
                <a:ext uri="{FF2B5EF4-FFF2-40B4-BE49-F238E27FC236}">
                  <a16:creationId xmlns:a16="http://schemas.microsoft.com/office/drawing/2014/main" id="{C102CF8A-ADDE-41E4-8539-1487DEF8E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330" y="5280585"/>
              <a:ext cx="931284" cy="931284"/>
            </a:xfrm>
            <a:prstGeom prst="rect">
              <a:avLst/>
            </a:prstGeom>
          </p:spPr>
        </p:pic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EC57F065-DE61-4CC8-8675-84C14BDF3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0574" y="5267556"/>
              <a:ext cx="931284" cy="931284"/>
            </a:xfrm>
            <a:prstGeom prst="rect">
              <a:avLst/>
            </a:prstGeom>
          </p:spPr>
        </p:pic>
        <p:pic>
          <p:nvPicPr>
            <p:cNvPr id="14" name="Obrázek 13">
              <a:extLst>
                <a:ext uri="{FF2B5EF4-FFF2-40B4-BE49-F238E27FC236}">
                  <a16:creationId xmlns:a16="http://schemas.microsoft.com/office/drawing/2014/main" id="{2F538ACF-805D-4DDC-AAB9-6A68DABF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92" y="5280701"/>
              <a:ext cx="931168" cy="931168"/>
            </a:xfrm>
            <a:prstGeom prst="rect">
              <a:avLst/>
            </a:prstGeom>
          </p:spPr>
        </p:pic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2E718628-0E60-43FE-A54A-432D835E7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804" y="5280701"/>
              <a:ext cx="931168" cy="931168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D8F8120-A881-4BED-BCAD-1CBF1B59F526}"/>
                </a:ext>
              </a:extLst>
            </p:cNvPr>
            <p:cNvSpPr txBox="1"/>
            <p:nvPr/>
          </p:nvSpPr>
          <p:spPr>
            <a:xfrm>
              <a:off x="8130145" y="535036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1.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676EC28C-6AB6-490A-B88C-4CEFCC68EC45}"/>
                </a:ext>
              </a:extLst>
            </p:cNvPr>
            <p:cNvSpPr txBox="1"/>
            <p:nvPr/>
          </p:nvSpPr>
          <p:spPr>
            <a:xfrm>
              <a:off x="7192247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2.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9457DDE8-FD17-44F1-BD35-B40E51933406}"/>
                </a:ext>
              </a:extLst>
            </p:cNvPr>
            <p:cNvSpPr txBox="1"/>
            <p:nvPr/>
          </p:nvSpPr>
          <p:spPr>
            <a:xfrm>
              <a:off x="6247608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3.</a:t>
              </a:r>
            </a:p>
          </p:txBody>
        </p:sp>
        <p:sp>
          <p:nvSpPr>
            <p:cNvPr id="21" name="TextovéPole 20">
              <a:extLst>
                <a:ext uri="{FF2B5EF4-FFF2-40B4-BE49-F238E27FC236}">
                  <a16:creationId xmlns:a16="http://schemas.microsoft.com/office/drawing/2014/main" id="{C7425288-3528-4330-A04B-F8C69E116E76}"/>
                </a:ext>
              </a:extLst>
            </p:cNvPr>
            <p:cNvSpPr txBox="1"/>
            <p:nvPr/>
          </p:nvSpPr>
          <p:spPr>
            <a:xfrm>
              <a:off x="5328488" y="5349647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4.</a:t>
              </a:r>
            </a:p>
          </p:txBody>
        </p:sp>
        <p:sp>
          <p:nvSpPr>
            <p:cNvPr id="22" name="TextovéPole 21">
              <a:extLst>
                <a:ext uri="{FF2B5EF4-FFF2-40B4-BE49-F238E27FC236}">
                  <a16:creationId xmlns:a16="http://schemas.microsoft.com/office/drawing/2014/main" id="{A45B1606-26D7-403A-96E6-AA9ADC0DD428}"/>
                </a:ext>
              </a:extLst>
            </p:cNvPr>
            <p:cNvSpPr txBox="1"/>
            <p:nvPr/>
          </p:nvSpPr>
          <p:spPr>
            <a:xfrm>
              <a:off x="4397204" y="5347509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5.</a:t>
              </a:r>
            </a:p>
          </p:txBody>
        </p: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E817D726-C075-4704-87D7-261FD6C5F800}"/>
                </a:ext>
              </a:extLst>
            </p:cNvPr>
            <p:cNvSpPr txBox="1"/>
            <p:nvPr/>
          </p:nvSpPr>
          <p:spPr>
            <a:xfrm>
              <a:off x="3419942" y="5360804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6.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F1E45CAF-6494-44B0-8657-EAA450DFDF65}"/>
                </a:ext>
              </a:extLst>
            </p:cNvPr>
            <p:cNvSpPr txBox="1"/>
            <p:nvPr/>
          </p:nvSpPr>
          <p:spPr>
            <a:xfrm>
              <a:off x="2511316" y="534658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7.</a:t>
              </a:r>
            </a:p>
          </p:txBody>
        </p:sp>
        <p:sp>
          <p:nvSpPr>
            <p:cNvPr id="26" name="TextovéPole 25">
              <a:extLst>
                <a:ext uri="{FF2B5EF4-FFF2-40B4-BE49-F238E27FC236}">
                  <a16:creationId xmlns:a16="http://schemas.microsoft.com/office/drawing/2014/main" id="{6C4C10F0-DF4C-424E-8F14-644DF8582C36}"/>
                </a:ext>
              </a:extLst>
            </p:cNvPr>
            <p:cNvSpPr txBox="1"/>
            <p:nvPr/>
          </p:nvSpPr>
          <p:spPr>
            <a:xfrm>
              <a:off x="546532" y="5394433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9.</a:t>
              </a:r>
            </a:p>
          </p:txBody>
        </p:sp>
        <p:sp>
          <p:nvSpPr>
            <p:cNvPr id="27" name="TextovéPole 26">
              <a:extLst>
                <a:ext uri="{FF2B5EF4-FFF2-40B4-BE49-F238E27FC236}">
                  <a16:creationId xmlns:a16="http://schemas.microsoft.com/office/drawing/2014/main" id="{FC2294FE-3AA7-41A1-9438-861D849A05AD}"/>
                </a:ext>
              </a:extLst>
            </p:cNvPr>
            <p:cNvSpPr txBox="1"/>
            <p:nvPr/>
          </p:nvSpPr>
          <p:spPr>
            <a:xfrm>
              <a:off x="1538879" y="5376895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8.</a:t>
              </a:r>
            </a:p>
          </p:txBody>
        </p:sp>
      </p:grpSp>
      <p:grpSp>
        <p:nvGrpSpPr>
          <p:cNvPr id="30" name="Skupina 29">
            <a:extLst>
              <a:ext uri="{FF2B5EF4-FFF2-40B4-BE49-F238E27FC236}">
                <a16:creationId xmlns:a16="http://schemas.microsoft.com/office/drawing/2014/main" id="{36CA4A75-8E68-4F34-A1D0-53DA49582ACE}"/>
              </a:ext>
            </a:extLst>
          </p:cNvPr>
          <p:cNvGrpSpPr/>
          <p:nvPr/>
        </p:nvGrpSpPr>
        <p:grpSpPr>
          <a:xfrm>
            <a:off x="3795494" y="4821079"/>
            <a:ext cx="1080542" cy="1505322"/>
            <a:chOff x="3795494" y="4821079"/>
            <a:chExt cx="1080542" cy="1505322"/>
          </a:xfrm>
        </p:grpSpPr>
        <p:sp>
          <p:nvSpPr>
            <p:cNvPr id="25" name="Ovál 24">
              <a:extLst>
                <a:ext uri="{FF2B5EF4-FFF2-40B4-BE49-F238E27FC236}">
                  <a16:creationId xmlns:a16="http://schemas.microsoft.com/office/drawing/2014/main" id="{C173A517-4C4E-4A02-AA9E-DD50DBE05EF7}"/>
                </a:ext>
              </a:extLst>
            </p:cNvPr>
            <p:cNvSpPr/>
            <p:nvPr/>
          </p:nvSpPr>
          <p:spPr>
            <a:xfrm>
              <a:off x="3795494" y="5201842"/>
              <a:ext cx="1080542" cy="112455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9" name="TextovéPole 28">
              <a:extLst>
                <a:ext uri="{FF2B5EF4-FFF2-40B4-BE49-F238E27FC236}">
                  <a16:creationId xmlns:a16="http://schemas.microsoft.com/office/drawing/2014/main" id="{1686CDA8-8374-4DFE-A203-4DE5C5E921F7}"/>
                </a:ext>
              </a:extLst>
            </p:cNvPr>
            <p:cNvSpPr txBox="1"/>
            <p:nvPr/>
          </p:nvSpPr>
          <p:spPr>
            <a:xfrm>
              <a:off x="3885311" y="4821079"/>
              <a:ext cx="891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/>
                <a:t>medián</a:t>
              </a:r>
            </a:p>
          </p:txBody>
        </p:sp>
      </p:grpSp>
      <p:pic>
        <p:nvPicPr>
          <p:cNvPr id="34" name="Obrázek 33">
            <a:extLst>
              <a:ext uri="{FF2B5EF4-FFF2-40B4-BE49-F238E27FC236}">
                <a16:creationId xmlns:a16="http://schemas.microsoft.com/office/drawing/2014/main" id="{10B36265-D6AD-41DC-829D-CD7F16CAF47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00" y="3062431"/>
            <a:ext cx="3409950" cy="1171575"/>
          </a:xfrm>
          <a:prstGeom prst="rect">
            <a:avLst/>
          </a:prstGeom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FE86A817-46DE-4F38-8EC7-3149B428D9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4478" y="1400522"/>
            <a:ext cx="17907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3680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Komparační tabulky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39821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/>
              <a:t>Výchozí bod</a:t>
            </a:r>
          </a:p>
        </p:txBody>
      </p:sp>
      <p:sp>
        <p:nvSpPr>
          <p:cNvPr id="4099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altLang="cs-CZ" sz="2400" dirty="0"/>
          </a:p>
          <a:p>
            <a:r>
              <a:rPr lang="cs-CZ" altLang="cs-CZ" sz="2200" dirty="0"/>
              <a:t>Jednoduché četnostní tabulky kategoriálních proměnných</a:t>
            </a:r>
          </a:p>
          <a:p>
            <a:r>
              <a:rPr lang="cs-CZ" altLang="cs-CZ" sz="2200" dirty="0"/>
              <a:t>Kombinace dvou a více kategoriálních znaků</a:t>
            </a:r>
          </a:p>
          <a:p>
            <a:r>
              <a:rPr lang="cs-CZ" altLang="cs-CZ" sz="2200" dirty="0"/>
              <a:t>Úkoly:</a:t>
            </a:r>
          </a:p>
          <a:p>
            <a:pPr lvl="1"/>
            <a:r>
              <a:rPr lang="cs-CZ" altLang="cs-CZ" sz="2000" dirty="0"/>
              <a:t>Porovnání pozorovaných četnosti u dvou a více znaků</a:t>
            </a:r>
          </a:p>
          <a:p>
            <a:pPr lvl="1"/>
            <a:r>
              <a:rPr lang="cs-CZ" altLang="cs-CZ" sz="2000" dirty="0"/>
              <a:t>Zjištění zda mezi znaky existuje závislost</a:t>
            </a:r>
          </a:p>
          <a:p>
            <a:pPr lvl="1"/>
            <a:r>
              <a:rPr lang="cs-CZ" altLang="cs-CZ" sz="2000" dirty="0"/>
              <a:t>Pokud existuje závislost, jaká je její síla</a:t>
            </a:r>
          </a:p>
        </p:txBody>
      </p:sp>
      <p:pic>
        <p:nvPicPr>
          <p:cNvPr id="10242" name="Picture 2" descr="http://cdn.xlstat.com/img/tutorials/contingency_result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16263"/>
            <a:ext cx="3289200" cy="324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BEACED-5FB0-D3D4-72B1-50EE67855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Pravděpodobnost spojité veličiny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002EA2-7B09-27C0-875C-287BEA77E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113177"/>
          </a:xfrm>
        </p:spPr>
        <p:txBody>
          <a:bodyPr>
            <a:normAutofit lnSpcReduction="10000"/>
          </a:bodyPr>
          <a:lstStyle/>
          <a:p>
            <a:r>
              <a:rPr lang="cs-CZ" dirty="0"/>
              <a:t>spojitá veličina nabývá libovolné hodnoty z definičního intervalu</a:t>
            </a:r>
          </a:p>
          <a:p>
            <a:r>
              <a:rPr lang="cs-CZ" dirty="0"/>
              <a:t>pravděpodobnost jedné konkrétní hodnoty je vždy </a:t>
            </a:r>
            <a:r>
              <a:rPr lang="cs-CZ" dirty="0">
                <a:solidFill>
                  <a:srgbClr val="0000FF"/>
                </a:solidFill>
              </a:rPr>
              <a:t>0</a:t>
            </a:r>
          </a:p>
          <a:p>
            <a:pPr lvl="1"/>
            <a:r>
              <a:rPr lang="cs-CZ" dirty="0"/>
              <a:t>podobně, jako bod ležící na přímce má nulovou délku</a:t>
            </a:r>
          </a:p>
          <a:p>
            <a:r>
              <a:rPr lang="cs-CZ" dirty="0"/>
              <a:t>definuje se pravděpodobnost, že veličina nabyde hodnoty z určitého intervalu</a:t>
            </a:r>
          </a:p>
          <a:p>
            <a:pPr lvl="1"/>
            <a:r>
              <a:rPr lang="cs-CZ" dirty="0"/>
              <a:t>pravděpodobnost hodnoty v intervalu je pro malé intervaly přímo úměrná jeho délce</a:t>
            </a:r>
          </a:p>
          <a:p>
            <a:r>
              <a:rPr lang="cs-CZ" dirty="0"/>
              <a:t>přechodem k libovolně malému intervalu získáme hustotu pravděpodobnosti</a:t>
            </a:r>
          </a:p>
          <a:p>
            <a:pPr lvl="1"/>
            <a:r>
              <a:rPr lang="cs-CZ" dirty="0"/>
              <a:t>funkce představuje míru s jakou je pravděpodobnost úměrná délce zvoleného intervalu</a:t>
            </a:r>
          </a:p>
          <a:p>
            <a:r>
              <a:rPr lang="cs-CZ" dirty="0"/>
              <a:t>statistická teorie pracuje s určitými konkrétními funkcemi hustot</a:t>
            </a:r>
          </a:p>
          <a:p>
            <a:pPr lvl="1"/>
            <a:r>
              <a:rPr lang="cs-CZ" dirty="0"/>
              <a:t>hustoty obsahují volitelní konstanty (parametr)</a:t>
            </a:r>
          </a:p>
          <a:p>
            <a:pPr lvl="1"/>
            <a:r>
              <a:rPr lang="cs-CZ" dirty="0"/>
              <a:t>normální, exponenciální, Studentovo, </a:t>
            </a:r>
            <a:r>
              <a:rPr lang="cs-CZ" dirty="0">
                <a:latin typeface="Symbol" panose="05050102010706020507" pitchFamily="18" charset="2"/>
              </a:rPr>
              <a:t>c</a:t>
            </a:r>
            <a:r>
              <a:rPr lang="cs-CZ" baseline="30000" dirty="0">
                <a:latin typeface="Symbol" panose="05050102010706020507" pitchFamily="18" charset="2"/>
              </a:rPr>
              <a:t>2</a:t>
            </a:r>
            <a:r>
              <a:rPr lang="cs-CZ" dirty="0"/>
              <a:t> , F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6B09E4C-0A6D-C2A5-9310-6A6D7D70AD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C855EAA4-B300-53E7-2AAF-30E22ABDDDA1}"/>
              </a:ext>
            </a:extLst>
          </p:cNvPr>
          <p:cNvSpPr txBox="1">
            <a:spLocks noChangeArrowheads="1"/>
          </p:cNvSpPr>
          <p:nvPr/>
        </p:nvSpPr>
        <p:spPr>
          <a:xfrm>
            <a:off x="2627784" y="5191058"/>
            <a:ext cx="3888432" cy="1035273"/>
          </a:xfrm>
          <a:prstGeom prst="rect">
            <a:avLst/>
          </a:prstGeom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endParaRPr lang="cs-CZ" sz="600" dirty="0">
              <a:solidFill>
                <a:srgbClr val="FF33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2000" b="1" dirty="0">
                <a:solidFill>
                  <a:srgbClr val="C00000"/>
                </a:solidFill>
              </a:rPr>
              <a:t>P{X ∈ (x, x + </a:t>
            </a:r>
            <a:r>
              <a:rPr lang="cs-CZ" sz="2000" b="1" dirty="0" err="1">
                <a:solidFill>
                  <a:srgbClr val="C00000"/>
                </a:solidFill>
                <a:latin typeface="Symbol" panose="05050102010706020507" pitchFamily="18" charset="2"/>
              </a:rPr>
              <a:t>D</a:t>
            </a:r>
            <a:r>
              <a:rPr lang="cs-CZ" sz="2000" b="1" dirty="0" err="1">
                <a:solidFill>
                  <a:srgbClr val="C00000"/>
                </a:solidFill>
              </a:rPr>
              <a:t>x</a:t>
            </a:r>
            <a:r>
              <a:rPr lang="cs-CZ" sz="2000" b="1" dirty="0">
                <a:solidFill>
                  <a:srgbClr val="C00000"/>
                </a:solidFill>
              </a:rPr>
              <a:t>)} ≈ f(x)</a:t>
            </a:r>
            <a:r>
              <a:rPr lang="cs-CZ" sz="2000" b="1" dirty="0" err="1">
                <a:solidFill>
                  <a:srgbClr val="C00000"/>
                </a:solidFill>
                <a:latin typeface="Symbol" panose="05050102010706020507" pitchFamily="18" charset="2"/>
              </a:rPr>
              <a:t>D</a:t>
            </a:r>
            <a:r>
              <a:rPr lang="cs-CZ" sz="2000" b="1" dirty="0" err="1">
                <a:solidFill>
                  <a:srgbClr val="C00000"/>
                </a:solidFill>
              </a:rPr>
              <a:t>x</a:t>
            </a:r>
            <a:endParaRPr lang="cs-CZ" sz="2000" b="1" dirty="0">
              <a:solidFill>
                <a:srgbClr val="C00000"/>
              </a:solidFill>
            </a:endParaRPr>
          </a:p>
          <a:p>
            <a:pPr algn="ctr">
              <a:spcBef>
                <a:spcPts val="0"/>
              </a:spcBef>
              <a:spcAft>
                <a:spcPts val="1000"/>
              </a:spcAft>
              <a:buNone/>
            </a:pPr>
            <a:r>
              <a:rPr lang="cs-CZ" sz="1800" b="1" dirty="0">
                <a:solidFill>
                  <a:srgbClr val="0033CC"/>
                </a:solidFill>
                <a:cs typeface="Arial" panose="020B0604020202020204" pitchFamily="34" charset="0"/>
              </a:rPr>
              <a:t>f(x) = hustota pravděpodobnosti</a:t>
            </a:r>
          </a:p>
        </p:txBody>
      </p:sp>
    </p:spTree>
    <p:extLst>
      <p:ext uri="{BB962C8B-B14F-4D97-AF65-F5344CB8AC3E}">
        <p14:creationId xmlns:p14="http://schemas.microsoft.com/office/powerpoint/2010/main" val="364260384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/>
              <a:t>Schéma kontingenční tabulky - značení</a:t>
            </a:r>
          </a:p>
        </p:txBody>
      </p:sp>
      <p:sp>
        <p:nvSpPr>
          <p:cNvPr id="614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 typeface="Arial" charset="0"/>
              <a:buNone/>
            </a:pPr>
            <a:r>
              <a:rPr lang="cs-CZ" altLang="cs-CZ" sz="2000" dirty="0"/>
              <a:t>Kontingenční tabulka je zápis o výskytu jevů v křížové kombinaci dvou kategorizací: řádkové  A = (A</a:t>
            </a:r>
            <a:r>
              <a:rPr lang="cs-CZ" altLang="cs-CZ" sz="2000" baseline="-25000" dirty="0"/>
              <a:t>1</a:t>
            </a:r>
            <a:r>
              <a:rPr lang="cs-CZ" altLang="cs-CZ" sz="2000" dirty="0"/>
              <a:t>, A</a:t>
            </a:r>
            <a:r>
              <a:rPr lang="cs-CZ" altLang="cs-CZ" sz="2000" baseline="-25000" dirty="0"/>
              <a:t>2</a:t>
            </a:r>
            <a:r>
              <a:rPr lang="cs-CZ" altLang="cs-CZ" sz="2000" dirty="0"/>
              <a:t>, … A</a:t>
            </a:r>
            <a:r>
              <a:rPr lang="cs-CZ" altLang="cs-CZ" sz="2000" baseline="-25000" dirty="0"/>
              <a:t>R</a:t>
            </a:r>
            <a:r>
              <a:rPr lang="cs-CZ" altLang="cs-CZ" sz="2000" dirty="0"/>
              <a:t>) a sloupcové B = B</a:t>
            </a:r>
            <a:r>
              <a:rPr lang="cs-CZ" altLang="cs-CZ" sz="2000" baseline="-25000" dirty="0"/>
              <a:t>1</a:t>
            </a:r>
            <a:r>
              <a:rPr lang="cs-CZ" altLang="cs-CZ" sz="2000" dirty="0"/>
              <a:t>, B</a:t>
            </a:r>
            <a:r>
              <a:rPr lang="cs-CZ" altLang="cs-CZ" sz="2000" baseline="-25000" dirty="0"/>
              <a:t>2</a:t>
            </a:r>
            <a:r>
              <a:rPr lang="cs-CZ" altLang="cs-CZ" sz="2000" dirty="0"/>
              <a:t>, … B</a:t>
            </a:r>
            <a:r>
              <a:rPr lang="cs-CZ" altLang="cs-CZ" sz="2000" baseline="-25000" dirty="0"/>
              <a:t>C</a:t>
            </a:r>
            <a:r>
              <a:rPr lang="cs-CZ" altLang="cs-CZ" sz="2000" dirty="0"/>
              <a:t>)  </a:t>
            </a:r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>
              <a:latin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cs-CZ" altLang="cs-CZ" sz="1800" i="1" dirty="0"/>
          </a:p>
          <a:p>
            <a:pPr eaLnBrk="1" hangingPunct="1">
              <a:spcBef>
                <a:spcPct val="0"/>
              </a:spcBef>
            </a:pPr>
            <a:r>
              <a:rPr lang="cs-CZ" altLang="cs-CZ" sz="1800" i="1" dirty="0"/>
              <a:t>n</a:t>
            </a:r>
            <a:r>
              <a:rPr lang="cs-CZ" altLang="cs-CZ" sz="1800" dirty="0"/>
              <a:t> jsou absolutní četnosti výskytů</a:t>
            </a:r>
          </a:p>
          <a:p>
            <a:pPr eaLnBrk="1" hangingPunct="1">
              <a:spcBef>
                <a:spcPct val="0"/>
              </a:spcBef>
            </a:pPr>
            <a:r>
              <a:rPr lang="cs-CZ" altLang="cs-CZ" sz="1800" dirty="0"/>
              <a:t>zaměníme-li písmena </a:t>
            </a:r>
            <a:r>
              <a:rPr lang="cs-CZ" altLang="cs-CZ" sz="1800" i="1" dirty="0"/>
              <a:t>f</a:t>
            </a:r>
            <a:r>
              <a:rPr lang="cs-CZ" altLang="cs-CZ" sz="1800" dirty="0"/>
              <a:t> místo </a:t>
            </a:r>
            <a:r>
              <a:rPr lang="cs-CZ" altLang="cs-CZ" sz="1800" i="1" dirty="0"/>
              <a:t>n, </a:t>
            </a:r>
            <a:r>
              <a:rPr lang="cs-CZ" altLang="cs-CZ" sz="1800" dirty="0"/>
              <a:t>dostaneme analogický záznam o relativních četnostech, součet hodnot v tabulce 1 (místo </a:t>
            </a:r>
            <a:r>
              <a:rPr lang="cs-CZ" altLang="cs-CZ" sz="1800" i="1" dirty="0"/>
              <a:t>n)</a:t>
            </a:r>
            <a:endParaRPr lang="cs-CZ" altLang="cs-CZ" sz="1800" dirty="0"/>
          </a:p>
        </p:txBody>
      </p:sp>
      <p:graphicFrame>
        <p:nvGraphicFramePr>
          <p:cNvPr id="9307" name="Group 91"/>
          <p:cNvGraphicFramePr>
            <a:graphicFrameLocks noGrp="1"/>
          </p:cNvGraphicFramePr>
          <p:nvPr/>
        </p:nvGraphicFramePr>
        <p:xfrm>
          <a:off x="899592" y="1637507"/>
          <a:ext cx="5976665" cy="3398030"/>
        </p:xfrm>
        <a:graphic>
          <a:graphicData uri="http://schemas.openxmlformats.org/drawingml/2006/table">
            <a:tbl>
              <a:tblPr/>
              <a:tblGrid>
                <a:gridCol w="746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5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80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647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 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2+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R1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R2</a:t>
                      </a:r>
                      <a:endParaRPr kumimoji="0" lang="cs-CZ" sz="1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RC</a:t>
                      </a:r>
                      <a:endParaRPr kumimoji="0" lang="cs-CZ" sz="1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5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+1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+2</a:t>
                      </a:r>
                      <a:endParaRPr kumimoji="0" lang="cs-CZ" sz="19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  <a:r>
                        <a:rPr kumimoji="0" lang="cs-CZ" sz="19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n</a:t>
                      </a:r>
                    </a:p>
                  </a:txBody>
                  <a:tcPr marL="86692" marR="86692" marT="43354" marB="433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6231" name="Přímá spojovací čára 7"/>
          <p:cNvCxnSpPr>
            <a:cxnSpLocks noChangeShapeType="1"/>
          </p:cNvCxnSpPr>
          <p:nvPr/>
        </p:nvCxnSpPr>
        <p:spPr bwMode="auto">
          <a:xfrm>
            <a:off x="899592" y="1651621"/>
            <a:ext cx="728663" cy="6318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01914B0-D1A1-4995-9732-95B0324E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Řádkové proporce</a:t>
            </a:r>
          </a:p>
        </p:txBody>
      </p:sp>
      <p:sp>
        <p:nvSpPr>
          <p:cNvPr id="7171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cs-CZ" altLang="cs-CZ" dirty="0"/>
              <a:t>  </a:t>
            </a:r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dirty="0"/>
          </a:p>
          <a:p>
            <a:pPr eaLnBrk="1" hangingPunct="1">
              <a:buFont typeface="Arial" charset="0"/>
              <a:buNone/>
            </a:pPr>
            <a:endParaRPr lang="cs-CZ" altLang="cs-CZ" sz="1800" dirty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altLang="cs-CZ" sz="1800" dirty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endParaRPr lang="cs-CZ" altLang="cs-CZ" sz="1800" dirty="0"/>
          </a:p>
          <a:p>
            <a:pPr eaLnBrk="1" hangingPunct="1">
              <a:buFont typeface="Arial" charset="0"/>
              <a:buNone/>
            </a:pPr>
            <a:r>
              <a:rPr lang="cs-CZ" altLang="cs-CZ" sz="1800" dirty="0"/>
              <a:t>relativní četnosti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 </a:t>
            </a:r>
            <a:r>
              <a:rPr lang="cs-CZ" altLang="cs-CZ" sz="1800" dirty="0"/>
              <a:t>dávají v součtu 1 v každém řádku (též v marginálním sloupci)</a:t>
            </a:r>
          </a:p>
          <a:p>
            <a:pPr eaLnBrk="1" hangingPunct="1">
              <a:buFont typeface="Arial" charset="0"/>
              <a:buNone/>
            </a:pP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 ,</a:t>
            </a:r>
            <a:r>
              <a:rPr lang="cs-CZ" altLang="cs-CZ" sz="1800" i="1" dirty="0"/>
              <a:t>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+C</a:t>
            </a:r>
            <a:r>
              <a:rPr lang="cs-CZ" altLang="cs-CZ" sz="1800" i="1" dirty="0"/>
              <a:t>, f</a:t>
            </a:r>
            <a:r>
              <a:rPr lang="cs-CZ" altLang="cs-CZ" sz="1800" i="1" baseline="-25000" dirty="0"/>
              <a:t>r+</a:t>
            </a:r>
            <a:r>
              <a:rPr lang="cs-CZ" altLang="cs-CZ" sz="1800" i="1" dirty="0"/>
              <a:t> jsou obvykle zaměňovány za 100* </a:t>
            </a:r>
            <a:r>
              <a:rPr lang="cs-CZ" altLang="cs-CZ" sz="1800" i="1" dirty="0" err="1"/>
              <a:t>f</a:t>
            </a:r>
            <a:r>
              <a:rPr lang="cs-CZ" altLang="cs-CZ" sz="1800" i="1" baseline="-25000" dirty="0" err="1"/>
              <a:t>c</a:t>
            </a:r>
            <a:r>
              <a:rPr lang="cs-CZ" altLang="cs-CZ" sz="1800" i="1" baseline="-25000" dirty="0"/>
              <a:t>/r</a:t>
            </a:r>
            <a:r>
              <a:rPr lang="cs-CZ" altLang="cs-CZ" sz="1800" dirty="0"/>
              <a:t>%; místo 1 pak je  v součtech 100%</a:t>
            </a:r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  <a:p>
            <a:pPr eaLnBrk="1" hangingPunct="1">
              <a:buFont typeface="Arial" charset="0"/>
              <a:buNone/>
            </a:pPr>
            <a:endParaRPr lang="cs-CZ" altLang="cs-CZ" sz="2000" dirty="0"/>
          </a:p>
        </p:txBody>
      </p:sp>
      <p:graphicFrame>
        <p:nvGraphicFramePr>
          <p:cNvPr id="10340" name="Group 100"/>
          <p:cNvGraphicFramePr>
            <a:graphicFrameLocks noGrp="1"/>
          </p:cNvGraphicFramePr>
          <p:nvPr/>
        </p:nvGraphicFramePr>
        <p:xfrm>
          <a:off x="750888" y="1166813"/>
          <a:ext cx="7285037" cy="4021144"/>
        </p:xfrm>
        <a:graphic>
          <a:graphicData uri="http://schemas.openxmlformats.org/drawingml/2006/table">
            <a:tbl>
              <a:tblPr/>
              <a:tblGrid>
                <a:gridCol w="722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2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2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23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229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  B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celkové rozložení v řádcích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/1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/1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1/2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2/2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/2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/2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2+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r+</a:t>
                      </a: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2/R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1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</a:t>
                      </a:r>
                      <a:r>
                        <a:rPr kumimoji="0" lang="cs-CZ" sz="2000" b="0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/R</a:t>
                      </a:r>
                      <a:endParaRPr kumimoji="0" lang="cs-CZ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cs-CZ" sz="2000" b="1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R</a:t>
                      </a:r>
                      <a:r>
                        <a:rPr kumimoji="0" lang="cs-CZ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</a:t>
                      </a: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9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celkem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+1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+2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…</a:t>
                      </a:r>
                      <a:endParaRPr kumimoji="0" lang="cs-CZ" sz="2000" b="0" i="0" u="none" strike="noStrike" cap="none" normalizeH="0" baseline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f</a:t>
                      </a:r>
                      <a:r>
                        <a:rPr kumimoji="0" lang="cs-CZ" sz="20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+C</a:t>
                      </a:r>
                      <a:endParaRPr kumimoji="0" lang="cs-CZ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28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6F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7264" name="Přímá spojovací čára 6"/>
          <p:cNvCxnSpPr>
            <a:cxnSpLocks noChangeShapeType="1"/>
          </p:cNvCxnSpPr>
          <p:nvPr/>
        </p:nvCxnSpPr>
        <p:spPr bwMode="auto">
          <a:xfrm rot="16200000" flipH="1">
            <a:off x="788988" y="1219200"/>
            <a:ext cx="690562" cy="6619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 dirty="0"/>
              <a:t>Testování hypotézy o nezávislosti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400" dirty="0"/>
              <a:t>nulová hypotéza - </a:t>
            </a:r>
            <a:r>
              <a:rPr lang="cs-CZ" altLang="cs-CZ" sz="2000" dirty="0"/>
              <a:t>nezávislost řádkové a sloupcové proměnné</a:t>
            </a:r>
          </a:p>
          <a:p>
            <a:pPr lvl="1" eaLnBrk="1" hangingPunct="1"/>
            <a:r>
              <a:rPr lang="cs-CZ" altLang="cs-CZ" sz="1800" b="1" dirty="0">
                <a:solidFill>
                  <a:srgbClr val="0033CC"/>
                </a:solidFill>
              </a:rPr>
              <a:t>věta o součinu pravděpodobností: </a:t>
            </a:r>
            <a:r>
              <a:rPr lang="cs-CZ" altLang="cs-CZ" sz="1800" b="1" i="1" dirty="0">
                <a:solidFill>
                  <a:srgbClr val="0033CC"/>
                </a:solidFill>
              </a:rPr>
              <a:t>P(současně A i B) = P(A)*P(B)</a:t>
            </a:r>
            <a:endParaRPr lang="cs-CZ" altLang="cs-CZ" sz="1800" b="1" dirty="0">
              <a:solidFill>
                <a:srgbClr val="0033CC"/>
              </a:solidFill>
            </a:endParaRPr>
          </a:p>
          <a:p>
            <a:pPr lvl="1" eaLnBrk="1" hangingPunct="1"/>
            <a:r>
              <a:rPr lang="cs-CZ" altLang="cs-CZ" sz="1800" b="1" dirty="0"/>
              <a:t>v buňce(C,R) tedy očekáváme, že  podíl bude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CR</a:t>
            </a:r>
            <a:r>
              <a:rPr lang="cs-CZ" altLang="cs-CZ" sz="1800" b="1" i="1" dirty="0">
                <a:solidFill>
                  <a:srgbClr val="007A37"/>
                </a:solidFill>
              </a:rPr>
              <a:t> =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+C</a:t>
            </a:r>
            <a:r>
              <a:rPr lang="cs-CZ" altLang="cs-CZ" sz="1800" b="1" i="1" dirty="0">
                <a:solidFill>
                  <a:srgbClr val="007A37"/>
                </a:solidFill>
              </a:rPr>
              <a:t>*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f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+R</a:t>
            </a:r>
            <a:endParaRPr lang="cs-CZ" altLang="cs-CZ" sz="1800" b="1" dirty="0"/>
          </a:p>
          <a:p>
            <a:pPr lvl="1" eaLnBrk="1" hangingPunct="1"/>
            <a:r>
              <a:rPr lang="cs-CZ" altLang="cs-CZ" sz="1800" b="1" dirty="0"/>
              <a:t>očekávaný počet v buňce(</a:t>
            </a:r>
            <a:r>
              <a:rPr lang="cs-CZ" altLang="cs-CZ" sz="1800" b="1" dirty="0" err="1"/>
              <a:t>c,r</a:t>
            </a:r>
            <a:r>
              <a:rPr lang="cs-CZ" altLang="cs-CZ" sz="1800" b="1" dirty="0"/>
              <a:t>)  je </a:t>
            </a:r>
            <a:r>
              <a:rPr lang="cs-CZ" altLang="cs-CZ" sz="1800" b="1" i="1" dirty="0" err="1">
                <a:solidFill>
                  <a:srgbClr val="007A37"/>
                </a:solidFill>
              </a:rPr>
              <a:t>e</a:t>
            </a:r>
            <a:r>
              <a:rPr lang="cs-CZ" altLang="cs-CZ" sz="1800" b="1" i="1" baseline="-25000" dirty="0" err="1">
                <a:solidFill>
                  <a:srgbClr val="007A37"/>
                </a:solidFill>
              </a:rPr>
              <a:t>CR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 </a:t>
            </a:r>
            <a:r>
              <a:rPr lang="cs-CZ" altLang="cs-CZ" sz="1800" b="1" i="1" dirty="0">
                <a:solidFill>
                  <a:srgbClr val="007A37"/>
                </a:solidFill>
              </a:rPr>
              <a:t> = n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1+</a:t>
            </a:r>
            <a:r>
              <a:rPr lang="cs-CZ" altLang="cs-CZ" sz="1800" b="1" i="1" dirty="0">
                <a:solidFill>
                  <a:srgbClr val="007A37"/>
                </a:solidFill>
              </a:rPr>
              <a:t>* n</a:t>
            </a:r>
            <a:r>
              <a:rPr lang="cs-CZ" altLang="cs-CZ" sz="1800" b="1" i="1" baseline="-25000" dirty="0">
                <a:solidFill>
                  <a:srgbClr val="007A37"/>
                </a:solidFill>
              </a:rPr>
              <a:t>+2 </a:t>
            </a:r>
            <a:r>
              <a:rPr lang="cs-CZ" altLang="cs-CZ" sz="1800" b="1" i="1" dirty="0">
                <a:solidFill>
                  <a:srgbClr val="007A37"/>
                </a:solidFill>
              </a:rPr>
              <a:t>/N</a:t>
            </a:r>
          </a:p>
          <a:p>
            <a:pPr lvl="1" eaLnBrk="1" hangingPunct="1"/>
            <a:r>
              <a:rPr lang="cs-CZ" altLang="cs-CZ" sz="1800" b="1" dirty="0"/>
              <a:t>rezidua – rozdíl mezi skutečným  (</a:t>
            </a:r>
            <a:r>
              <a:rPr lang="cs-CZ" altLang="cs-CZ" sz="1800" b="1" i="1" dirty="0" err="1"/>
              <a:t>observed</a:t>
            </a:r>
            <a:r>
              <a:rPr lang="cs-CZ" altLang="cs-CZ" sz="1800" b="1" dirty="0"/>
              <a:t>) a očekávaným (</a:t>
            </a:r>
            <a:r>
              <a:rPr lang="cs-CZ" altLang="cs-CZ" sz="1800" b="1" i="1" dirty="0" err="1"/>
              <a:t>expcected</a:t>
            </a:r>
            <a:r>
              <a:rPr lang="cs-CZ" altLang="cs-CZ" sz="1800" b="1" dirty="0"/>
              <a:t>) počtem</a:t>
            </a:r>
          </a:p>
          <a:p>
            <a:pPr lvl="1" eaLnBrk="1" hangingPunct="1"/>
            <a:r>
              <a:rPr lang="cs-CZ" altLang="cs-CZ" sz="1800" b="1" dirty="0"/>
              <a:t>testové kritérium  založeno na reziduích</a:t>
            </a:r>
          </a:p>
          <a:p>
            <a:r>
              <a:rPr lang="cs-CZ" altLang="cs-CZ" sz="2400" dirty="0"/>
              <a:t>použitelné testy</a:t>
            </a:r>
          </a:p>
          <a:p>
            <a:pPr lvl="1"/>
            <a:r>
              <a:rPr lang="cs-CZ" altLang="cs-CZ" sz="1800" b="1" dirty="0" err="1"/>
              <a:t>Pearsonův</a:t>
            </a:r>
            <a:r>
              <a:rPr lang="cs-CZ" altLang="cs-CZ" sz="1800" b="1" dirty="0">
                <a:latin typeface="Arial" charset="0"/>
                <a:cs typeface="Arial" charset="0"/>
              </a:rPr>
              <a:t> </a:t>
            </a:r>
            <a:r>
              <a:rPr lang="cs-CZ" altLang="cs-CZ" sz="1800" b="1" dirty="0">
                <a:latin typeface="Symbol" pitchFamily="18" charset="2"/>
              </a:rPr>
              <a:t>c</a:t>
            </a:r>
            <a:r>
              <a:rPr lang="cs-CZ" altLang="cs-CZ" sz="1800" b="1" baseline="30000" dirty="0"/>
              <a:t>2</a:t>
            </a:r>
            <a:r>
              <a:rPr lang="cs-CZ" altLang="cs-CZ" sz="1800" b="1" dirty="0"/>
              <a:t> test o nezávislosti</a:t>
            </a:r>
          </a:p>
          <a:p>
            <a:pPr lvl="1"/>
            <a:r>
              <a:rPr lang="cs-CZ" altLang="cs-CZ" sz="1800" b="1" dirty="0" err="1"/>
              <a:t>likelihood</a:t>
            </a:r>
            <a:r>
              <a:rPr lang="cs-CZ" altLang="cs-CZ" sz="1800" b="1" dirty="0"/>
              <a:t> ratio</a:t>
            </a:r>
          </a:p>
          <a:p>
            <a:pPr lvl="1"/>
            <a:r>
              <a:rPr lang="cs-CZ" altLang="cs-CZ" sz="1800" b="1" dirty="0"/>
              <a:t>rozdělení </a:t>
            </a:r>
            <a:r>
              <a:rPr lang="cs-CZ" altLang="cs-CZ" sz="1800" b="1" dirty="0">
                <a:latin typeface="Symbol" pitchFamily="18" charset="2"/>
              </a:rPr>
              <a:t>c</a:t>
            </a:r>
            <a:r>
              <a:rPr lang="cs-CZ" altLang="cs-CZ" sz="1800" b="1" baseline="30000" dirty="0"/>
              <a:t>2</a:t>
            </a:r>
            <a:r>
              <a:rPr lang="cs-CZ" altLang="cs-CZ" sz="1800" b="1" dirty="0"/>
              <a:t> s (R-1)*(C-1) stupňů</a:t>
            </a:r>
            <a:br>
              <a:rPr lang="cs-CZ" altLang="cs-CZ" sz="1800" b="1" dirty="0"/>
            </a:br>
            <a:r>
              <a:rPr lang="cs-CZ" altLang="cs-CZ" sz="1800" b="1" dirty="0"/>
              <a:t>volnosti</a:t>
            </a:r>
          </a:p>
          <a:p>
            <a:r>
              <a:rPr lang="cs-CZ" altLang="cs-CZ" sz="2400" dirty="0"/>
              <a:t>podmínky použití</a:t>
            </a:r>
          </a:p>
          <a:p>
            <a:pPr lvl="1"/>
            <a:r>
              <a:rPr lang="cs-CZ" altLang="cs-CZ" sz="2000" b="1" dirty="0"/>
              <a:t>očekávané četnosti pod 5 maximálně v 1/5 buněk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96" name="Objekt 3"/>
              <p:cNvSpPr txBox="1"/>
              <p:nvPr/>
            </p:nvSpPr>
            <p:spPr bwMode="auto">
              <a:xfrm>
                <a:off x="5291138" y="3170238"/>
                <a:ext cx="3352800" cy="103981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f>
                                <m:f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𝑜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𝐶𝑅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nary>
                        </m:e>
                      </m:nary>
                    </m:oMath>
                  </m:oMathPara>
                </a14:m>
                <a:endParaRPr lang="cs-CZ"/>
              </a:p>
            </p:txBody>
          </p:sp>
        </mc:Choice>
        <mc:Fallback xmlns="">
          <p:sp>
            <p:nvSpPr>
              <p:cNvPr id="8196" name="Objek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91138" y="3170238"/>
                <a:ext cx="3352800" cy="10398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97" name="Objekt 4"/>
              <p:cNvSpPr txBox="1"/>
              <p:nvPr/>
            </p:nvSpPr>
            <p:spPr bwMode="auto">
              <a:xfrm>
                <a:off x="4352727" y="4210050"/>
                <a:ext cx="4305300" cy="5778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 fontScale="700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𝐿𝑅</m:t>
                          </m:r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func>
                                <m:func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cs-CZ" i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func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>
                                <m:sSub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𝐶𝑅</m:t>
                                  </m:r>
                                </m:sub>
                              </m:sSub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cs-CZ"/>
              </a:p>
            </p:txBody>
          </p:sp>
        </mc:Choice>
        <mc:Fallback xmlns="">
          <p:sp>
            <p:nvSpPr>
              <p:cNvPr id="8197" name="Objek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52727" y="4210050"/>
                <a:ext cx="4305300" cy="577850"/>
              </a:xfrm>
              <a:prstGeom prst="rect">
                <a:avLst/>
              </a:prstGeom>
              <a:blipFill>
                <a:blip r:embed="rId3"/>
                <a:stretch>
                  <a:fillRect t="-115957" b="-16489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4595AE8A-FF63-42E8-9A1F-78A64AE95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Měření intenzity vztahu</a:t>
            </a:r>
          </a:p>
        </p:txBody>
      </p:sp>
      <p:sp>
        <p:nvSpPr>
          <p:cNvPr id="9218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200" dirty="0"/>
              <a:t>míry pro číselné vyjádření síly závislosti</a:t>
            </a:r>
          </a:p>
          <a:p>
            <a:r>
              <a:rPr lang="cs-CZ" altLang="cs-CZ" sz="2200" dirty="0" err="1"/>
              <a:t>Cramérovo</a:t>
            </a:r>
            <a:r>
              <a:rPr lang="cs-CZ" altLang="cs-CZ" sz="2200" dirty="0"/>
              <a:t> V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interval 0 – 1, bez závislosti až po silnou závislost</a:t>
            </a:r>
          </a:p>
          <a:p>
            <a:r>
              <a:rPr lang="cs-CZ" altLang="cs-CZ" sz="2200" dirty="0" err="1"/>
              <a:t>Koecifient</a:t>
            </a:r>
            <a:r>
              <a:rPr lang="cs-CZ" altLang="cs-CZ" sz="2200" dirty="0"/>
              <a:t> </a:t>
            </a:r>
            <a:r>
              <a:rPr lang="cs-CZ" altLang="cs-CZ" sz="2200" dirty="0">
                <a:sym typeface="Symbol" pitchFamily="18" charset="2"/>
              </a:rPr>
              <a:t> 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maximální hodnota (q-1)^1/2 - horší interpretace</a:t>
            </a:r>
          </a:p>
          <a:p>
            <a:pPr lvl="1"/>
            <a:r>
              <a:rPr lang="cs-CZ" altLang="cs-CZ" sz="2000" b="1" dirty="0"/>
              <a:t>čím vyšší, tím silnější závislost</a:t>
            </a:r>
          </a:p>
          <a:p>
            <a:r>
              <a:rPr lang="cs-CZ" altLang="cs-CZ" sz="2200" dirty="0" err="1"/>
              <a:t>Koecifient</a:t>
            </a:r>
            <a:r>
              <a:rPr lang="cs-CZ" altLang="cs-CZ" sz="2200" dirty="0"/>
              <a:t> </a:t>
            </a:r>
            <a:r>
              <a:rPr lang="cs-CZ" altLang="cs-CZ" sz="2200" dirty="0">
                <a:sym typeface="Symbol" pitchFamily="18" charset="2"/>
              </a:rPr>
              <a:t>kontingence </a:t>
            </a:r>
          </a:p>
          <a:p>
            <a:pPr lvl="1"/>
            <a:r>
              <a:rPr lang="cs-CZ" altLang="cs-CZ" sz="2000" b="1" dirty="0"/>
              <a:t>vychází ze statistiky </a:t>
            </a:r>
            <a:r>
              <a:rPr lang="el-GR" altLang="cs-CZ" sz="2000" b="1" dirty="0"/>
              <a:t>χ</a:t>
            </a:r>
            <a:r>
              <a:rPr lang="cs-CZ" altLang="cs-CZ" sz="2000" b="1" baseline="30000" dirty="0"/>
              <a:t>2</a:t>
            </a:r>
            <a:endParaRPr lang="cs-CZ" altLang="cs-CZ" sz="2000" b="1" dirty="0"/>
          </a:p>
          <a:p>
            <a:pPr lvl="1"/>
            <a:r>
              <a:rPr lang="cs-CZ" altLang="cs-CZ" sz="2000" b="1" dirty="0"/>
              <a:t>maximální hodnota (1-1/q)^1/2 - horší interpretace</a:t>
            </a:r>
          </a:p>
          <a:p>
            <a:pPr lvl="1"/>
            <a:r>
              <a:rPr lang="cs-CZ" altLang="cs-CZ" sz="2000" b="1" dirty="0"/>
              <a:t>čím vyšší, tím silnější závislost</a:t>
            </a:r>
          </a:p>
          <a:p>
            <a:pPr lvl="1"/>
            <a:endParaRPr lang="cs-CZ" altLang="cs-CZ" sz="2000" b="1" dirty="0"/>
          </a:p>
          <a:p>
            <a:pPr lvl="1"/>
            <a:endParaRPr lang="cs-CZ" altLang="cs-CZ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20" name="Objekt 2"/>
              <p:cNvSpPr txBox="1"/>
              <p:nvPr/>
            </p:nvSpPr>
            <p:spPr bwMode="auto">
              <a:xfrm>
                <a:off x="6235699" y="1772816"/>
                <a:ext cx="1657351" cy="10064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9220" name="Objek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35699" y="1772816"/>
                <a:ext cx="1657351" cy="10064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21" name="Objekt 3"/>
              <p:cNvSpPr txBox="1"/>
              <p:nvPr/>
            </p:nvSpPr>
            <p:spPr bwMode="auto">
              <a:xfrm>
                <a:off x="6534575" y="2963862"/>
                <a:ext cx="1241425" cy="9302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𝜙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9221" name="Objek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4575" y="2963862"/>
                <a:ext cx="1241425" cy="9302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22" name="Zástupný symbol pro obsah 6"/>
          <p:cNvSpPr txBox="1">
            <a:spLocks/>
          </p:cNvSpPr>
          <p:nvPr/>
        </p:nvSpPr>
        <p:spPr bwMode="auto">
          <a:xfrm>
            <a:off x="6235699" y="1201779"/>
            <a:ext cx="16573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</a:pPr>
            <a:r>
              <a:rPr lang="cs-CZ" altLang="cs-CZ" sz="2000" b="0" dirty="0">
                <a:effectLst/>
              </a:rPr>
              <a:t>q =min(R,C)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kt 2">
                <a:extLst>
                  <a:ext uri="{FF2B5EF4-FFF2-40B4-BE49-F238E27FC236}">
                    <a16:creationId xmlns:a16="http://schemas.microsoft.com/office/drawing/2014/main" id="{29AD8094-6D0B-47E0-9744-10F84C05B528}"/>
                  </a:ext>
                </a:extLst>
              </p:cNvPr>
              <p:cNvSpPr txBox="1"/>
              <p:nvPr/>
            </p:nvSpPr>
            <p:spPr bwMode="auto">
              <a:xfrm>
                <a:off x="5652120" y="5118002"/>
                <a:ext cx="2240929" cy="10080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𝐶𝐶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sSubSup>
                                <m:sSubSup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𝜒</m:t>
                                  </m:r>
                                </m:e>
                                <m: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7" name="Objekt 2">
                <a:extLst>
                  <a:ext uri="{FF2B5EF4-FFF2-40B4-BE49-F238E27FC236}">
                    <a16:creationId xmlns:a16="http://schemas.microsoft.com/office/drawing/2014/main" id="{29AD8094-6D0B-47E0-9744-10F84C05B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2120" y="5118002"/>
                <a:ext cx="2240929" cy="10080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000"/>
              <a:t>Další míry síly závislosti</a:t>
            </a:r>
          </a:p>
        </p:txBody>
      </p:sp>
      <p:sp>
        <p:nvSpPr>
          <p:cNvPr id="1024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altLang="cs-CZ" sz="2200" dirty="0"/>
              <a:t>Označují se jako predikční míry</a:t>
            </a:r>
          </a:p>
          <a:p>
            <a:r>
              <a:rPr lang="cs-CZ" altLang="cs-CZ" sz="2200" dirty="0"/>
              <a:t>Dělí se podle použití kategoriální proměnné</a:t>
            </a:r>
          </a:p>
          <a:p>
            <a:r>
              <a:rPr lang="cs-CZ" altLang="cs-CZ" sz="2200" dirty="0"/>
              <a:t>Odstraňují nevýhody měr vycházejících z chí - kvadrátu</a:t>
            </a:r>
          </a:p>
          <a:p>
            <a:r>
              <a:rPr lang="cs-CZ" altLang="cs-CZ" sz="2200" dirty="0"/>
              <a:t>Nejznámější nominální míry</a:t>
            </a:r>
          </a:p>
          <a:p>
            <a:pPr lvl="1"/>
            <a:r>
              <a:rPr lang="cs-CZ" altLang="cs-CZ" sz="1600" b="1" dirty="0" err="1"/>
              <a:t>Goodmanův</a:t>
            </a:r>
            <a:r>
              <a:rPr lang="cs-CZ" altLang="cs-CZ" sz="1600" b="1" dirty="0"/>
              <a:t> koeficient lambda</a:t>
            </a:r>
          </a:p>
          <a:p>
            <a:pPr lvl="1"/>
            <a:r>
              <a:rPr lang="cs-CZ" altLang="cs-CZ" sz="1600" b="1" dirty="0" err="1"/>
              <a:t>Goodman</a:t>
            </a:r>
            <a:r>
              <a:rPr lang="cs-CZ" altLang="cs-CZ" sz="1600" b="1" dirty="0"/>
              <a:t> - </a:t>
            </a:r>
            <a:r>
              <a:rPr lang="cs-CZ" altLang="cs-CZ" sz="1600" b="1" dirty="0" err="1"/>
              <a:t>Kruskalovo</a:t>
            </a:r>
            <a:r>
              <a:rPr lang="cs-CZ" altLang="cs-CZ" sz="1600" b="1" dirty="0"/>
              <a:t> tau</a:t>
            </a:r>
          </a:p>
          <a:p>
            <a:endParaRPr lang="cs-CZ" altLang="cs-CZ" sz="2000" dirty="0"/>
          </a:p>
          <a:p>
            <a:r>
              <a:rPr lang="cs-CZ" altLang="cs-CZ" sz="2200" dirty="0"/>
              <a:t>Nejznámější ordinální míry</a:t>
            </a:r>
          </a:p>
          <a:p>
            <a:pPr lvl="1"/>
            <a:r>
              <a:rPr lang="cs-CZ" altLang="cs-CZ" sz="1600" b="1" dirty="0" err="1"/>
              <a:t>Somerův</a:t>
            </a:r>
            <a:r>
              <a:rPr lang="cs-CZ" altLang="cs-CZ" sz="1600" b="1" dirty="0"/>
              <a:t> koeficient</a:t>
            </a:r>
          </a:p>
          <a:p>
            <a:pPr lvl="1"/>
            <a:r>
              <a:rPr lang="cs-CZ" altLang="cs-CZ" sz="1600" b="1" dirty="0"/>
              <a:t>Koeficient </a:t>
            </a:r>
            <a:r>
              <a:rPr lang="cs-CZ" altLang="cs-CZ" sz="1600" b="1" dirty="0" err="1"/>
              <a:t>gamma</a:t>
            </a:r>
            <a:endParaRPr lang="cs-CZ" altLang="cs-CZ" sz="1600" b="1" dirty="0"/>
          </a:p>
          <a:p>
            <a:endParaRPr lang="cs-CZ" altLang="cs-CZ" sz="2400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3200" dirty="0"/>
              <a:t>Korelační analýza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sz="2000" i="1" dirty="0"/>
              <a:t>souvislost, souběžnost, příčinnost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008980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6"/>
          <p:cNvSpPr txBox="1">
            <a:spLocks noChangeArrowheads="1"/>
          </p:cNvSpPr>
          <p:nvPr/>
        </p:nvSpPr>
        <p:spPr bwMode="auto">
          <a:xfrm>
            <a:off x="453140" y="1124744"/>
            <a:ext cx="359886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cs-CZ" sz="1800" b="1" dirty="0">
                <a:latin typeface="+mn-lt"/>
              </a:rPr>
              <a:t>Francis </a:t>
            </a:r>
            <a:r>
              <a:rPr lang="cs-CZ" sz="1800" b="1" dirty="0" err="1">
                <a:latin typeface="+mn-lt"/>
              </a:rPr>
              <a:t>Galton</a:t>
            </a:r>
            <a:r>
              <a:rPr lang="cs-CZ" sz="1800" b="1" dirty="0">
                <a:latin typeface="+mn-lt"/>
              </a:rPr>
              <a:t> (1822 – 1911)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polyhistor 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psycholog, antropolog, meteorolog, geograf, genetik,  biolog, kriminolog,  psychometrik, statistik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'</a:t>
            </a:r>
            <a:r>
              <a:rPr lang="cs-CZ" sz="1800" b="1" dirty="0" err="1">
                <a:latin typeface="+mn-lt"/>
              </a:rPr>
              <a:t>Hereditary</a:t>
            </a:r>
            <a:r>
              <a:rPr lang="cs-CZ" sz="1800" b="1" dirty="0">
                <a:latin typeface="+mn-lt"/>
              </a:rPr>
              <a:t> Genius'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první mapa počasí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otisky prstů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dotazníky pro subjektivní názory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koncept korelace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regrese k průměru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bratranec Charlese Darwina</a:t>
            </a:r>
            <a:endParaRPr lang="en-US" sz="1800" b="1" dirty="0">
              <a:latin typeface="+mn-lt"/>
            </a:endParaRPr>
          </a:p>
          <a:p>
            <a:pPr algn="ctr"/>
            <a:endParaRPr lang="cs-CZ" sz="1400" dirty="0"/>
          </a:p>
          <a:p>
            <a:pPr algn="ctr"/>
            <a:endParaRPr lang="en-US" sz="1400" dirty="0"/>
          </a:p>
        </p:txBody>
      </p:sp>
      <p:sp>
        <p:nvSpPr>
          <p:cNvPr id="7" name="TextovéPole 8"/>
          <p:cNvSpPr txBox="1">
            <a:spLocks noChangeArrowheads="1"/>
          </p:cNvSpPr>
          <p:nvPr/>
        </p:nvSpPr>
        <p:spPr bwMode="auto">
          <a:xfrm>
            <a:off x="469975" y="4579370"/>
            <a:ext cx="4056030" cy="1555041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b="1" dirty="0">
                <a:solidFill>
                  <a:srgbClr val="0070C0"/>
                </a:solidFill>
                <a:latin typeface="+mn-lt"/>
              </a:rPr>
              <a:t>“</a:t>
            </a:r>
            <a:r>
              <a:rPr lang="en-US" sz="1600" b="1" i="1" dirty="0">
                <a:solidFill>
                  <a:srgbClr val="0070C0"/>
                </a:solidFill>
                <a:latin typeface="+mn-lt"/>
              </a:rPr>
              <a:t>Men who leave their mark on the world are very often those who, being gifted and full of nervous power, are at the same time haunted and driven by a dominant idea, and are therefore within a measurable distance of insanity</a:t>
            </a:r>
            <a:r>
              <a:rPr lang="en-US" sz="1600" b="1" dirty="0">
                <a:solidFill>
                  <a:srgbClr val="0070C0"/>
                </a:solidFill>
                <a:latin typeface="+mn-lt"/>
              </a:rPr>
              <a:t>”</a:t>
            </a:r>
          </a:p>
        </p:txBody>
      </p:sp>
      <p:pic>
        <p:nvPicPr>
          <p:cNvPr id="8" name="Picture 2" descr="Soubor:Francis Galton 1850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1124744"/>
            <a:ext cx="3586162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54758E72-FB76-4933-AEFC-E44A57659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Francis </a:t>
            </a:r>
            <a:r>
              <a:rPr lang="cs-CZ" dirty="0" err="1"/>
              <a:t>Galton</a:t>
            </a:r>
            <a:r>
              <a:rPr lang="cs-CZ" dirty="0"/>
              <a:t> (1822 – 1911)</a:t>
            </a:r>
          </a:p>
        </p:txBody>
      </p:sp>
      <p:sp>
        <p:nvSpPr>
          <p:cNvPr id="9" name="Zástupný symbol pro číslo snímku 3">
            <a:extLst>
              <a:ext uri="{FF2B5EF4-FFF2-40B4-BE49-F238E27FC236}">
                <a16:creationId xmlns:a16="http://schemas.microsoft.com/office/drawing/2014/main" id="{BDBC2598-D21E-488C-A06C-211273E81FD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589417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6"/>
          <p:cNvSpPr txBox="1">
            <a:spLocks noChangeArrowheads="1"/>
          </p:cNvSpPr>
          <p:nvPr/>
        </p:nvSpPr>
        <p:spPr bwMode="auto">
          <a:xfrm>
            <a:off x="369503" y="1196752"/>
            <a:ext cx="360045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cs-CZ" sz="1800" b="1" dirty="0">
                <a:latin typeface="+mn-lt"/>
              </a:rPr>
              <a:t>Karl </a:t>
            </a:r>
            <a:r>
              <a:rPr lang="cs-CZ" sz="1800" b="1" dirty="0" err="1">
                <a:latin typeface="+mn-lt"/>
              </a:rPr>
              <a:t>Peason</a:t>
            </a:r>
            <a:r>
              <a:rPr lang="cs-CZ" sz="1800" b="1" dirty="0">
                <a:latin typeface="+mn-lt"/>
              </a:rPr>
              <a:t>  (1857 – 1936)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matematik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filozof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zakladatel matematické statistiky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zakladatel biometrie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'Gramatika vědy'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redaktor Biometriky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korelační koeficient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chí-kvadrát testy</a:t>
            </a:r>
          </a:p>
          <a:p>
            <a:pPr algn="ctr">
              <a:buNone/>
            </a:pPr>
            <a:r>
              <a:rPr lang="cs-CZ" sz="1800" b="1" dirty="0">
                <a:latin typeface="+mn-lt"/>
              </a:rPr>
              <a:t>momentová metoda</a:t>
            </a:r>
          </a:p>
          <a:p>
            <a:pPr algn="ctr"/>
            <a:endParaRPr lang="en-US" sz="1400" dirty="0"/>
          </a:p>
        </p:txBody>
      </p:sp>
      <p:pic>
        <p:nvPicPr>
          <p:cNvPr id="7" name="Picture 4" descr="http://biology.kenyon.edu/courses/math258/pears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64182"/>
            <a:ext cx="397510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ovéPole 8"/>
          <p:cNvSpPr txBox="1">
            <a:spLocks noChangeArrowheads="1"/>
          </p:cNvSpPr>
          <p:nvPr/>
        </p:nvSpPr>
        <p:spPr bwMode="auto">
          <a:xfrm>
            <a:off x="565584" y="4274518"/>
            <a:ext cx="3404369" cy="155504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1600" b="1" i="1" dirty="0">
                <a:solidFill>
                  <a:srgbClr val="0070C0"/>
                </a:solidFill>
                <a:latin typeface="+mn-lt"/>
              </a:rPr>
              <a:t>"</a:t>
            </a:r>
            <a:r>
              <a:rPr lang="en-US" sz="1600" b="1" i="1" dirty="0">
                <a:solidFill>
                  <a:srgbClr val="0070C0"/>
                </a:solidFill>
                <a:latin typeface="+mn-lt"/>
              </a:rPr>
              <a:t>The day must come when the biologist will, without being a mathematician, not hesitate to use mathematical analysis when he requires it.</a:t>
            </a:r>
            <a:r>
              <a:rPr lang="cs-CZ" sz="1600" b="1" i="1" dirty="0">
                <a:solidFill>
                  <a:srgbClr val="0070C0"/>
                </a:solidFill>
                <a:latin typeface="+mn-lt"/>
              </a:rPr>
              <a:t>"</a:t>
            </a:r>
          </a:p>
          <a:p>
            <a:pPr>
              <a:buNone/>
            </a:pPr>
            <a:r>
              <a:rPr lang="en-US" sz="1600" b="1" dirty="0">
                <a:solidFill>
                  <a:srgbClr val="0070C0"/>
                </a:solidFill>
                <a:latin typeface="+mn-lt"/>
              </a:rPr>
              <a:t>Karl Pearson</a:t>
            </a:r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F93F67-0370-49B8-A559-1CBB4653C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Karl </a:t>
            </a:r>
            <a:r>
              <a:rPr lang="cs-CZ" dirty="0" err="1"/>
              <a:t>Pearson</a:t>
            </a:r>
            <a:r>
              <a:rPr lang="cs-CZ" dirty="0"/>
              <a:t> (1857 – 1936)</a:t>
            </a:r>
          </a:p>
        </p:txBody>
      </p:sp>
      <p:sp>
        <p:nvSpPr>
          <p:cNvPr id="9" name="Zástupný symbol pro číslo snímku 3">
            <a:extLst>
              <a:ext uri="{FF2B5EF4-FFF2-40B4-BE49-F238E27FC236}">
                <a16:creationId xmlns:a16="http://schemas.microsoft.com/office/drawing/2014/main" id="{266289BC-22CC-44CA-B6AF-1C9467C236F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34443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FE16F70-4469-4FDE-9FF3-1D84A8A57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32332" y="980728"/>
            <a:ext cx="7628458" cy="475230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buNone/>
            </a:pPr>
            <a:r>
              <a:rPr lang="cs-CZ" altLang="cs-CZ" sz="2000" i="1" dirty="0"/>
              <a:t>	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A) Souvisí spolu výskyt proměnné X a proměnné Y tak, že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vyššími hodnotami X se pojí vyšší hodnoty Y (a nižšími nižší), či naopak s</a:t>
            </a:r>
            <a:r>
              <a:rPr lang="cs-CZ" sz="2000" dirty="0"/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vyššími hodnotami X se pojí nižší hodnoty Y (a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nižšími X vyšší Y)? 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B) Můžeme v datech zjistit souběžnost resp. </a:t>
            </a:r>
            <a:r>
              <a:rPr lang="cs-CZ" altLang="cs-CZ" sz="2000" i="1" dirty="0" err="1">
                <a:solidFill>
                  <a:schemeClr val="tx1"/>
                </a:solidFill>
                <a:cs typeface="Arial" charset="0"/>
              </a:rPr>
              <a:t>protiběžnost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 hodnot dvou číselných proměnných?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C) Je hodnota Y důsledkem hodnoty X? Reprezentuje proměnná X příčinu pro důsledek Y?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	D) Jsou X a Y nositeli (částečně) stejné informace? </a:t>
            </a:r>
            <a:endParaRPr lang="cs-CZ" altLang="cs-CZ" sz="2000" i="1" dirty="0">
              <a:solidFill>
                <a:schemeClr val="tx1"/>
              </a:solidFill>
            </a:endParaRP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	</a:t>
            </a:r>
            <a:r>
              <a:rPr lang="cs-CZ" altLang="cs-CZ" sz="2000" i="1" dirty="0">
                <a:solidFill>
                  <a:schemeClr val="tx1"/>
                </a:solidFill>
                <a:cs typeface="Arial" charset="0"/>
              </a:rPr>
              <a:t>E) Vylučují se (resp. doplňují se) X a Y nebo naopak jedno předpokládá druhé?</a:t>
            </a: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endParaRPr lang="cs-CZ" altLang="cs-CZ" sz="2000" dirty="0">
              <a:solidFill>
                <a:schemeClr val="tx1"/>
              </a:solidFill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cs-CZ" sz="2000" dirty="0">
                <a:solidFill>
                  <a:srgbClr val="FF0000"/>
                </a:solidFill>
              </a:rPr>
              <a:t>Korelační analýza zkoumá vztah dvou číselných proměnných.</a:t>
            </a:r>
          </a:p>
          <a:p>
            <a:pPr marL="0" indent="0">
              <a:buNone/>
            </a:pPr>
            <a:endParaRPr lang="cs-CZ" dirty="0"/>
          </a:p>
          <a:p>
            <a:pPr eaLnBrk="1" hangingPunct="1">
              <a:lnSpc>
                <a:spcPct val="80000"/>
              </a:lnSpc>
              <a:buFont typeface="Times"/>
              <a:buNone/>
            </a:pPr>
            <a:endParaRPr lang="cs-CZ" alt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0594BF4-646B-4D61-A3FF-E12FF1748B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660118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09F0A9-18C3-4AFB-946A-0440FF8B1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Statistika</a:t>
            </a:r>
            <a:endParaRPr lang="cs-CZ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268413"/>
            <a:ext cx="7496175" cy="47371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3000" i="1" dirty="0">
                <a:solidFill>
                  <a:srgbClr val="C00000"/>
                </a:solidFill>
              </a:rPr>
              <a:t>statistika</a:t>
            </a:r>
            <a:r>
              <a:rPr lang="cs-CZ" sz="3000" dirty="0">
                <a:solidFill>
                  <a:srgbClr val="C00000"/>
                </a:solidFill>
              </a:rPr>
              <a:t> </a:t>
            </a:r>
            <a:r>
              <a:rPr lang="cs-CZ" sz="3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cs-CZ" sz="3000" dirty="0">
                <a:solidFill>
                  <a:schemeClr val="tx1"/>
                </a:solidFill>
              </a:rPr>
              <a:t>zkoumá variabilitu dat: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popisuje ji 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vysvětluje ji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predikuje ji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cs-CZ" i="1" dirty="0"/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3000" i="1" dirty="0">
                <a:solidFill>
                  <a:srgbClr val="C00000"/>
                </a:solidFill>
              </a:rPr>
              <a:t>korelační analýza</a:t>
            </a:r>
            <a:r>
              <a:rPr lang="cs-CZ" sz="3000" dirty="0">
                <a:solidFill>
                  <a:srgbClr val="C00000"/>
                </a:solidFill>
              </a:rPr>
              <a:t>  </a:t>
            </a:r>
            <a:r>
              <a:rPr lang="cs-CZ" sz="3000" dirty="0">
                <a:solidFill>
                  <a:schemeClr val="tx1"/>
                </a:solidFill>
              </a:rPr>
              <a:t>zkoumá společnou variabilitu (</a:t>
            </a:r>
            <a:r>
              <a:rPr lang="cs-CZ" sz="3000" dirty="0" err="1">
                <a:solidFill>
                  <a:schemeClr val="tx1"/>
                </a:solidFill>
              </a:rPr>
              <a:t>kovariabilitu</a:t>
            </a:r>
            <a:r>
              <a:rPr lang="cs-CZ" sz="3000" dirty="0">
                <a:solidFill>
                  <a:schemeClr val="tx1"/>
                </a:solidFill>
              </a:rPr>
              <a:t>):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popisuje ji 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používá ji pro vysvětlení</a:t>
            </a:r>
          </a:p>
          <a:p>
            <a:pPr lvl="1" eaLnBrk="1" fontAlgn="auto" hangingPunct="1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sz="2600" b="1" i="1" dirty="0">
                <a:solidFill>
                  <a:schemeClr val="tx1"/>
                </a:solidFill>
              </a:rPr>
              <a:t>používá ji pro predikci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85BB248-4551-4221-B6E3-B4F62A9824C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89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2610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04BC87-8ABB-C4FD-87E8-B2D5CF4C1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Hustota pravděpodobnosti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1952AC7E-EAD8-EC73-4F71-64AB8BA27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latinLnBrk="0" hangingPunct="1"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7889CB-4329-4159-951C-9130128614A6}" type="slidenum">
              <a:rPr lang="cs-CZ" smtClean="0"/>
              <a:pPr/>
              <a:t>9</a:t>
            </a:fld>
            <a:endParaRPr lang="cs-CZ" dirty="0"/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07514ED7-2436-5BAA-9B2E-3EAB465FB244}"/>
              </a:ext>
            </a:extLst>
          </p:cNvPr>
          <p:cNvGrpSpPr/>
          <p:nvPr/>
        </p:nvGrpSpPr>
        <p:grpSpPr>
          <a:xfrm>
            <a:off x="528637" y="1052512"/>
            <a:ext cx="8086725" cy="4752975"/>
            <a:chOff x="528637" y="1052512"/>
            <a:chExt cx="8086725" cy="4752975"/>
          </a:xfrm>
        </p:grpSpPr>
        <p:pic>
          <p:nvPicPr>
            <p:cNvPr id="8" name="Grafický objekt 7">
              <a:extLst>
                <a:ext uri="{FF2B5EF4-FFF2-40B4-BE49-F238E27FC236}">
                  <a16:creationId xmlns:a16="http://schemas.microsoft.com/office/drawing/2014/main" id="{E7FA44AF-5F82-CBEC-08E2-2824D82A64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637" y="1052512"/>
              <a:ext cx="8086725" cy="4752975"/>
            </a:xfrm>
            <a:prstGeom prst="rect">
              <a:avLst/>
            </a:prstGeom>
          </p:spPr>
        </p:pic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D9A76E87-B74D-7116-D6A0-B0F80E8395CA}"/>
                </a:ext>
              </a:extLst>
            </p:cNvPr>
            <p:cNvSpPr txBox="1"/>
            <p:nvPr/>
          </p:nvSpPr>
          <p:spPr>
            <a:xfrm>
              <a:off x="5639580" y="5442393"/>
              <a:ext cx="358996" cy="2725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cs-CZ" dirty="0" err="1">
                  <a:latin typeface="Symbol" panose="05050102010706020507" pitchFamily="18" charset="2"/>
                </a:rPr>
                <a:t>D</a:t>
              </a:r>
              <a:r>
                <a:rPr lang="cs-CZ" dirty="0" err="1"/>
                <a:t>x</a:t>
              </a:r>
              <a:endParaRPr lang="cs-CZ" dirty="0"/>
            </a:p>
          </p:txBody>
        </p:sp>
        <p:sp>
          <p:nvSpPr>
            <p:cNvPr id="7" name="Pravá složená závorka 6">
              <a:extLst>
                <a:ext uri="{FF2B5EF4-FFF2-40B4-BE49-F238E27FC236}">
                  <a16:creationId xmlns:a16="http://schemas.microsoft.com/office/drawing/2014/main" id="{6DA8D5BC-AA9B-AD98-4F4F-2CB99577CC17}"/>
                </a:ext>
              </a:extLst>
            </p:cNvPr>
            <p:cNvSpPr/>
            <p:nvPr/>
          </p:nvSpPr>
          <p:spPr>
            <a:xfrm rot="5400000">
              <a:off x="5778308" y="5388323"/>
              <a:ext cx="81223" cy="108140"/>
            </a:xfrm>
            <a:prstGeom prst="rightBrace">
              <a:avLst>
                <a:gd name="adj1" fmla="val 8331"/>
                <a:gd name="adj2" fmla="val 50000"/>
              </a:avLst>
            </a:prstGeom>
            <a:solidFill>
              <a:schemeClr val="bg2"/>
            </a:solidFill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15A09FBA-FDE0-D09E-58FA-727FF19B9D5F}"/>
                </a:ext>
              </a:extLst>
            </p:cNvPr>
            <p:cNvSpPr/>
            <p:nvPr/>
          </p:nvSpPr>
          <p:spPr>
            <a:xfrm>
              <a:off x="5752532" y="3528000"/>
              <a:ext cx="115612" cy="1836000"/>
            </a:xfrm>
            <a:prstGeom prst="rect">
              <a:avLst/>
            </a:prstGeom>
            <a:pattFill prst="ltUpDiag">
              <a:fgClr>
                <a:srgbClr val="FF00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cxnSp>
          <p:nvCxnSpPr>
            <p:cNvPr id="10" name="Přímá spojnice 9">
              <a:extLst>
                <a:ext uri="{FF2B5EF4-FFF2-40B4-BE49-F238E27FC236}">
                  <a16:creationId xmlns:a16="http://schemas.microsoft.com/office/drawing/2014/main" id="{98571C77-763F-23AD-0413-DBEB1FCB1D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0000" y="3528000"/>
              <a:ext cx="0" cy="183600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se šipkou 15">
              <a:extLst>
                <a:ext uri="{FF2B5EF4-FFF2-40B4-BE49-F238E27FC236}">
                  <a16:creationId xmlns:a16="http://schemas.microsoft.com/office/drawing/2014/main" id="{B47A61A4-A106-6454-9185-3437D77B6C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83751" y="3298385"/>
              <a:ext cx="288596" cy="2896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4C18E7D5-E0C7-A2BD-0663-DD94AFA7BECF}"/>
                </a:ext>
              </a:extLst>
            </p:cNvPr>
            <p:cNvSpPr txBox="1"/>
            <p:nvPr/>
          </p:nvSpPr>
          <p:spPr>
            <a:xfrm>
              <a:off x="6121452" y="3058190"/>
              <a:ext cx="1346690" cy="36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>
                  <a:solidFill>
                    <a:srgbClr val="0000FF"/>
                  </a:solidFill>
                </a:rPr>
                <a:t>P(x)≈f(x)*</a:t>
              </a:r>
              <a:r>
                <a:rPr lang="cs-CZ" dirty="0" err="1">
                  <a:solidFill>
                    <a:srgbClr val="0000FF"/>
                  </a:solidFill>
                  <a:latin typeface="Symbol" panose="05050102010706020507" pitchFamily="18" charset="2"/>
                </a:rPr>
                <a:t>D</a:t>
              </a:r>
              <a:r>
                <a:rPr lang="cs-CZ" dirty="0" err="1">
                  <a:solidFill>
                    <a:srgbClr val="0000FF"/>
                  </a:solidFill>
                </a:rPr>
                <a:t>x</a:t>
              </a:r>
              <a:endParaRPr lang="cs-CZ" dirty="0">
                <a:solidFill>
                  <a:srgbClr val="0000FF"/>
                </a:solidFill>
              </a:endParaRPr>
            </a:p>
          </p:txBody>
        </p:sp>
        <p:cxnSp>
          <p:nvCxnSpPr>
            <p:cNvPr id="20" name="Přímá spojnice se šipkou 19">
              <a:extLst>
                <a:ext uri="{FF2B5EF4-FFF2-40B4-BE49-F238E27FC236}">
                  <a16:creationId xmlns:a16="http://schemas.microsoft.com/office/drawing/2014/main" id="{312CDF03-76F9-2F0E-8948-CAC35AB8D074}"/>
                </a:ext>
              </a:extLst>
            </p:cNvPr>
            <p:cNvCxnSpPr>
              <a:cxnSpLocks/>
            </p:cNvCxnSpPr>
            <p:nvPr/>
          </p:nvCxnSpPr>
          <p:spPr>
            <a:xfrm>
              <a:off x="5760000" y="2996952"/>
              <a:ext cx="0" cy="48662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3AA6C50B-BCE6-724C-8A8B-8E62CA23A65F}"/>
                </a:ext>
              </a:extLst>
            </p:cNvPr>
            <p:cNvSpPr txBox="1"/>
            <p:nvPr/>
          </p:nvSpPr>
          <p:spPr>
            <a:xfrm>
              <a:off x="5762455" y="2783307"/>
              <a:ext cx="358997" cy="36338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cs-CZ" dirty="0"/>
                <a:t>f(x)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>
                <a:extLst>
                  <a:ext uri="{FF2B5EF4-FFF2-40B4-BE49-F238E27FC236}">
                    <a16:creationId xmlns:a16="http://schemas.microsoft.com/office/drawing/2014/main" id="{1F08123F-82B5-8949-E429-EC554F47CA6C}"/>
                  </a:ext>
                </a:extLst>
              </p:cNvPr>
              <p:cNvSpPr txBox="1"/>
              <p:nvPr/>
            </p:nvSpPr>
            <p:spPr>
              <a:xfrm>
                <a:off x="611560" y="1340768"/>
                <a:ext cx="2520280" cy="10554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cs-CZ" sz="2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cs-CZ" sz="2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cs-CZ" sz="2400" b="0" i="1" smtClean="0">
                                              <a:solidFill>
                                                <a:srgbClr val="C00000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p>
                                      <m:r>
                                        <a:rPr lang="cs-CZ" sz="2400" b="0" i="1" smtClean="0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sup>
                          </m:sSup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s-CZ" sz="24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sSup>
                                <m:sSupPr>
                                  <m:ctrlP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cs-CZ" sz="24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cs-CZ" sz="24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TextovéPole 24">
                <a:extLst>
                  <a:ext uri="{FF2B5EF4-FFF2-40B4-BE49-F238E27FC236}">
                    <a16:creationId xmlns:a16="http://schemas.microsoft.com/office/drawing/2014/main" id="{1F08123F-82B5-8949-E429-EC554F47C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340768"/>
                <a:ext cx="2520280" cy="105541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134601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1A159-4E4F-46C5-ADAD-35B912AA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49D3C28-DA51-4265-97B2-BB9BBB5A9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Variabilitu proměnné popisujeme rozptylem</a:t>
            </a:r>
          </a:p>
          <a:p>
            <a:endParaRPr lang="cs-CZ" dirty="0"/>
          </a:p>
        </p:txBody>
      </p:sp>
      <p:pic>
        <p:nvPicPr>
          <p:cNvPr id="1034" name="Picture 10" descr="Normální rozdělení - george11.eu">
            <a:extLst>
              <a:ext uri="{FF2B5EF4-FFF2-40B4-BE49-F238E27FC236}">
                <a16:creationId xmlns:a16="http://schemas.microsoft.com/office/drawing/2014/main" id="{27556C50-4917-4A31-A642-67FC25660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66" y="1587936"/>
            <a:ext cx="3394166" cy="169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Rozptyl — Matematika polopatě">
            <a:extLst>
              <a:ext uri="{FF2B5EF4-FFF2-40B4-BE49-F238E27FC236}">
                <a16:creationId xmlns:a16="http://schemas.microsoft.com/office/drawing/2014/main" id="{BEDF172E-1027-4208-A0F9-056B70799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860" y="3945760"/>
            <a:ext cx="3661178" cy="2003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72D3B6E-454C-4A88-9FB6-893C2ABCE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707" y="1501999"/>
            <a:ext cx="3408145" cy="281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196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6C9AE2-8AB7-4A25-8021-E6AA9613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Souběh a </a:t>
            </a:r>
            <a:r>
              <a:rPr lang="cs-CZ" dirty="0" err="1"/>
              <a:t>protiběh</a:t>
            </a:r>
            <a:r>
              <a:rPr lang="cs-CZ" dirty="0"/>
              <a:t> variabilit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65EDF6A-5F3C-4373-9AF9-B3420BCE4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2477" y="756000"/>
            <a:ext cx="4201300" cy="3197177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DC53549-3C52-4CCF-AFE5-AE6F7033C0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140968"/>
            <a:ext cx="4129445" cy="316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9465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74B41D0-5875-441D-BC7E-9145C6F94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Popis </a:t>
            </a:r>
            <a:r>
              <a:rPr lang="cs-CZ" altLang="cs-CZ" sz="3200" dirty="0" err="1"/>
              <a:t>kovariability</a:t>
            </a:r>
            <a:endParaRPr lang="cs-CZ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>
          <a:xfrm>
            <a:off x="615950" y="1357313"/>
            <a:ext cx="7648575" cy="4114800"/>
          </a:xfrm>
        </p:spPr>
        <p:txBody>
          <a:bodyPr/>
          <a:lstStyle/>
          <a:p>
            <a:pPr eaLnBrk="1" hangingPunct="1"/>
            <a:r>
              <a:rPr lang="cs-CZ" altLang="cs-CZ" sz="2800" dirty="0">
                <a:solidFill>
                  <a:schemeClr val="tx1"/>
                </a:solidFill>
              </a:rPr>
              <a:t>kovariance: souběh variabilit dvou proměnných</a:t>
            </a:r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  <a:p>
            <a:pPr eaLnBrk="1" hangingPunct="1"/>
            <a:endParaRPr lang="cs-CZ" altLang="cs-CZ" dirty="0"/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0212D746-C042-4D47-A918-5187DBBBBA2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92</a:t>
            </a:fld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548071" y="2348880"/>
                <a:ext cx="7120273" cy="2299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i="1" smtClean="0">
                          <a:latin typeface="Cambria Math"/>
                        </a:rPr>
                        <m:t>𝒄𝒐𝒗</m:t>
                      </m:r>
                      <m:d>
                        <m:d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400" i="1">
                              <a:latin typeface="Cambria Math"/>
                            </a:rPr>
                            <m:t>𝑿</m:t>
                          </m:r>
                          <m:r>
                            <a:rPr lang="cs-CZ" sz="2400" i="1">
                              <a:latin typeface="Cambria Math"/>
                            </a:rPr>
                            <m:t>,</m:t>
                          </m:r>
                          <m:r>
                            <a:rPr lang="cs-CZ" sz="2400" i="1">
                              <a:latin typeface="Cambria Math"/>
                            </a:rPr>
                            <m:t>𝒀</m:t>
                          </m:r>
                        </m:e>
                      </m:d>
                      <m:r>
                        <a:rPr lang="cs-CZ" sz="24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400" i="1">
                              <a:latin typeface="Cambria Math"/>
                            </a:rPr>
                            <m:t>𝑵</m:t>
                          </m:r>
                          <m:r>
                            <a:rPr lang="cs-CZ" sz="2400" i="1">
                              <a:latin typeface="Cambria Math"/>
                            </a:rPr>
                            <m:t>−</m:t>
                          </m:r>
                          <m:r>
                            <a:rPr lang="cs-CZ" sz="2400" i="1">
                              <a:latin typeface="Cambria Math"/>
                            </a:rPr>
                            <m:t>𝟏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i="1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</m:acc>
                            </m:e>
                          </m:d>
                          <m:r>
                            <a:rPr lang="cs-CZ" sz="2400" i="1">
                              <a:latin typeface="Cambria Math"/>
                            </a:rPr>
                            <m:t>∗</m:t>
                          </m:r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i="1"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2400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</m:acc>
                            </m:e>
                          </m:d>
                        </m:e>
                      </m:nary>
                    </m:oMath>
                  </m:oMathPara>
                </a14:m>
                <a:endParaRPr lang="cs-CZ" sz="2400" dirty="0">
                  <a:latin typeface="+mj-lt"/>
                </a:endParaRPr>
              </a:p>
              <a:p>
                <a:pPr>
                  <a:buNone/>
                </a:pPr>
                <a:endParaRPr lang="cs-CZ" sz="2400" dirty="0">
                  <a:latin typeface="+mj-lt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2400" b="1" i="1">
                          <a:latin typeface="Cambria Math"/>
                        </a:rPr>
                        <m:t>𝒄𝒐𝒗</m:t>
                      </m:r>
                      <m:d>
                        <m:d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2400" b="1" i="1">
                              <a:latin typeface="Cambria Math"/>
                            </a:rPr>
                            <m:t>𝑿</m:t>
                          </m:r>
                          <m:r>
                            <a:rPr lang="cs-CZ" sz="2400" b="1" i="1">
                              <a:latin typeface="Cambria Math"/>
                            </a:rPr>
                            <m:t>,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𝒀</m:t>
                          </m:r>
                        </m:e>
                      </m:d>
                      <m:r>
                        <a:rPr lang="cs-CZ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cs-CZ" sz="2400" b="1" i="1">
                              <a:latin typeface="Cambria Math"/>
                            </a:rPr>
                            <m:t>𝟐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𝑵</m:t>
                          </m:r>
                          <m:r>
                            <a:rPr lang="cs-CZ" sz="2400" b="1" i="1">
                              <a:latin typeface="Cambria Math"/>
                            </a:rPr>
                            <m:t>(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𝑵</m:t>
                          </m:r>
                          <m:r>
                            <a:rPr lang="cs-CZ" sz="2400" b="1" i="1">
                              <a:latin typeface="Cambria Math"/>
                            </a:rPr>
                            <m:t>−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𝟏</m:t>
                          </m:r>
                          <m:r>
                            <a:rPr lang="cs-CZ" sz="2400" b="1" i="1">
                              <a:latin typeface="Cambria Math"/>
                            </a:rPr>
                            <m:t>)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cs-CZ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cs-CZ" sz="2400" b="1" i="1">
                              <a:latin typeface="Cambria Math"/>
                            </a:rPr>
                            <m:t>𝒊</m:t>
                          </m:r>
                          <m:r>
                            <a:rPr lang="cs-CZ" sz="2400" b="1" i="1">
                              <a:latin typeface="Cambria Math"/>
                            </a:rPr>
                            <m:t>≠</m:t>
                          </m:r>
                          <m:r>
                            <a:rPr lang="cs-CZ" sz="2400" b="1" i="1">
                              <a:latin typeface="Cambria Math"/>
                            </a:rPr>
                            <m:t>𝒋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400" b="1" i="1">
                              <a:latin typeface="Cambria Math"/>
                            </a:rPr>
                            <m:t>∗</m:t>
                          </m:r>
                          <m:d>
                            <m:dPr>
                              <m:ctrlPr>
                                <a:rPr lang="cs-CZ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2400" b="1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𝒀</m:t>
                                  </m:r>
                                </m:e>
                                <m:sub>
                                  <m:r>
                                    <a:rPr lang="cs-CZ" sz="2400" b="1" i="1"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cs-CZ" sz="2400" i="1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71" y="2348880"/>
                <a:ext cx="7120273" cy="229928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891700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E93AD5-AB53-478A-B3E2-981F19E6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9F7C5A-50BE-4AA2-A5EA-1A3501441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05" y="1196752"/>
            <a:ext cx="8614667" cy="3784992"/>
          </a:xfrm>
        </p:spPr>
        <p:txBody>
          <a:bodyPr>
            <a:normAutofit fontScale="85000" lnSpcReduction="10000"/>
          </a:bodyPr>
          <a:lstStyle/>
          <a:p>
            <a:r>
              <a:rPr lang="cs-CZ" dirty="0"/>
              <a:t>Kovariance = Souběh variabilit dvou proměnných</a:t>
            </a:r>
          </a:p>
          <a:p>
            <a:pPr lvl="1"/>
            <a:r>
              <a:rPr lang="cs-CZ" dirty="0"/>
              <a:t>Statistická míra lineární závislosti dvou veličin</a:t>
            </a:r>
          </a:p>
          <a:p>
            <a:pPr lvl="1"/>
            <a:r>
              <a:rPr lang="cs-CZ" dirty="0"/>
              <a:t>Je vyjádřena v jednotkách X a 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algn="l" fontAlgn="base">
              <a:buFont typeface="Arial" panose="020B0604020202020204" pitchFamily="34" charset="0"/>
              <a:buChar char="•"/>
            </a:pPr>
            <a:endParaRPr lang="cs-CZ" b="0" i="0" dirty="0">
              <a:solidFill>
                <a:srgbClr val="404040"/>
              </a:solidFill>
              <a:effectLst/>
              <a:latin typeface="inherit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endParaRPr lang="cs-CZ" b="0" dirty="0">
              <a:solidFill>
                <a:srgbClr val="404040"/>
              </a:solidFill>
              <a:latin typeface="inherit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&gt; 0 -&gt; souvislost mezi veličinami X a Y je pozitivní (čím větší X tím větší Y a naopak)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&lt; 0</a:t>
            </a:r>
            <a:r>
              <a:rPr lang="cs-CZ" b="0" dirty="0">
                <a:solidFill>
                  <a:srgbClr val="404040"/>
                </a:solidFill>
                <a:latin typeface="inherit"/>
              </a:rPr>
              <a:t> 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-&gt; souvislost mezi veličinami X a Y je negativní (čím větší X tím menší Y a naopak)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nezávislé veličiny mají </a:t>
            </a: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= 0, ale neplatí, že by </a:t>
            </a:r>
            <a:r>
              <a:rPr lang="cs-CZ" b="0" i="0" dirty="0" err="1">
                <a:solidFill>
                  <a:srgbClr val="404040"/>
                </a:solidFill>
                <a:effectLst/>
                <a:latin typeface="inherit"/>
              </a:rPr>
              <a:t>cov</a:t>
            </a: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(XY) = 0 znamenalo, že X a Y jsou nezávislé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cs-CZ" b="0" i="0" dirty="0">
                <a:solidFill>
                  <a:srgbClr val="404040"/>
                </a:solidFill>
                <a:effectLst/>
                <a:latin typeface="inherit"/>
              </a:rPr>
              <a:t>kovariance nám neříká nic o síle vazby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2BFE78-C14D-45B0-9BFB-BC66D8586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733" y="1968131"/>
            <a:ext cx="2999450" cy="51419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34D153B-41D6-4E32-AA49-7EEC8E0EB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084876"/>
            <a:ext cx="2885810" cy="397447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CCA689A-94C6-46A5-9160-0E6E94CA55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2482322"/>
            <a:ext cx="3250232" cy="39744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9E4AE16-1F6A-4C29-A2E2-59C13AC4F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156" y="2374068"/>
            <a:ext cx="1946689" cy="613955"/>
          </a:xfrm>
          <a:prstGeom prst="rect">
            <a:avLst/>
          </a:prstGeom>
        </p:spPr>
      </p:pic>
      <p:pic>
        <p:nvPicPr>
          <p:cNvPr id="8" name="Picture 2" descr="How would you explain covariance to someone who understands only the mean?  - Cross Validated">
            <a:extLst>
              <a:ext uri="{FF2B5EF4-FFF2-40B4-BE49-F238E27FC236}">
                <a16:creationId xmlns:a16="http://schemas.microsoft.com/office/drawing/2014/main" id="{94ABDD8C-2A49-4AC8-9466-D9367EB0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87783"/>
            <a:ext cx="6687375" cy="150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83280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27">
            <a:extLst>
              <a:ext uri="{FF2B5EF4-FFF2-40B4-BE49-F238E27FC236}">
                <a16:creationId xmlns:a16="http://schemas.microsoft.com/office/drawing/2014/main" id="{CF34451D-7FA0-4B16-BFA8-9C1BD275A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475" y="1424250"/>
            <a:ext cx="3904060" cy="42291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29">
            <a:extLst>
              <a:ext uri="{FF2B5EF4-FFF2-40B4-BE49-F238E27FC236}">
                <a16:creationId xmlns:a16="http://schemas.microsoft.com/office/drawing/2014/main" id="{0DA6076C-9E30-4CF9-899B-416B4C538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1995750"/>
            <a:ext cx="844153" cy="11430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1" name="Rectangle 1030">
            <a:extLst>
              <a:ext uri="{FF2B5EF4-FFF2-40B4-BE49-F238E27FC236}">
                <a16:creationId xmlns:a16="http://schemas.microsoft.com/office/drawing/2014/main" id="{37F09D74-1B93-4729-B877-58C800F81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2510100"/>
            <a:ext cx="1160859" cy="6286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2" name="Rectangle 1031">
            <a:extLst>
              <a:ext uri="{FF2B5EF4-FFF2-40B4-BE49-F238E27FC236}">
                <a16:creationId xmlns:a16="http://schemas.microsoft.com/office/drawing/2014/main" id="{0FD9A2BE-DD90-4D35-8ECC-F183DA765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1" y="1652850"/>
            <a:ext cx="421481" cy="14859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>
              <a:solidFill>
                <a:srgbClr val="C00000"/>
              </a:solidFill>
            </a:endParaRPr>
          </a:p>
        </p:txBody>
      </p:sp>
      <p:sp>
        <p:nvSpPr>
          <p:cNvPr id="13" name="Rectangle 1032">
            <a:extLst>
              <a:ext uri="{FF2B5EF4-FFF2-40B4-BE49-F238E27FC236}">
                <a16:creationId xmlns:a16="http://schemas.microsoft.com/office/drawing/2014/main" id="{66A8B48E-F40B-4BA2-87E6-33824C433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840" y="3137560"/>
            <a:ext cx="557213" cy="1394222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4" name="Rectangle 1033">
            <a:extLst>
              <a:ext uri="{FF2B5EF4-FFF2-40B4-BE49-F238E27FC236}">
                <a16:creationId xmlns:a16="http://schemas.microsoft.com/office/drawing/2014/main" id="{6BD5F4DD-3CD4-46F2-AAA4-B2CFEB156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1169" y="2967300"/>
            <a:ext cx="422672" cy="17145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5" name="Rectangle 1034">
            <a:extLst>
              <a:ext uri="{FF2B5EF4-FFF2-40B4-BE49-F238E27FC236}">
                <a16:creationId xmlns:a16="http://schemas.microsoft.com/office/drawing/2014/main" id="{C7B8CB33-5D21-42A6-9C39-7BF56C193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885" y="3137559"/>
            <a:ext cx="1173956" cy="458391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endParaRPr lang="cs-CZ" altLang="cs-CZ" sz="2250">
              <a:solidFill>
                <a:srgbClr val="C00000"/>
              </a:solidFill>
            </a:endParaRPr>
          </a:p>
        </p:txBody>
      </p:sp>
      <p:sp>
        <p:nvSpPr>
          <p:cNvPr id="16" name="Rectangle 1035">
            <a:extLst>
              <a:ext uri="{FF2B5EF4-FFF2-40B4-BE49-F238E27FC236}">
                <a16:creationId xmlns:a16="http://schemas.microsoft.com/office/drawing/2014/main" id="{77E12795-501B-453E-B886-0252AF45C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428" y="3138750"/>
            <a:ext cx="633413" cy="10287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 sz="2250"/>
          </a:p>
        </p:txBody>
      </p:sp>
      <p:sp>
        <p:nvSpPr>
          <p:cNvPr id="17" name="Text Box 1036">
            <a:extLst>
              <a:ext uri="{FF2B5EF4-FFF2-40B4-BE49-F238E27FC236}">
                <a16:creationId xmlns:a16="http://schemas.microsoft.com/office/drawing/2014/main" id="{44D77798-E630-4867-932F-9BB682EF4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525" y="3888844"/>
            <a:ext cx="3155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009900"/>
                </a:solidFill>
              </a:rPr>
              <a:t>-</a:t>
            </a:r>
            <a:endParaRPr lang="en-US" altLang="cs-CZ" sz="2250">
              <a:solidFill>
                <a:srgbClr val="009900"/>
              </a:solidFill>
            </a:endParaRPr>
          </a:p>
        </p:txBody>
      </p:sp>
      <p:sp>
        <p:nvSpPr>
          <p:cNvPr id="18" name="Text Box 1037">
            <a:extLst>
              <a:ext uri="{FF2B5EF4-FFF2-40B4-BE49-F238E27FC236}">
                <a16:creationId xmlns:a16="http://schemas.microsoft.com/office/drawing/2014/main" id="{1DA828C9-575B-4CD5-84B3-78603B14C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700" y="3942421"/>
            <a:ext cx="316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C00000"/>
                </a:solidFill>
              </a:rPr>
              <a:t>+</a:t>
            </a:r>
            <a:endParaRPr lang="en-US" altLang="cs-CZ" sz="2250">
              <a:solidFill>
                <a:srgbClr val="C00000"/>
              </a:solidFill>
            </a:endParaRPr>
          </a:p>
        </p:txBody>
      </p:sp>
      <p:sp>
        <p:nvSpPr>
          <p:cNvPr id="19" name="Text Box 1038">
            <a:extLst>
              <a:ext uri="{FF2B5EF4-FFF2-40B4-BE49-F238E27FC236}">
                <a16:creationId xmlns:a16="http://schemas.microsoft.com/office/drawing/2014/main" id="{5B845879-C738-40C4-ACAF-207F7AE0B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525" y="1960031"/>
            <a:ext cx="3155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C00000"/>
                </a:solidFill>
              </a:rPr>
              <a:t>+</a:t>
            </a:r>
            <a:endParaRPr lang="en-US" altLang="cs-CZ" sz="2250">
              <a:solidFill>
                <a:srgbClr val="C00000"/>
              </a:solidFill>
            </a:endParaRPr>
          </a:p>
        </p:txBody>
      </p:sp>
      <p:sp>
        <p:nvSpPr>
          <p:cNvPr id="20" name="Text Box 1039">
            <a:extLst>
              <a:ext uri="{FF2B5EF4-FFF2-40B4-BE49-F238E27FC236}">
                <a16:creationId xmlns:a16="http://schemas.microsoft.com/office/drawing/2014/main" id="{23908619-0C42-443C-BDE4-AEFAE3504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9885" y="1960031"/>
            <a:ext cx="316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250">
                <a:solidFill>
                  <a:srgbClr val="009900"/>
                </a:solidFill>
              </a:rPr>
              <a:t>-</a:t>
            </a:r>
            <a:endParaRPr lang="en-US" altLang="cs-CZ" sz="2250">
              <a:solidFill>
                <a:srgbClr val="009900"/>
              </a:solidFill>
            </a:endParaRPr>
          </a:p>
        </p:txBody>
      </p:sp>
      <p:sp>
        <p:nvSpPr>
          <p:cNvPr id="21" name="Text Box 1040">
            <a:extLst>
              <a:ext uri="{FF2B5EF4-FFF2-40B4-BE49-F238E27FC236}">
                <a16:creationId xmlns:a16="http://schemas.microsoft.com/office/drawing/2014/main" id="{C3FE8FCB-4633-490E-8764-8A4166E6D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6168" y="3137559"/>
            <a:ext cx="747713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050"/>
              <a:t>průměr Y</a:t>
            </a:r>
            <a:endParaRPr lang="en-US" altLang="cs-CZ" sz="1050"/>
          </a:p>
        </p:txBody>
      </p:sp>
      <p:sp>
        <p:nvSpPr>
          <p:cNvPr id="22" name="Text Box 1041">
            <a:extLst>
              <a:ext uri="{FF2B5EF4-FFF2-40B4-BE49-F238E27FC236}">
                <a16:creationId xmlns:a16="http://schemas.microsoft.com/office/drawing/2014/main" id="{BFE7E40D-B2D4-407A-9D15-6FD93067E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0459" y="5190197"/>
            <a:ext cx="742950" cy="4154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050"/>
              <a:t>průměr X</a:t>
            </a:r>
            <a:endParaRPr lang="en-US" altLang="cs-CZ" sz="1050"/>
          </a:p>
        </p:txBody>
      </p:sp>
      <p:sp>
        <p:nvSpPr>
          <p:cNvPr id="23" name="Oval 1028">
            <a:extLst>
              <a:ext uri="{FF2B5EF4-FFF2-40B4-BE49-F238E27FC236}">
                <a16:creationId xmlns:a16="http://schemas.microsoft.com/office/drawing/2014/main" id="{F3D311EA-8C0B-4E91-BEC7-E69DCD5340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 rot="-2955542">
            <a:off x="2935202" y="2423239"/>
            <a:ext cx="3937277" cy="1640573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24" name="Nadpis 2">
            <a:extLst>
              <a:ext uri="{FF2B5EF4-FFF2-40B4-BE49-F238E27FC236}">
                <a16:creationId xmlns:a16="http://schemas.microsoft.com/office/drawing/2014/main" id="{581FC861-8A91-4D40-8939-89DE75DFDEA0}"/>
              </a:ext>
            </a:extLst>
          </p:cNvPr>
          <p:cNvSpPr txBox="1">
            <a:spLocks/>
          </p:cNvSpPr>
          <p:nvPr/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altLang="cs-CZ" dirty="0"/>
              <a:t>Kovariance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660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C0AC81-EE0D-43D5-8182-0C5E3D816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EE4D741-2D91-4095-B8E3-2DFE3075F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28" y="1268760"/>
            <a:ext cx="2430000" cy="238308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3C15AFD-E41A-4D85-BBC2-F735F515E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28" y="3705802"/>
            <a:ext cx="2464594" cy="87868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49EF6DF-596F-4381-9B8E-CC68B54942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4617" y="1268760"/>
            <a:ext cx="2430252" cy="2350802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CB7A9F76-E225-40B3-AA6D-8D7DF5D43F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4618" y="3720257"/>
            <a:ext cx="2621756" cy="835819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3DE764C-FE4C-4B5C-815B-9E2B3C8F55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4921" y="3619562"/>
            <a:ext cx="2250281" cy="907256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24212A51-3326-4414-B4F7-5DB8828EF9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5061" y="1276237"/>
            <a:ext cx="2430000" cy="2364451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45A60D2D-D2BF-4308-ADDE-188C6A6CD6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061" y="4645578"/>
            <a:ext cx="2800350" cy="800100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ADCFD49A-4B47-4DEC-94AC-C92E3F8DE6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96770" y="4638435"/>
            <a:ext cx="2457450" cy="807244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EE619E01-613F-4A07-B033-61DB244920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2028" y="4638434"/>
            <a:ext cx="2557463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01289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BAD998A-54C2-4278-924C-9629314EE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7884392" cy="540000"/>
          </a:xfrm>
        </p:spPr>
        <p:txBody>
          <a:bodyPr/>
          <a:lstStyle/>
          <a:p>
            <a:r>
              <a:rPr lang="cs-CZ" altLang="cs-CZ" sz="3200" dirty="0"/>
              <a:t>Korelace – kovariance v poměru k rozptylům</a:t>
            </a:r>
            <a:endParaRPr lang="cs-CZ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9429" y="1340768"/>
            <a:ext cx="7700963" cy="3581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altLang="cs-CZ" sz="2800" dirty="0">
                <a:solidFill>
                  <a:srgbClr val="C00000"/>
                </a:solidFill>
              </a:rPr>
              <a:t>korelace</a:t>
            </a:r>
            <a:r>
              <a:rPr lang="cs-CZ" altLang="cs-CZ" sz="2800" dirty="0"/>
              <a:t> 	</a:t>
            </a:r>
            <a:r>
              <a:rPr lang="cs-CZ" altLang="cs-CZ" sz="2800" dirty="0">
                <a:solidFill>
                  <a:schemeClr val="tx1"/>
                </a:solidFill>
              </a:rPr>
              <a:t>= vztah dvou proměnných </a:t>
            </a:r>
          </a:p>
          <a:p>
            <a:pPr eaLnBrk="1" hangingPunct="1">
              <a:spcBef>
                <a:spcPts val="1800"/>
              </a:spcBef>
              <a:buFont typeface="Times"/>
              <a:buNone/>
            </a:pPr>
            <a:r>
              <a:rPr lang="cs-CZ" altLang="cs-CZ" sz="2800" dirty="0">
                <a:solidFill>
                  <a:schemeClr val="tx1"/>
                </a:solidFill>
              </a:rPr>
              <a:t>	 		= kovariance standardizovaná 				k rozptylům obou proměnných</a:t>
            </a:r>
          </a:p>
          <a:p>
            <a:pPr eaLnBrk="1" hangingPunct="1">
              <a:spcBef>
                <a:spcPts val="1800"/>
              </a:spcBef>
              <a:buFont typeface="Wingdings" pitchFamily="2" charset="2"/>
              <a:buNone/>
            </a:pPr>
            <a:r>
              <a:rPr lang="cs-CZ" altLang="cs-CZ" sz="2800" dirty="0"/>
              <a:t>	 		 </a:t>
            </a:r>
            <a:r>
              <a:rPr lang="cs-CZ" altLang="cs-CZ" sz="2800" dirty="0">
                <a:solidFill>
                  <a:schemeClr val="tx1"/>
                </a:solidFill>
              </a:rPr>
              <a:t>= měří </a:t>
            </a:r>
            <a:r>
              <a:rPr lang="cs-CZ" altLang="cs-CZ" sz="2800" i="1" dirty="0">
                <a:solidFill>
                  <a:srgbClr val="009CA8"/>
                </a:solidFill>
              </a:rPr>
              <a:t>vztah</a:t>
            </a:r>
            <a:r>
              <a:rPr lang="cs-CZ" altLang="cs-CZ" sz="2800" dirty="0">
                <a:solidFill>
                  <a:srgbClr val="009CA8"/>
                </a:solidFill>
              </a:rPr>
              <a:t> </a:t>
            </a:r>
            <a:r>
              <a:rPr lang="cs-CZ" altLang="cs-CZ" sz="2800" dirty="0">
                <a:solidFill>
                  <a:schemeClr val="tx1"/>
                </a:solidFill>
              </a:rPr>
              <a:t>dvou variabilit, 			    	nikoliv jejich velikost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435DA2D-DBEA-4361-9EB3-DD88B91C1E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557143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0383F0-EBB7-498A-860E-213273B51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 - typy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7AE4BF-9564-4E21-8FFC-EF8DCEDD3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dirty="0"/>
              <a:t>Párová korelace</a:t>
            </a:r>
          </a:p>
          <a:p>
            <a:r>
              <a:rPr lang="cs-CZ" sz="2800" dirty="0"/>
              <a:t>Parciální korelace</a:t>
            </a:r>
          </a:p>
          <a:p>
            <a:r>
              <a:rPr lang="cs-CZ" sz="2800" dirty="0" err="1"/>
              <a:t>Mohonásobná</a:t>
            </a:r>
            <a:r>
              <a:rPr lang="cs-CZ" sz="2800" dirty="0"/>
              <a:t> korelace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CD2B2D-C11A-4F6E-A5F2-7740349EEED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97</a:t>
            </a:fld>
            <a:endParaRPr lang="cs-CZ" dirty="0"/>
          </a:p>
        </p:txBody>
      </p:sp>
      <p:pic>
        <p:nvPicPr>
          <p:cNvPr id="8194" name="Picture 2" descr="Correlation - Introduction, Types">
            <a:extLst>
              <a:ext uri="{FF2B5EF4-FFF2-40B4-BE49-F238E27FC236}">
                <a16:creationId xmlns:a16="http://schemas.microsoft.com/office/drawing/2014/main" id="{5E8080C1-469C-4102-8BC3-68CEB83D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334"/>
            <a:ext cx="5128617" cy="288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39636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9FB8C3-0205-4FFF-B94C-7DD3FFCD5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Párová korelace - </a:t>
            </a:r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sz="24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35CBAF-2D32-4C24-95D9-6FD34C7CD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Korelace</a:t>
            </a:r>
          </a:p>
          <a:p>
            <a:pPr lvl="1"/>
            <a:r>
              <a:rPr lang="cs-CZ" dirty="0"/>
              <a:t>Měří vztah dvou proměnných</a:t>
            </a:r>
          </a:p>
          <a:p>
            <a:pPr lvl="1"/>
            <a:r>
              <a:rPr lang="cs-CZ" dirty="0"/>
              <a:t>Jedná se o kovarianci standardizovanou k rozptylům obou proměnných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00050" indent="-400050">
              <a:lnSpc>
                <a:spcPct val="80000"/>
              </a:lnSpc>
              <a:buNone/>
            </a:pPr>
            <a:r>
              <a:rPr lang="cs-CZ" altLang="cs-CZ" sz="1500" dirty="0">
                <a:solidFill>
                  <a:schemeClr val="tx1"/>
                </a:solidFill>
              </a:rPr>
              <a:t>Vlastnosti: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rgbClr val="C00000"/>
                </a:solidFill>
              </a:rPr>
              <a:t>r definován, pro n &gt; 1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rgbClr val="C00000"/>
                </a:solidFill>
              </a:rPr>
              <a:t>r definován pro nenulové variability;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  <a:buNone/>
            </a:pPr>
            <a:r>
              <a:rPr lang="cs-CZ" altLang="cs-CZ" sz="1350" dirty="0">
                <a:solidFill>
                  <a:srgbClr val="C00000"/>
                </a:solidFill>
              </a:rPr>
              <a:t>	nesmí platit </a:t>
            </a:r>
            <a:r>
              <a:rPr lang="cs-CZ" altLang="cs-CZ" sz="1350" dirty="0" err="1">
                <a:solidFill>
                  <a:srgbClr val="C00000"/>
                </a:solidFill>
              </a:rPr>
              <a:t>s</a:t>
            </a:r>
            <a:r>
              <a:rPr lang="cs-CZ" altLang="cs-CZ" sz="675" dirty="0" err="1">
                <a:solidFill>
                  <a:srgbClr val="C00000"/>
                </a:solidFill>
              </a:rPr>
              <a:t>X</a:t>
            </a:r>
            <a:r>
              <a:rPr lang="cs-CZ" altLang="cs-CZ" sz="1350" dirty="0">
                <a:solidFill>
                  <a:srgbClr val="C00000"/>
                </a:solidFill>
              </a:rPr>
              <a:t> = 0 nebo </a:t>
            </a:r>
            <a:r>
              <a:rPr lang="cs-CZ" altLang="cs-CZ" sz="1350" dirty="0" err="1">
                <a:solidFill>
                  <a:srgbClr val="C00000"/>
                </a:solidFill>
              </a:rPr>
              <a:t>s</a:t>
            </a:r>
            <a:r>
              <a:rPr lang="cs-CZ" altLang="cs-CZ" sz="675" dirty="0" err="1">
                <a:solidFill>
                  <a:srgbClr val="C00000"/>
                </a:solidFill>
              </a:rPr>
              <a:t>Y</a:t>
            </a:r>
            <a:r>
              <a:rPr lang="cs-CZ" altLang="cs-CZ" sz="1350" dirty="0">
                <a:solidFill>
                  <a:srgbClr val="C00000"/>
                </a:solidFill>
              </a:rPr>
              <a:t> = 0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r = 1, právě když body jsou seřazeny v nějaké přímce s nenulovým kladným spádem   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r = -1, právě když body jsou seřazeny v nějaké přímce s nenulovým záporným spádem    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čím více se r blíží k +1, tím více se body shlukují kolem stoupající přímky; čím více se r blíží k –1, tím více se body shlukují kolem klesající přímky</a:t>
            </a:r>
          </a:p>
          <a:p>
            <a:pPr marL="400050" indent="-400050">
              <a:lnSpc>
                <a:spcPct val="80000"/>
              </a:lnSpc>
              <a:spcBef>
                <a:spcPts val="900"/>
              </a:spcBef>
            </a:pPr>
            <a:r>
              <a:rPr lang="cs-CZ" altLang="cs-CZ" sz="1350" dirty="0">
                <a:solidFill>
                  <a:schemeClr val="tx1"/>
                </a:solidFill>
              </a:rPr>
              <a:t>jestliže v mraku bodů nelze vystopovat žádný </a:t>
            </a:r>
            <a:r>
              <a:rPr lang="cs-CZ" altLang="cs-CZ" sz="1350" i="1" dirty="0">
                <a:solidFill>
                  <a:schemeClr val="tx1"/>
                </a:solidFill>
              </a:rPr>
              <a:t>lineární</a:t>
            </a:r>
            <a:r>
              <a:rPr lang="cs-CZ" altLang="cs-CZ" sz="1350" dirty="0">
                <a:solidFill>
                  <a:schemeClr val="tx1"/>
                </a:solidFill>
              </a:rPr>
              <a:t> trend, r = 0</a:t>
            </a:r>
          </a:p>
          <a:p>
            <a:pPr lvl="1"/>
            <a:endParaRPr lang="cs-CZ" dirty="0"/>
          </a:p>
        </p:txBody>
      </p:sp>
      <p:graphicFrame>
        <p:nvGraphicFramePr>
          <p:cNvPr id="4" name="Object 10">
            <a:extLst>
              <a:ext uri="{FF2B5EF4-FFF2-40B4-BE49-F238E27FC236}">
                <a16:creationId xmlns:a16="http://schemas.microsoft.com/office/drawing/2014/main" id="{456BCB26-0463-4144-A684-11656CDA8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02534" y="2283849"/>
          <a:ext cx="1835945" cy="700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3" imgW="1180800" imgH="419040" progId="Equation.3">
                  <p:embed/>
                </p:oleObj>
              </mc:Choice>
              <mc:Fallback>
                <p:oleObj name="Rovnice" r:id="rId3" imgW="1180800" imgH="419040" progId="Equation.3">
                  <p:embed/>
                  <p:pic>
                    <p:nvPicPr>
                      <p:cNvPr id="4" name="Object 10">
                        <a:extLst>
                          <a:ext uri="{FF2B5EF4-FFF2-40B4-BE49-F238E27FC236}">
                            <a16:creationId xmlns:a16="http://schemas.microsoft.com/office/drawing/2014/main" id="{456BCB26-0463-4144-A684-11656CDA8A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2534" y="2283849"/>
                        <a:ext cx="1835945" cy="700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0198A37-8B06-4DD7-9D1B-9746EB21E8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61637" y="2283849"/>
          <a:ext cx="1547648" cy="700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5" imgW="888840" imgH="393480" progId="Equation.3">
                  <p:embed/>
                </p:oleObj>
              </mc:Choice>
              <mc:Fallback>
                <p:oleObj name="Rovnice" r:id="rId5" imgW="888840" imgH="393480" progId="Equation.3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0198A37-8B06-4DD7-9D1B-9746EB21E8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1637" y="2283849"/>
                        <a:ext cx="1547648" cy="7005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3300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05AEF5C-BAD2-4C9D-9DAC-16349999F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037730" cy="36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01FFDCE0-428E-4F1B-AAFB-475D7F68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3050781"/>
      </p:ext>
    </p:extLst>
  </p:cSld>
  <p:clrMapOvr>
    <a:masterClrMapping/>
  </p:clrMapOvr>
</p:sld>
</file>

<file path=ppt/theme/theme1.xml><?xml version="1.0" encoding="utf-8"?>
<a:theme xmlns:a="http://schemas.openxmlformats.org/drawingml/2006/main" name="Vyuka">
  <a:themeElements>
    <a:clrScheme name="acrea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F29400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1" id="{BF003DD8-0058-40D7-AF19-0B586996754B}" vid="{4E25A8CD-A496-4C4D-9F1A-DF922186E0AA}"/>
    </a:ext>
  </a:extLst>
</a:theme>
</file>

<file path=ppt/theme/theme10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blona Acrea_úvod_CZ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Vyuka_cislo_snim_2021</Template>
  <TotalTime>3874</TotalTime>
  <Words>10408</Words>
  <Application>Microsoft Office PowerPoint</Application>
  <PresentationFormat>Předvádění na obrazovce (4:3)</PresentationFormat>
  <Paragraphs>1777</Paragraphs>
  <Slides>144</Slides>
  <Notes>33</Notes>
  <HiddenSlides>0</HiddenSlides>
  <MMClips>0</MMClips>
  <ScaleCrop>false</ScaleCrop>
  <HeadingPairs>
    <vt:vector size="8" baseType="variant">
      <vt:variant>
        <vt:lpstr>Použitá písma</vt:lpstr>
      </vt:variant>
      <vt:variant>
        <vt:i4>9</vt:i4>
      </vt:variant>
      <vt:variant>
        <vt:lpstr>Motiv</vt:lpstr>
      </vt:variant>
      <vt:variant>
        <vt:i4>9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144</vt:i4>
      </vt:variant>
    </vt:vector>
  </HeadingPairs>
  <TitlesOfParts>
    <vt:vector size="164" baseType="lpstr">
      <vt:lpstr>Arial</vt:lpstr>
      <vt:lpstr>Calibri</vt:lpstr>
      <vt:lpstr>Cambria Math</vt:lpstr>
      <vt:lpstr>inherit</vt:lpstr>
      <vt:lpstr>Symbol</vt:lpstr>
      <vt:lpstr>Tahoma</vt:lpstr>
      <vt:lpstr>Times</vt:lpstr>
      <vt:lpstr>Times New Roman</vt:lpstr>
      <vt:lpstr>Wingdings</vt:lpstr>
      <vt:lpstr>Vyuka</vt:lpstr>
      <vt:lpstr>Sablona Acrea_úvod_CZ</vt:lpstr>
      <vt:lpstr>Vlastní návrh</vt:lpstr>
      <vt:lpstr>1_Vlastní návrh</vt:lpstr>
      <vt:lpstr>Sablona Acrea_Vyuka</vt:lpstr>
      <vt:lpstr>1_Sablona Acrea_Vyuka</vt:lpstr>
      <vt:lpstr>2_Sablona Acrea_Vyuka</vt:lpstr>
      <vt:lpstr>2_Vlastní návrh</vt:lpstr>
      <vt:lpstr>3_Vlastní návrh</vt:lpstr>
      <vt:lpstr>Rovnice</vt:lpstr>
      <vt:lpstr>Obrázek</vt:lpstr>
      <vt:lpstr>Základy statistiky pro analýzu dat</vt:lpstr>
      <vt:lpstr>Obsah kurzu </vt:lpstr>
      <vt:lpstr>Harmonogram kurzu </vt:lpstr>
      <vt:lpstr>Náhodné veličiny a popisné statistiky</vt:lpstr>
      <vt:lpstr>Typy veličin</vt:lpstr>
      <vt:lpstr>Náhodná veličina</vt:lpstr>
      <vt:lpstr>Pravděpodobnost nespojité veličiny</vt:lpstr>
      <vt:lpstr>Pravděpodobnost spojité veličiny</vt:lpstr>
      <vt:lpstr>Hustota pravděpodobnosti</vt:lpstr>
      <vt:lpstr>Histogram</vt:lpstr>
      <vt:lpstr>Normální rozdělení</vt:lpstr>
      <vt:lpstr>Lognormální rozdělení</vt:lpstr>
      <vt:lpstr>Charakteristiky rozdělení</vt:lpstr>
      <vt:lpstr>Střední hodnota E(x)</vt:lpstr>
      <vt:lpstr>Medián a kvantily</vt:lpstr>
      <vt:lpstr>Rozptyl D(x), s2(x)</vt:lpstr>
      <vt:lpstr>Šikmost (skewness)</vt:lpstr>
      <vt:lpstr>Špičatost (kurtosis)</vt:lpstr>
      <vt:lpstr>Statistické tabelace a přehledy</vt:lpstr>
      <vt:lpstr>Odhady</vt:lpstr>
      <vt:lpstr>Realizace náhodné veličiny</vt:lpstr>
      <vt:lpstr>Identifikace náhodné veličiny</vt:lpstr>
      <vt:lpstr>Statistická inference</vt:lpstr>
      <vt:lpstr>Výběr a inference</vt:lpstr>
      <vt:lpstr>Popisná a inferenční statistika</vt:lpstr>
      <vt:lpstr>Bodový odhad</vt:lpstr>
      <vt:lpstr>Intervalový odhad</vt:lpstr>
      <vt:lpstr>Testování hypotéz </vt:lpstr>
      <vt:lpstr>Zobecňování ve statistice</vt:lpstr>
      <vt:lpstr>Testování hypotéz</vt:lpstr>
      <vt:lpstr>Výběr testu </vt:lpstr>
      <vt:lpstr>Formulace hypotéz </vt:lpstr>
      <vt:lpstr>Testová statistika</vt:lpstr>
      <vt:lpstr>Rozhodnutí a interpretace </vt:lpstr>
      <vt:lpstr>Interpretace rozhodnutí</vt:lpstr>
      <vt:lpstr>Hladina významnosti α</vt:lpstr>
      <vt:lpstr>Signifikance – sig.</vt:lpstr>
      <vt:lpstr>Základní parametrické a neparametrické testy</vt:lpstr>
      <vt:lpstr>Testování středních hodnot</vt:lpstr>
      <vt:lpstr>Klasifikace testů o středních hodnotách</vt:lpstr>
      <vt:lpstr>Parametrické testy o středních hodnotách</vt:lpstr>
      <vt:lpstr>Typy testů</vt:lpstr>
      <vt:lpstr>Klasifikace neparametrických testů</vt:lpstr>
      <vt:lpstr>Jednovýběrový t-test</vt:lpstr>
      <vt:lpstr>Příklad na jednovýběrový t-test</vt:lpstr>
      <vt:lpstr>Mediánový test</vt:lpstr>
      <vt:lpstr>Výpočet statistik v mediánovém testu</vt:lpstr>
      <vt:lpstr>Dvouvýběrový t-test</vt:lpstr>
      <vt:lpstr>Příklad na dvouvýběrový t-test</vt:lpstr>
      <vt:lpstr>Mann-Whitneyův test</vt:lpstr>
      <vt:lpstr>Výpočet statistik v Mann- Whitneyově testu</vt:lpstr>
      <vt:lpstr>Párový t-test</vt:lpstr>
      <vt:lpstr>Příklad na párový t-test</vt:lpstr>
      <vt:lpstr>Wilcoxonův test</vt:lpstr>
      <vt:lpstr>Výpočet statistik ve Wilcoxonově testu </vt:lpstr>
      <vt:lpstr>Kuchařka základních parametrických testů o středních hodnotách</vt:lpstr>
      <vt:lpstr>Neparametrická kuchařka</vt:lpstr>
      <vt:lpstr>ANOVA</vt:lpstr>
      <vt:lpstr>Otázky a motivace</vt:lpstr>
      <vt:lpstr>Variabilita</vt:lpstr>
      <vt:lpstr>Nulová a alternativní hypotéza</vt:lpstr>
      <vt:lpstr>Rozklad variability</vt:lpstr>
      <vt:lpstr>Grafické znázornění rozkladu (1)</vt:lpstr>
      <vt:lpstr>Grafické znázornění rozkladu (2)</vt:lpstr>
      <vt:lpstr>Korelační poměr - motivace</vt:lpstr>
      <vt:lpstr>Korelační poměr</vt:lpstr>
      <vt:lpstr>Fisherův test</vt:lpstr>
      <vt:lpstr>Tabulka ANOVA</vt:lpstr>
      <vt:lpstr>Předpoklady</vt:lpstr>
      <vt:lpstr>Ověřování předpokladů (1)</vt:lpstr>
      <vt:lpstr>Welschův a Brown-Forsythův test</vt:lpstr>
      <vt:lpstr>Ověřování předpokladů (2)</vt:lpstr>
      <vt:lpstr>Ověřování předpokladů (3)</vt:lpstr>
      <vt:lpstr>Kruskal-Wallisův test</vt:lpstr>
      <vt:lpstr>Výpočet statistik v Kruskal-Wallisově testu</vt:lpstr>
      <vt:lpstr>Mediánový test</vt:lpstr>
      <vt:lpstr>Výpočet statistik v mediánovém testu</vt:lpstr>
      <vt:lpstr>Komparační tabulky</vt:lpstr>
      <vt:lpstr>Výchozí bod</vt:lpstr>
      <vt:lpstr>Schéma kontingenční tabulky - značení</vt:lpstr>
      <vt:lpstr>Řádkové proporce</vt:lpstr>
      <vt:lpstr>Testování hypotézy o nezávislosti</vt:lpstr>
      <vt:lpstr>Měření intenzity vztahu</vt:lpstr>
      <vt:lpstr>Další míry síly závislosti</vt:lpstr>
      <vt:lpstr>Korelační analýza</vt:lpstr>
      <vt:lpstr>Francis Galton (1822 – 1911)</vt:lpstr>
      <vt:lpstr>Karl Pearson (1857 – 1936)</vt:lpstr>
      <vt:lpstr>Úlohy a otázky:</vt:lpstr>
      <vt:lpstr>Statistika</vt:lpstr>
      <vt:lpstr>Variabilita</vt:lpstr>
      <vt:lpstr>Souběh a protiběh variabilit</vt:lpstr>
      <vt:lpstr>Popis kovariability</vt:lpstr>
      <vt:lpstr>Kovariance</vt:lpstr>
      <vt:lpstr>Prezentace aplikace PowerPoint</vt:lpstr>
      <vt:lpstr>Kovariance</vt:lpstr>
      <vt:lpstr>Korelace – kovariance v poměru k rozptylům</vt:lpstr>
      <vt:lpstr>Korelace - typy</vt:lpstr>
      <vt:lpstr>Párová korelace - Pearsonův lineární korelační koeficient</vt:lpstr>
      <vt:lpstr>Pearsonův lineární korelační koeficient</vt:lpstr>
      <vt:lpstr>Pearsonův lineární korelační koeficient</vt:lpstr>
      <vt:lpstr>Zkreslení koeficientu korelace</vt:lpstr>
      <vt:lpstr>Zkreslení koeficientu korelace</vt:lpstr>
      <vt:lpstr>r2 – koeficient determinace</vt:lpstr>
      <vt:lpstr>Poučky o velikosti koeficientů</vt:lpstr>
      <vt:lpstr>Další míry korelace</vt:lpstr>
      <vt:lpstr>Pořadová korelace – Spearmanovo r</vt:lpstr>
      <vt:lpstr>Pořadová korelace – Kendallovo t</vt:lpstr>
      <vt:lpstr>Pořadová  korelace Kendallovo t</vt:lpstr>
      <vt:lpstr>Testy hypotéz</vt:lpstr>
      <vt:lpstr>Testy hypotéz</vt:lpstr>
      <vt:lpstr>Testy hypotéz   H0: r = 0</vt:lpstr>
      <vt:lpstr>Testy hypotéz  H0: r = 0</vt:lpstr>
      <vt:lpstr>Význam signifikance</vt:lpstr>
      <vt:lpstr>Význam nesignifikance</vt:lpstr>
      <vt:lpstr>Korelace a směr závislosti</vt:lpstr>
      <vt:lpstr>Parciální korelace – společná příčina</vt:lpstr>
      <vt:lpstr>Schéma nepravé korelace</vt:lpstr>
      <vt:lpstr>Parciální korelace</vt:lpstr>
      <vt:lpstr>Parciální korelace</vt:lpstr>
      <vt:lpstr>Korelační analýza</vt:lpstr>
      <vt:lpstr>Regresní analýza</vt:lpstr>
      <vt:lpstr>Úlohy a otázky</vt:lpstr>
      <vt:lpstr>Regresní vs. korelační analýza </vt:lpstr>
      <vt:lpstr>Terminologie </vt:lpstr>
      <vt:lpstr>Lineární regrese </vt:lpstr>
      <vt:lpstr>Předpoklady – jednoduchá lineární regrese</vt:lpstr>
      <vt:lpstr>Model – jednoduchá lineární regrese</vt:lpstr>
      <vt:lpstr>Význam koeficientů přímky</vt:lpstr>
      <vt:lpstr>Chyba rovnice </vt:lpstr>
      <vt:lpstr>Metoda nejmenších čtverců (MNČ)</vt:lpstr>
      <vt:lpstr>Metoda nejmenších čtverců (MNČ)</vt:lpstr>
      <vt:lpstr>Vlastnosti odhadu MNČ</vt:lpstr>
      <vt:lpstr>Koeficient determinace</vt:lpstr>
      <vt:lpstr>Testování významnosti modelu: ANOVA</vt:lpstr>
      <vt:lpstr>Testy významnosti koeficientů</vt:lpstr>
      <vt:lpstr>Normalita residuí</vt:lpstr>
      <vt:lpstr>Testy významnosti koeficientů – ukázka</vt:lpstr>
      <vt:lpstr>Lineární regresní analýza – více prediktorů </vt:lpstr>
      <vt:lpstr>R2,R a R2adj</vt:lpstr>
      <vt:lpstr>Výběr proměnných</vt:lpstr>
      <vt:lpstr>Automatický výběr proměnných</vt:lpstr>
      <vt:lpstr>Forward – ukázka</vt:lpstr>
      <vt:lpstr>Backward – ukázka</vt:lpstr>
      <vt:lpstr>Doporučení při budování modelu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Korelační analýza souvislost, souběžnost, příčinnost</dc:title>
  <dc:creator>Brom Ondřej</dc:creator>
  <cp:lastModifiedBy>Cábová Kateřina</cp:lastModifiedBy>
  <cp:revision>48</cp:revision>
  <dcterms:created xsi:type="dcterms:W3CDTF">2021-11-15T10:19:03Z</dcterms:created>
  <dcterms:modified xsi:type="dcterms:W3CDTF">2025-03-27T07:47:56Z</dcterms:modified>
</cp:coreProperties>
</file>