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notesMasterIdLst>
    <p:notesMasterId r:id="rId20"/>
  </p:notesMasterIdLst>
  <p:handoutMasterIdLst>
    <p:handoutMasterId r:id="rId21"/>
  </p:handoutMasterIdLst>
  <p:sldIdLst>
    <p:sldId id="493" r:id="rId7"/>
    <p:sldId id="494" r:id="rId8"/>
    <p:sldId id="495" r:id="rId9"/>
    <p:sldId id="496" r:id="rId10"/>
    <p:sldId id="497" r:id="rId11"/>
    <p:sldId id="498" r:id="rId12"/>
    <p:sldId id="499" r:id="rId13"/>
    <p:sldId id="500" r:id="rId14"/>
    <p:sldId id="501" r:id="rId15"/>
    <p:sldId id="502" r:id="rId16"/>
    <p:sldId id="265" r:id="rId17"/>
    <p:sldId id="503" r:id="rId18"/>
    <p:sldId id="504" r:id="rId19"/>
  </p:sldIdLst>
  <p:sldSz cx="9144000" cy="6858000" type="screen4x3"/>
  <p:notesSz cx="6792913" cy="99250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4620" autoAdjust="0"/>
  </p:normalViewPr>
  <p:slideViewPr>
    <p:cSldViewPr showGuides="1">
      <p:cViewPr varScale="1">
        <p:scale>
          <a:sx n="82" d="100"/>
          <a:sy n="82" d="100"/>
        </p:scale>
        <p:origin x="14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Štorkánová Veronika" userId="84d419c7-6c13-40f0-939f-c79b51a9327f" providerId="ADAL" clId="{FC035B8A-83C2-40C4-9E86-901D9D1ED0BC}"/>
    <pc:docChg chg="modMainMaster">
      <pc:chgData name="Štorkánová Veronika" userId="84d419c7-6c13-40f0-939f-c79b51a9327f" providerId="ADAL" clId="{FC035B8A-83C2-40C4-9E86-901D9D1ED0BC}" dt="2023-01-11T08:15:16.235" v="1" actId="20577"/>
      <pc:docMkLst>
        <pc:docMk/>
      </pc:docMkLst>
      <pc:sldMasterChg chg="modSp mod">
        <pc:chgData name="Štorkánová Veronika" userId="84d419c7-6c13-40f0-939f-c79b51a9327f" providerId="ADAL" clId="{FC035B8A-83C2-40C4-9E86-901D9D1ED0BC}" dt="2023-01-11T08:15:16.235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FC035B8A-83C2-40C4-9E86-901D9D1ED0BC}" dt="2023-01-11T08:15:16.235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lik Libor" userId="cd521980-9fff-482e-bd13-03f6dfe2e301" providerId="ADAL" clId="{9D728DFE-2AE1-4EA0-B745-E63FF7734C6D}"/>
    <pc:docChg chg="addSld">
      <pc:chgData name="Šlik Libor" userId="cd521980-9fff-482e-bd13-03f6dfe2e301" providerId="ADAL" clId="{9D728DFE-2AE1-4EA0-B745-E63FF7734C6D}" dt="2023-02-13T08:02:22.334" v="0" actId="680"/>
      <pc:docMkLst>
        <pc:docMk/>
      </pc:docMkLst>
      <pc:sldChg chg="new">
        <pc:chgData name="Šlik Libor" userId="cd521980-9fff-482e-bd13-03f6dfe2e301" providerId="ADAL" clId="{9D728DFE-2AE1-4EA0-B745-E63FF7734C6D}" dt="2023-02-13T08:02:22.334" v="0" actId="680"/>
        <pc:sldMkLst>
          <pc:docMk/>
          <pc:sldMk cId="3664243243" sldId="257"/>
        </pc:sldMkLst>
      </pc:sldChg>
    </pc:docChg>
  </pc:docChgLst>
  <pc:docChgLst>
    <pc:chgData name="Štorkánová Veronika" userId="84d419c7-6c13-40f0-939f-c79b51a9327f" providerId="ADAL" clId="{C68FB8D6-EA14-4376-90B8-C03955D2F542}"/>
    <pc:docChg chg="modMainMaster">
      <pc:chgData name="Štorkánová Veronika" userId="84d419c7-6c13-40f0-939f-c79b51a9327f" providerId="ADAL" clId="{C68FB8D6-EA14-4376-90B8-C03955D2F542}" dt="2022-02-04T11:24:26.184" v="1" actId="20577"/>
      <pc:docMkLst>
        <pc:docMk/>
      </pc:docMkLst>
      <pc:sldMasterChg chg="modSp mod">
        <pc:chgData name="Štorkánová Veronika" userId="84d419c7-6c13-40f0-939f-c79b51a9327f" providerId="ADAL" clId="{C68FB8D6-EA14-4376-90B8-C03955D2F542}" dt="2022-02-04T11:24:26.184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C68FB8D6-EA14-4376-90B8-C03955D2F542}" dt="2022-02-04T11:24:26.184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torkánová Veronika" userId="84d419c7-6c13-40f0-939f-c79b51a9327f" providerId="ADAL" clId="{3AD8677A-9AB0-43CC-AA01-0B09880A4EBD}"/>
    <pc:docChg chg="modMainMaster">
      <pc:chgData name="Štorkánová Veronika" userId="84d419c7-6c13-40f0-939f-c79b51a9327f" providerId="ADAL" clId="{3AD8677A-9AB0-43CC-AA01-0B09880A4EBD}" dt="2021-06-02T13:19:49.972" v="1" actId="20577"/>
      <pc:docMkLst>
        <pc:docMk/>
      </pc:docMkLst>
      <pc:sldMasterChg chg="modSp mod">
        <pc:chgData name="Štorkánová Veronika" userId="84d419c7-6c13-40f0-939f-c79b51a9327f" providerId="ADAL" clId="{3AD8677A-9AB0-43CC-AA01-0B09880A4EBD}" dt="2021-06-02T13:19:49.972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3AD8677A-9AB0-43CC-AA01-0B09880A4EBD}" dt="2021-06-02T13:19:49.972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7F14FCDF-4556-9A86-28D6-B94DD6C09F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D04CDE0-027C-7BEA-EF3B-8F7B658487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ECFB606-4892-D830-118D-5C5E6CB081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8363EAC-C05F-0818-69D4-3AAF801600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ABB8B-7662-4608-A4DB-ACB637F0E5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4339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7745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014A5-AA23-41EF-9604-9583023073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91544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25.10.2023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Import/Export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81027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3064C5-AC9E-0887-88CE-A988F9B723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Export dat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8C38B41-927F-44AA-09D9-5FE7B65AE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527" y="908720"/>
            <a:ext cx="8640000" cy="5256000"/>
          </a:xfrm>
        </p:spPr>
        <p:txBody>
          <a:bodyPr/>
          <a:lstStyle/>
          <a:p>
            <a:r>
              <a:rPr lang="cs-CZ" dirty="0"/>
              <a:t>Stejným způsobem, jakým jsme data načítali, můžeme také exportovat a uložit do zvoleného formátu.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write.table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je jakousi inverzní funkcí k funkci </a:t>
            </a:r>
            <a:r>
              <a:rPr lang="cs-CZ" dirty="0" err="1"/>
              <a:t>read.table</a:t>
            </a:r>
            <a:r>
              <a:rPr lang="cs-CZ" dirty="0"/>
              <a:t>(). Stejně fungují i funkce </a:t>
            </a:r>
            <a:r>
              <a:rPr lang="cs-CZ" dirty="0">
                <a:solidFill>
                  <a:srgbClr val="FF0000"/>
                </a:solidFill>
              </a:rPr>
              <a:t>write.csv(), write.csv2()</a:t>
            </a:r>
          </a:p>
          <a:p>
            <a:r>
              <a:rPr lang="cs-CZ" dirty="0"/>
              <a:t>Mají navíc argument </a:t>
            </a:r>
            <a:r>
              <a:rPr lang="cs-CZ" dirty="0">
                <a:solidFill>
                  <a:schemeClr val="accent6"/>
                </a:solidFill>
              </a:rPr>
              <a:t>x</a:t>
            </a:r>
            <a:r>
              <a:rPr lang="cs-CZ" dirty="0"/>
              <a:t>, který představuje objekt ve formátu </a:t>
            </a:r>
            <a:r>
              <a:rPr lang="cs-CZ" u="sng" dirty="0"/>
              <a:t>matice či data </a:t>
            </a:r>
            <a:r>
              <a:rPr lang="cs-CZ" u="sng" dirty="0" err="1"/>
              <a:t>frame</a:t>
            </a:r>
            <a:r>
              <a:rPr lang="cs-CZ" dirty="0"/>
              <a:t>, který chceme uložit.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Export dat do excelu vyžaduje doinstalovat balík </a:t>
            </a:r>
            <a:r>
              <a:rPr lang="cs-CZ" dirty="0" err="1">
                <a:solidFill>
                  <a:srgbClr val="FF0000"/>
                </a:solidFill>
              </a:rPr>
              <a:t>writexl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(funkce </a:t>
            </a:r>
            <a:r>
              <a:rPr lang="cs-CZ" dirty="0" err="1">
                <a:solidFill>
                  <a:srgbClr val="FF0000"/>
                </a:solidFill>
              </a:rPr>
              <a:t>write_xlsx</a:t>
            </a:r>
            <a:r>
              <a:rPr lang="cs-CZ" dirty="0">
                <a:solidFill>
                  <a:schemeClr val="tx1"/>
                </a:solidFill>
              </a:rPr>
              <a:t>).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A22089B5-26E7-2A66-58FF-FC1E5443B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212976"/>
            <a:ext cx="6800961" cy="18047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62917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83357E-B9E7-4EDA-F95E-D6712DC34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Častá chyba při exportu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CBBA019-5B3A-BB79-F546-90375791B6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Častá chyba, která se vyskytuje při exportu dat z R do libovolného formátu je daná upozorněním: 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Chyba hlásí, že soubor, který chceme vytvořit, máme současně otevřený. To se často stává v případě, že soubor vytváříme na vícekrát a jeho otevíráním kontrolujeme formát.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Řešení: soubor zavřít a spustit skript znovu.</a:t>
            </a:r>
          </a:p>
          <a:p>
            <a:endParaRPr lang="sk-SK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051710B-8F61-D351-F8A7-6F5802EEA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772816"/>
            <a:ext cx="4891820" cy="10081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764691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224B9F-4944-3FA1-7725-475572317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Export dat z R do formátu </a:t>
            </a:r>
            <a:r>
              <a:rPr lang="cs-CZ" dirty="0" err="1">
                <a:solidFill>
                  <a:schemeClr val="accent3"/>
                </a:solidFill>
              </a:rPr>
              <a:t>RData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E87A5B-7622-3D25-B342-5EAEA0DE7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Ukládání samotných objektů v prostředí R:</a:t>
            </a:r>
          </a:p>
          <a:p>
            <a:pPr lvl="1"/>
            <a:r>
              <a:rPr lang="cs-CZ" sz="2000" b="1" dirty="0" err="1">
                <a:solidFill>
                  <a:srgbClr val="FF0000"/>
                </a:solidFill>
              </a:rPr>
              <a:t>saveRDS</a:t>
            </a:r>
            <a:r>
              <a:rPr lang="cs-CZ" sz="2000" b="1" dirty="0">
                <a:solidFill>
                  <a:srgbClr val="FF0000"/>
                </a:solidFill>
              </a:rPr>
              <a:t>(),</a:t>
            </a:r>
          </a:p>
          <a:p>
            <a:pPr lvl="1"/>
            <a:r>
              <a:rPr lang="cs-CZ" sz="2000" b="1" dirty="0" err="1">
                <a:solidFill>
                  <a:srgbClr val="FF0000"/>
                </a:solidFill>
              </a:rPr>
              <a:t>save</a:t>
            </a:r>
            <a:r>
              <a:rPr lang="cs-CZ" sz="2000" b="1" dirty="0">
                <a:solidFill>
                  <a:srgbClr val="FF0000"/>
                </a:solidFill>
              </a:rPr>
              <a:t>(),</a:t>
            </a:r>
          </a:p>
          <a:p>
            <a:pPr lvl="1"/>
            <a:r>
              <a:rPr lang="cs-CZ" sz="2000" b="1" dirty="0" err="1">
                <a:solidFill>
                  <a:srgbClr val="FF0000"/>
                </a:solidFill>
              </a:rPr>
              <a:t>save.image</a:t>
            </a:r>
            <a:r>
              <a:rPr lang="cs-CZ" sz="2000" b="1" dirty="0">
                <a:solidFill>
                  <a:srgbClr val="FF0000"/>
                </a:solidFill>
              </a:rPr>
              <a:t>().</a:t>
            </a:r>
            <a:endParaRPr lang="cs-CZ" b="1" dirty="0">
              <a:solidFill>
                <a:srgbClr val="FF000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saveRDS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  umožní uložit jenom jeden konkrétní objekt. Uložený objekt má koncovku .</a:t>
            </a:r>
            <a:r>
              <a:rPr lang="cs-CZ" dirty="0" err="1"/>
              <a:t>rds</a:t>
            </a:r>
            <a:r>
              <a:rPr lang="cs-CZ" dirty="0"/>
              <a:t>. Funkcí </a:t>
            </a:r>
            <a:r>
              <a:rPr lang="cs-CZ" dirty="0" err="1">
                <a:solidFill>
                  <a:srgbClr val="FF0000"/>
                </a:solidFill>
              </a:rPr>
              <a:t>readRDS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 lze následně objekt načíst do R. </a:t>
            </a:r>
          </a:p>
          <a:p>
            <a:r>
              <a:rPr lang="cs-CZ" dirty="0"/>
              <a:t>Uložit více objektů najednou lze pomocí funkce </a:t>
            </a:r>
            <a:r>
              <a:rPr lang="cs-CZ" dirty="0" err="1">
                <a:solidFill>
                  <a:srgbClr val="FF0000"/>
                </a:solidFill>
              </a:rPr>
              <a:t>save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. Následně lze objekty načíst do pracovního prostředí funkcí </a:t>
            </a:r>
            <a:r>
              <a:rPr lang="cs-CZ" dirty="0" err="1">
                <a:solidFill>
                  <a:srgbClr val="FF0000"/>
                </a:solidFill>
              </a:rPr>
              <a:t>load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.</a:t>
            </a:r>
          </a:p>
          <a:p>
            <a:r>
              <a:rPr lang="cs-CZ" dirty="0"/>
              <a:t>Všechny aktuálně vytvořené objekty v celém pracovním prostředí lze uložit pomocí funkce </a:t>
            </a:r>
            <a:r>
              <a:rPr lang="cs-CZ" dirty="0" err="1">
                <a:solidFill>
                  <a:srgbClr val="FF0000"/>
                </a:solidFill>
              </a:rPr>
              <a:t>save.image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. Uložený soubor má koncovku .</a:t>
            </a:r>
            <a:r>
              <a:rPr lang="cs-CZ" dirty="0" err="1"/>
              <a:t>rda</a:t>
            </a:r>
            <a:r>
              <a:rPr lang="cs-CZ" dirty="0"/>
              <a:t> nebo .</a:t>
            </a:r>
            <a:r>
              <a:rPr lang="cs-CZ" dirty="0" err="1"/>
              <a:t>RData</a:t>
            </a:r>
            <a:r>
              <a:rPr lang="cs-CZ" dirty="0"/>
              <a:t>. Následně lze načítat pomocí funkce </a:t>
            </a:r>
            <a:r>
              <a:rPr lang="cs-CZ" dirty="0" err="1">
                <a:solidFill>
                  <a:srgbClr val="FF0000"/>
                </a:solidFill>
              </a:rPr>
              <a:t>load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. </a:t>
            </a: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4C38E3B-E2C8-02C1-49E0-5E267EFA7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5085184"/>
            <a:ext cx="3744416" cy="5110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54353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B9DC52-F7B0-227C-93F5-4333CCC12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Export obrázků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8408C44-E0FF-06A2-789B-332F251749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části </a:t>
            </a:r>
            <a:r>
              <a:rPr lang="cs-CZ" dirty="0" err="1">
                <a:solidFill>
                  <a:srgbClr val="FF0000"/>
                </a:solidFill>
              </a:rPr>
              <a:t>plots</a:t>
            </a:r>
            <a:r>
              <a:rPr lang="cs-CZ" dirty="0"/>
              <a:t> se nachází tlačítko </a:t>
            </a:r>
            <a:r>
              <a:rPr lang="cs-CZ" dirty="0">
                <a:solidFill>
                  <a:srgbClr val="FF0000"/>
                </a:solidFill>
              </a:rPr>
              <a:t>Export</a:t>
            </a:r>
            <a:r>
              <a:rPr lang="cs-CZ" dirty="0"/>
              <a:t>.</a:t>
            </a:r>
          </a:p>
          <a:p>
            <a:r>
              <a:rPr lang="cs-CZ" dirty="0"/>
              <a:t>Na výběr je několik formátů.</a:t>
            </a:r>
          </a:p>
          <a:p>
            <a:endParaRPr lang="sk-SK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802DADC8-08DE-268A-063B-C56839BEAC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4" r="792"/>
          <a:stretch/>
        </p:blipFill>
        <p:spPr>
          <a:xfrm>
            <a:off x="1115616" y="1959626"/>
            <a:ext cx="4176464" cy="31367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E4FC6003-1DBB-F13D-5AC8-D4F658312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000" y="2803780"/>
            <a:ext cx="3237025" cy="31367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1799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184D30-084D-08DD-2ED0-1A32B71B2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Funkce </a:t>
            </a:r>
            <a:r>
              <a:rPr lang="cs-CZ" dirty="0" err="1">
                <a:solidFill>
                  <a:schemeClr val="accent3"/>
                </a:solidFill>
              </a:rPr>
              <a:t>read.table</a:t>
            </a:r>
            <a:r>
              <a:rPr lang="cs-CZ" dirty="0">
                <a:solidFill>
                  <a:schemeClr val="accent3"/>
                </a:solidFill>
              </a:rPr>
              <a:t>()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9B9D8E0-93CA-2343-6C39-5E13EF4EF3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read.table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obecná funkce sloužící k </a:t>
            </a:r>
            <a:r>
              <a:rPr lang="cs-CZ" dirty="0">
                <a:solidFill>
                  <a:srgbClr val="FF0000"/>
                </a:solidFill>
              </a:rPr>
              <a:t>načítání dat v tabulkovém formátu.</a:t>
            </a:r>
          </a:p>
          <a:p>
            <a:r>
              <a:rPr lang="cs-CZ" dirty="0"/>
              <a:t>Data se načítají jako data </a:t>
            </a:r>
            <a:r>
              <a:rPr lang="cs-CZ" dirty="0" err="1"/>
              <a:t>frame</a:t>
            </a:r>
            <a:r>
              <a:rPr lang="cs-CZ" dirty="0"/>
              <a:t>.</a:t>
            </a:r>
          </a:p>
          <a:p>
            <a:r>
              <a:rPr lang="cs-CZ" dirty="0"/>
              <a:t>Argumenty funkce:</a:t>
            </a:r>
          </a:p>
          <a:p>
            <a:pPr lvl="1"/>
            <a:r>
              <a:rPr lang="cs-CZ" b="1" dirty="0"/>
              <a:t>file</a:t>
            </a:r>
            <a:r>
              <a:rPr lang="cs-CZ" dirty="0"/>
              <a:t>: Název souboru s příponou v uvozovkách, z kterého mají být data načítané.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lvl="1"/>
            <a:r>
              <a:rPr lang="cs-CZ" b="1" dirty="0" err="1"/>
              <a:t>header</a:t>
            </a:r>
            <a:r>
              <a:rPr lang="cs-CZ" dirty="0"/>
              <a:t>: Logická hodnota, při které definujeme, zda se v prvním řádku nacházejí jména sloupců. Přednastavený na </a:t>
            </a:r>
            <a:r>
              <a:rPr lang="cs-CZ" b="1" dirty="0" err="1">
                <a:solidFill>
                  <a:schemeClr val="accent3"/>
                </a:solidFill>
              </a:rPr>
              <a:t>header</a:t>
            </a:r>
            <a:r>
              <a:rPr lang="cs-CZ" b="1" dirty="0">
                <a:solidFill>
                  <a:schemeClr val="accent3"/>
                </a:solidFill>
              </a:rPr>
              <a:t> = FALSE</a:t>
            </a:r>
            <a:r>
              <a:rPr lang="cs-CZ" dirty="0"/>
              <a:t>.</a:t>
            </a:r>
          </a:p>
          <a:p>
            <a:pPr lvl="1"/>
            <a:r>
              <a:rPr lang="cs-CZ" b="1" dirty="0" err="1"/>
              <a:t>sep</a:t>
            </a:r>
            <a:r>
              <a:rPr lang="cs-CZ" dirty="0"/>
              <a:t>: Argument, kterým definujeme, jak jsou hodnoty v zdrojovém souboru oddělené. Přednastavený na </a:t>
            </a:r>
            <a:r>
              <a:rPr lang="cs-CZ" b="1" dirty="0" err="1">
                <a:solidFill>
                  <a:schemeClr val="accent3"/>
                </a:solidFill>
              </a:rPr>
              <a:t>sep</a:t>
            </a:r>
            <a:r>
              <a:rPr lang="cs-CZ" b="1" dirty="0">
                <a:solidFill>
                  <a:schemeClr val="accent3"/>
                </a:solidFill>
              </a:rPr>
              <a:t> = " "</a:t>
            </a:r>
            <a:r>
              <a:rPr lang="cs-CZ" dirty="0">
                <a:solidFill>
                  <a:schemeClr val="accent3"/>
                </a:solidFill>
              </a:rPr>
              <a:t> </a:t>
            </a:r>
            <a:r>
              <a:rPr lang="cs-CZ" dirty="0"/>
              <a:t>(co znamená, že na oddělení byly použity prázdná místa). </a:t>
            </a:r>
          </a:p>
          <a:p>
            <a:pPr lvl="1"/>
            <a:r>
              <a:rPr lang="cs-CZ" b="1" dirty="0"/>
              <a:t>dec:</a:t>
            </a:r>
            <a:r>
              <a:rPr lang="cs-CZ" dirty="0"/>
              <a:t> Oddělovač desetinných míst. Přednastavený na </a:t>
            </a:r>
            <a:r>
              <a:rPr lang="cs-CZ" b="1" dirty="0">
                <a:solidFill>
                  <a:schemeClr val="accent3"/>
                </a:solidFill>
              </a:rPr>
              <a:t>dec = "." </a:t>
            </a:r>
            <a:r>
              <a:rPr lang="cs-CZ" dirty="0"/>
              <a:t>(tečku).</a:t>
            </a:r>
          </a:p>
          <a:p>
            <a:pPr lvl="1"/>
            <a:r>
              <a:rPr lang="cs-CZ" b="1" dirty="0" err="1"/>
              <a:t>quote</a:t>
            </a:r>
            <a:r>
              <a:rPr lang="cs-CZ" dirty="0"/>
              <a:t>: Textový řetězec obsahující znak, který se používá jako uvozovky k označení textu. Přednastavený na </a:t>
            </a:r>
            <a:r>
              <a:rPr lang="cs-CZ" b="1" dirty="0" err="1">
                <a:solidFill>
                  <a:schemeClr val="accent3"/>
                </a:solidFill>
              </a:rPr>
              <a:t>quote</a:t>
            </a:r>
            <a:r>
              <a:rPr lang="cs-CZ" b="1" dirty="0">
                <a:solidFill>
                  <a:schemeClr val="accent3"/>
                </a:solidFill>
              </a:rPr>
              <a:t> = "\"'"</a:t>
            </a:r>
          </a:p>
          <a:p>
            <a:pPr lvl="1"/>
            <a:r>
              <a:rPr lang="cs-CZ" b="1" dirty="0" err="1"/>
              <a:t>fileEncoding</a:t>
            </a:r>
            <a:r>
              <a:rPr lang="cs-CZ" dirty="0"/>
              <a:t>: Použité kódování souboru.</a:t>
            </a:r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1B11CE3-E3B5-9CDA-6D7B-D68D5ED2C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5" y="2796797"/>
            <a:ext cx="3024335" cy="26808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75573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256A34-B244-6E96-B92C-75C529348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Funkce read.csv()/read.csv2()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61AC5F6-DEF0-636C-D922-9239B25207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Funkce, které mají nadefinované některé argumenty podle toho, s jakou databází pracujeme. </a:t>
            </a:r>
          </a:p>
          <a:p>
            <a:r>
              <a:rPr lang="cs-CZ" dirty="0"/>
              <a:t>Obecně existují dva typy databází:</a:t>
            </a:r>
          </a:p>
          <a:p>
            <a:pPr lvl="1"/>
            <a:r>
              <a:rPr lang="cs-CZ" b="1" dirty="0"/>
              <a:t>Americké databáze </a:t>
            </a:r>
            <a:r>
              <a:rPr lang="cs-CZ" dirty="0"/>
              <a:t>používají na </a:t>
            </a:r>
            <a:r>
              <a:rPr lang="cs-CZ" dirty="0">
                <a:solidFill>
                  <a:schemeClr val="accent3"/>
                </a:solidFill>
              </a:rPr>
              <a:t>oddělování hodnot čárku a </a:t>
            </a:r>
            <a:r>
              <a:rPr lang="cs-CZ" dirty="0"/>
              <a:t>na </a:t>
            </a:r>
            <a:r>
              <a:rPr lang="cs-CZ" dirty="0">
                <a:solidFill>
                  <a:schemeClr val="accent3"/>
                </a:solidFill>
              </a:rPr>
              <a:t>oddělování desetinných míst tečku.</a:t>
            </a:r>
          </a:p>
          <a:p>
            <a:pPr lvl="1"/>
            <a:r>
              <a:rPr lang="cs-CZ" b="1" dirty="0"/>
              <a:t>Evropské databáze </a:t>
            </a:r>
            <a:r>
              <a:rPr lang="cs-CZ" dirty="0"/>
              <a:t>používají na </a:t>
            </a:r>
            <a:r>
              <a:rPr lang="cs-CZ" dirty="0">
                <a:solidFill>
                  <a:schemeClr val="accent3"/>
                </a:solidFill>
              </a:rPr>
              <a:t>oddělování hodnot středník a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na </a:t>
            </a:r>
            <a:r>
              <a:rPr lang="cs-CZ" dirty="0">
                <a:solidFill>
                  <a:schemeClr val="accent3"/>
                </a:solidFill>
              </a:rPr>
              <a:t>oddělovaní desetinných míst čárku.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/>
              <a:t>Funkce </a:t>
            </a:r>
            <a:r>
              <a:rPr lang="cs-CZ" dirty="0">
                <a:solidFill>
                  <a:srgbClr val="FF0000"/>
                </a:solidFill>
              </a:rPr>
              <a:t>read.csv()</a:t>
            </a:r>
            <a:r>
              <a:rPr lang="cs-CZ" dirty="0"/>
              <a:t>: načítání souborů s hodnotami oddělenými čárkou .</a:t>
            </a:r>
            <a:r>
              <a:rPr lang="cs-CZ" dirty="0" err="1"/>
              <a:t>csv</a:t>
            </a:r>
            <a:r>
              <a:rPr lang="cs-CZ" dirty="0"/>
              <a:t> 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(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comma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 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separated</a:t>
            </a:r>
            <a:r>
              <a:rPr lang="sk-SK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value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) – </a:t>
            </a:r>
            <a:r>
              <a:rPr lang="cs-CZ" dirty="0">
                <a:effectLst/>
                <a:ea typeface="Calibri" panose="020F0502020204030204" pitchFamily="34" charset="0"/>
                <a:cs typeface="F15"/>
              </a:rPr>
              <a:t>a</a:t>
            </a:r>
            <a:r>
              <a:rPr lang="cs-CZ" b="1" dirty="0"/>
              <a:t>merická databáze.</a:t>
            </a:r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dirty="0"/>
              <a:t>Funkce </a:t>
            </a:r>
            <a:r>
              <a:rPr lang="cs-CZ" dirty="0">
                <a:solidFill>
                  <a:srgbClr val="FF0000"/>
                </a:solidFill>
              </a:rPr>
              <a:t>read.csv2()</a:t>
            </a:r>
            <a:r>
              <a:rPr lang="cs-CZ" dirty="0"/>
              <a:t>: načítání souborů s hodnotami oddělenými středníkem .</a:t>
            </a:r>
            <a:r>
              <a:rPr lang="cs-CZ" dirty="0" err="1"/>
              <a:t>csv</a:t>
            </a:r>
            <a:r>
              <a:rPr lang="cs-CZ" dirty="0"/>
              <a:t> 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(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comma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 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separated</a:t>
            </a:r>
            <a:r>
              <a:rPr lang="sk-SK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value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) – </a:t>
            </a:r>
            <a:r>
              <a:rPr lang="cs-CZ" dirty="0">
                <a:effectLst/>
                <a:ea typeface="Calibri" panose="020F0502020204030204" pitchFamily="34" charset="0"/>
                <a:cs typeface="F15"/>
              </a:rPr>
              <a:t>evropská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 </a:t>
            </a:r>
            <a:r>
              <a:rPr lang="cs-CZ" b="1" dirty="0"/>
              <a:t>databáze.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sk-SK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43CCE48-73F9-03FC-4B95-E0E3552AB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711" y="4077072"/>
            <a:ext cx="5951736" cy="2895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00CAE81-59DB-8FFF-1061-3CAC29599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736" y="5622752"/>
            <a:ext cx="6096528" cy="3048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89712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44D279-EA55-3E57-B7E8-2F9996BFFF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Funkce </a:t>
            </a:r>
            <a:r>
              <a:rPr lang="cs-CZ" dirty="0" err="1">
                <a:solidFill>
                  <a:schemeClr val="accent3"/>
                </a:solidFill>
              </a:rPr>
              <a:t>read.delim</a:t>
            </a:r>
            <a:r>
              <a:rPr lang="cs-CZ" dirty="0">
                <a:solidFill>
                  <a:schemeClr val="accent3"/>
                </a:solidFill>
              </a:rPr>
              <a:t>()/read.delim2()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DC1707-0F7F-7A19-5A86-C0073CF8EB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read.delim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: načítání textových souborů s hodnotami oddělenými tabulátory .</a:t>
            </a:r>
            <a:r>
              <a:rPr lang="cs-CZ" dirty="0" err="1"/>
              <a:t>txt</a:t>
            </a:r>
            <a:r>
              <a:rPr lang="cs-CZ" dirty="0"/>
              <a:t> (</a:t>
            </a:r>
            <a:r>
              <a:rPr lang="sk-SK" dirty="0" err="1">
                <a:effectLst/>
                <a:ea typeface="Calibri" panose="020F0502020204030204" pitchFamily="34" charset="0"/>
                <a:cs typeface="F15"/>
              </a:rPr>
              <a:t>tab-delimited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 text</a:t>
            </a:r>
            <a:r>
              <a:rPr lang="cs-CZ" dirty="0">
                <a:effectLst/>
                <a:ea typeface="Calibri" panose="020F0502020204030204" pitchFamily="34" charset="0"/>
                <a:cs typeface="F15"/>
              </a:rPr>
              <a:t>)</a:t>
            </a:r>
            <a:r>
              <a:rPr lang="sk-SK" dirty="0">
                <a:effectLst/>
                <a:ea typeface="Calibri" panose="020F0502020204030204" pitchFamily="34" charset="0"/>
                <a:cs typeface="F15"/>
              </a:rPr>
              <a:t> – americká</a:t>
            </a:r>
            <a:r>
              <a:rPr lang="cs-CZ" b="1" dirty="0"/>
              <a:t> databáze</a:t>
            </a:r>
            <a:endParaRPr lang="cs-CZ" dirty="0">
              <a:effectLst/>
              <a:ea typeface="Calibri" panose="020F0502020204030204" pitchFamily="34" charset="0"/>
              <a:cs typeface="F15"/>
            </a:endParaRP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Funkce </a:t>
            </a:r>
            <a:r>
              <a:rPr lang="cs-CZ" dirty="0">
                <a:solidFill>
                  <a:srgbClr val="FF0000"/>
                </a:solidFill>
              </a:rPr>
              <a:t>read.delim2()</a:t>
            </a:r>
            <a:r>
              <a:rPr lang="cs-CZ" dirty="0"/>
              <a:t>: načítání textových souborů s hodnotami oddělenými tabulátory .</a:t>
            </a:r>
            <a:r>
              <a:rPr lang="cs-CZ" dirty="0" err="1"/>
              <a:t>txt</a:t>
            </a:r>
            <a:r>
              <a:rPr lang="cs-CZ" dirty="0"/>
              <a:t> (</a:t>
            </a:r>
            <a:r>
              <a:rPr lang="sk-SK" sz="2000" dirty="0" err="1">
                <a:effectLst/>
                <a:ea typeface="Calibri" panose="020F0502020204030204" pitchFamily="34" charset="0"/>
                <a:cs typeface="F15"/>
              </a:rPr>
              <a:t>tab-delimited</a:t>
            </a:r>
            <a:r>
              <a:rPr lang="sk-SK" sz="2000" dirty="0">
                <a:effectLst/>
                <a:ea typeface="Calibri" panose="020F0502020204030204" pitchFamily="34" charset="0"/>
                <a:cs typeface="F15"/>
              </a:rPr>
              <a:t> text</a:t>
            </a:r>
            <a:r>
              <a:rPr lang="cs-CZ" sz="2000" dirty="0">
                <a:effectLst/>
                <a:ea typeface="Calibri" panose="020F0502020204030204" pitchFamily="34" charset="0"/>
                <a:cs typeface="F15"/>
              </a:rPr>
              <a:t>) </a:t>
            </a:r>
            <a:r>
              <a:rPr lang="sk-SK" sz="2000" dirty="0">
                <a:effectLst/>
                <a:ea typeface="Calibri" panose="020F0502020204030204" pitchFamily="34" charset="0"/>
                <a:cs typeface="F15"/>
              </a:rPr>
              <a:t>– </a:t>
            </a:r>
            <a:r>
              <a:rPr lang="cs-CZ" sz="2000" dirty="0">
                <a:effectLst/>
                <a:ea typeface="Calibri" panose="020F0502020204030204" pitchFamily="34" charset="0"/>
                <a:cs typeface="F15"/>
              </a:rPr>
              <a:t>evropská</a:t>
            </a:r>
            <a:r>
              <a:rPr lang="sk-SK" sz="2000" dirty="0">
                <a:effectLst/>
                <a:ea typeface="Calibri" panose="020F0502020204030204" pitchFamily="34" charset="0"/>
                <a:cs typeface="F15"/>
              </a:rPr>
              <a:t> </a:t>
            </a:r>
            <a:r>
              <a:rPr lang="cs-CZ" b="1" dirty="0"/>
              <a:t>databáze.</a:t>
            </a:r>
            <a:endParaRPr lang="cs-CZ" dirty="0"/>
          </a:p>
          <a:p>
            <a:endParaRPr lang="cs-CZ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95513542-BC4C-9635-B107-1EDD9AB58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213" y="1933478"/>
            <a:ext cx="6689430" cy="3200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4C69BB08-3C1E-4201-3D84-0EA1D0A53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388" y="3703129"/>
            <a:ext cx="6447079" cy="32006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47431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1203D3F-A942-D529-6B64-AD1FBC9CF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Import </a:t>
            </a:r>
            <a:r>
              <a:rPr lang="cs-CZ" dirty="0" err="1">
                <a:solidFill>
                  <a:schemeClr val="accent3"/>
                </a:solidFill>
              </a:rPr>
              <a:t>Datasets</a:t>
            </a:r>
            <a:r>
              <a:rPr lang="cs-CZ" dirty="0">
                <a:solidFill>
                  <a:schemeClr val="accent3"/>
                </a:solidFill>
              </a:rPr>
              <a:t> 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9D15517-6F6A-4852-B756-3F1ACCDF6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prostředí </a:t>
            </a:r>
            <a:r>
              <a:rPr lang="cs-CZ" dirty="0" err="1"/>
              <a:t>Rstudia</a:t>
            </a:r>
            <a:r>
              <a:rPr lang="cs-CZ" dirty="0"/>
              <a:t> je v okně pracovního prostředí tlačítko Import </a:t>
            </a:r>
            <a:r>
              <a:rPr lang="cs-CZ" dirty="0" err="1"/>
              <a:t>Dataset</a:t>
            </a:r>
            <a:r>
              <a:rPr lang="cs-CZ" dirty="0"/>
              <a:t>, pomocí kterého můžete vybrat zdrojové data a načítat.</a:t>
            </a:r>
          </a:p>
          <a:p>
            <a:endParaRPr lang="sk-SK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2C6A43D-7257-E5E8-9847-099BC4F352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1742734"/>
            <a:ext cx="5662151" cy="7849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D63D75C-3940-B16A-175F-517D33C7B7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2690625"/>
            <a:ext cx="4371469" cy="360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704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1C7A4EC-3B00-E9E7-6160-D5ECC6CD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Načítání dat z internetu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DE5F15-8BE1-3EDE-CE3A-4C31E3991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Je-li  zdrojový soubor uložený na nějaké internetové adrese, na které se soubor hned zobrazí, můžeme ho načíst přímo bez toho, abychom ho museli ukládat a načítat z pracovního adresáře.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K tomu můžeme využít všechny uvedené funkce v závislosti od toho, o jaký typ databází jde.</a:t>
            </a:r>
          </a:p>
          <a:p>
            <a:r>
              <a:rPr lang="cs-CZ" dirty="0"/>
              <a:t>Do argumentu </a:t>
            </a:r>
            <a:r>
              <a:rPr lang="cs-CZ" dirty="0" err="1">
                <a:solidFill>
                  <a:schemeClr val="accent3"/>
                </a:solidFill>
              </a:rPr>
              <a:t>file</a:t>
            </a:r>
            <a:r>
              <a:rPr lang="cs-CZ" dirty="0"/>
              <a:t> vložíme odkaz na data</a:t>
            </a: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DE3572C-727E-277B-DC09-B705C7C20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102852"/>
            <a:ext cx="7272808" cy="13261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D716793-40D7-B266-7676-A0C3D4DB3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740" y="5157192"/>
            <a:ext cx="7540512" cy="437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05693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D9E81E-9C69-52BA-C451-D3D68C9A6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Načítání dat z excelu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DA22B5-834C-A52E-C93B-908BEBC2EE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 načítání dat je potřeba doinstalovat knihovnu např.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readxl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a zní následně použít funkci </a:t>
            </a:r>
            <a:r>
              <a:rPr lang="cs-CZ" dirty="0" err="1">
                <a:solidFill>
                  <a:srgbClr val="FF0000"/>
                </a:solidFill>
              </a:rPr>
              <a:t>read_excel</a:t>
            </a:r>
            <a:r>
              <a:rPr lang="cs-CZ" dirty="0">
                <a:solidFill>
                  <a:srgbClr val="FF0000"/>
                </a:solidFill>
              </a:rPr>
              <a:t>()/</a:t>
            </a:r>
            <a:r>
              <a:rPr lang="cs-CZ" dirty="0" err="1">
                <a:solidFill>
                  <a:srgbClr val="FF0000"/>
                </a:solidFill>
              </a:rPr>
              <a:t>read_xls</a:t>
            </a:r>
            <a:r>
              <a:rPr lang="cs-CZ" dirty="0">
                <a:solidFill>
                  <a:srgbClr val="FF0000"/>
                </a:solidFill>
              </a:rPr>
              <a:t>()/</a:t>
            </a:r>
            <a:r>
              <a:rPr lang="cs-CZ" dirty="0" err="1">
                <a:solidFill>
                  <a:srgbClr val="FF0000"/>
                </a:solidFill>
              </a:rPr>
              <a:t>read_xlsx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rgbClr val="FF0000"/>
              </a:solidFill>
            </a:endParaRPr>
          </a:p>
          <a:p>
            <a:endParaRPr lang="sk-SK" dirty="0">
              <a:solidFill>
                <a:srgbClr val="FF0000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86313FC-A44A-9524-9A7C-4CA7186D7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662154"/>
            <a:ext cx="2952328" cy="31485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96DD378F-A210-3C4C-A185-B9E846991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697" y="1874838"/>
            <a:ext cx="4359018" cy="44199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4411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68961-29FF-E4AF-D612-FCB9085AE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Načítání dat z SPSS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9EFCF95-4C26-A5FC-AD4F-EA5DE7689C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 načítání dat je potřeba doinstalovat knihovnu např.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 err="1">
                <a:solidFill>
                  <a:srgbClr val="FF0000"/>
                </a:solidFill>
              </a:rPr>
              <a:t>foreign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a z ní následně použít funkci </a:t>
            </a:r>
            <a:r>
              <a:rPr lang="cs-CZ" dirty="0" err="1">
                <a:solidFill>
                  <a:srgbClr val="FF0000"/>
                </a:solidFill>
              </a:rPr>
              <a:t>read.spss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cs-CZ" dirty="0"/>
              <a:t>Argumentem </a:t>
            </a:r>
            <a:r>
              <a:rPr lang="cs-CZ" dirty="0" err="1">
                <a:solidFill>
                  <a:schemeClr val="accent3"/>
                </a:solidFill>
              </a:rPr>
              <a:t>use.value.labels</a:t>
            </a:r>
            <a:r>
              <a:rPr lang="cs-CZ" dirty="0">
                <a:solidFill>
                  <a:schemeClr val="accent3"/>
                </a:solidFill>
              </a:rPr>
              <a:t> = TRUE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zajistíme, že proměnné s definovanými popiskami hodnot se převedou na faktory.</a:t>
            </a:r>
          </a:p>
          <a:p>
            <a:r>
              <a:rPr lang="cs-CZ" dirty="0"/>
              <a:t>Nastavením argumentu </a:t>
            </a:r>
            <a:r>
              <a:rPr lang="cs-CZ" dirty="0" err="1">
                <a:solidFill>
                  <a:schemeClr val="accent3"/>
                </a:solidFill>
              </a:rPr>
              <a:t>to.data.frame</a:t>
            </a:r>
            <a:r>
              <a:rPr lang="cs-CZ" dirty="0">
                <a:solidFill>
                  <a:schemeClr val="accent3"/>
                </a:solidFill>
              </a:rPr>
              <a:t> = TRUE </a:t>
            </a:r>
            <a:r>
              <a:rPr lang="cs-CZ" dirty="0"/>
              <a:t>se data načítají do formátu </a:t>
            </a:r>
            <a:r>
              <a:rPr lang="cs-CZ" dirty="0" err="1"/>
              <a:t>dataframe</a:t>
            </a:r>
            <a:r>
              <a:rPr lang="cs-CZ" dirty="0"/>
              <a:t>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1C5E628-F178-C021-31FA-89F7973DD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41537"/>
            <a:ext cx="7451355" cy="15874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C64C18E-577A-9D39-910C-996C3347BE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5373216"/>
            <a:ext cx="6416596" cy="48010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91883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0ED5EA-C0AE-897F-ECBF-60A0E6110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chemeClr val="accent3"/>
                </a:solidFill>
              </a:rPr>
              <a:t>Načítání dat přímo z R</a:t>
            </a:r>
            <a:endParaRPr lang="sk-SK" dirty="0">
              <a:solidFill>
                <a:schemeClr val="accent3"/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63FAB5-B355-39A7-2D4A-CEA7598B7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základní instalaci R a </a:t>
            </a:r>
            <a:r>
              <a:rPr lang="cs-CZ" dirty="0" err="1"/>
              <a:t>Rstudia</a:t>
            </a:r>
            <a:r>
              <a:rPr lang="cs-CZ" dirty="0"/>
              <a:t> je k dispozici několik </a:t>
            </a:r>
            <a:r>
              <a:rPr lang="cs-CZ" dirty="0" err="1"/>
              <a:t>datasetů</a:t>
            </a:r>
            <a:r>
              <a:rPr lang="cs-CZ" dirty="0"/>
              <a:t> například </a:t>
            </a:r>
            <a:r>
              <a:rPr lang="cs-CZ" dirty="0" err="1"/>
              <a:t>mtcars</a:t>
            </a:r>
            <a:r>
              <a:rPr lang="cs-CZ" dirty="0"/>
              <a:t>.</a:t>
            </a:r>
          </a:p>
          <a:p>
            <a:r>
              <a:rPr lang="cs-CZ" dirty="0"/>
              <a:t>Stačí uložit do objektu, s kterým můžete dále pracovat</a:t>
            </a:r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058AA48-C637-8B00-153B-2BFE107BA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117" y="2492896"/>
            <a:ext cx="6701766" cy="16561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9760849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6" ma:contentTypeDescription="Create a new document." ma:contentTypeScope="" ma:versionID="3b7488872cce60622fdfcaa29af6b4d8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6df489f6f44f12d4cbc7440f650000a8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848412-C878-4795-9FFB-58EA20D2F2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AF75AE2-859B-4BAC-9980-0611154FA203}">
  <ds:schemaRefs>
    <ds:schemaRef ds:uri="http://purl.org/dc/elements/1.1/"/>
    <ds:schemaRef ds:uri="http://schemas.microsoft.com/office/infopath/2007/PartnerControls"/>
    <ds:schemaRef ds:uri="c1f354f2-db32-487f-8d0d-bbffabe2daa9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f551f304-35f1-4822-bd5a-86468bd4639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71A3EEC-7E07-473C-94C1-1F142AD839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Acrea_Vyuka</Template>
  <TotalTime>1914</TotalTime>
  <Words>767</Words>
  <Application>Microsoft Office PowerPoint</Application>
  <PresentationFormat>Předvádění na obrazovce (4:3)</PresentationFormat>
  <Paragraphs>88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13</vt:i4>
      </vt:variant>
    </vt:vector>
  </HeadingPairs>
  <TitlesOfParts>
    <vt:vector size="18" baseType="lpstr">
      <vt:lpstr>Arial</vt:lpstr>
      <vt:lpstr>Calibri</vt:lpstr>
      <vt:lpstr>Sablona Acrea_Vyuka</vt:lpstr>
      <vt:lpstr>Vlastní návrh</vt:lpstr>
      <vt:lpstr>1_Vlastní návrh</vt:lpstr>
      <vt:lpstr>Import/Export</vt:lpstr>
      <vt:lpstr>Funkce read.table()</vt:lpstr>
      <vt:lpstr>Funkce read.csv()/read.csv2()</vt:lpstr>
      <vt:lpstr>Funkce read.delim()/read.delim2()</vt:lpstr>
      <vt:lpstr>Import Datasets </vt:lpstr>
      <vt:lpstr>Načítání dat z internetu</vt:lpstr>
      <vt:lpstr>Načítání dat z excelu</vt:lpstr>
      <vt:lpstr>Načítání dat z SPSS</vt:lpstr>
      <vt:lpstr>Načítání dat přímo z R</vt:lpstr>
      <vt:lpstr>Export dat</vt:lpstr>
      <vt:lpstr>Častá chyba při exportu</vt:lpstr>
      <vt:lpstr>Export dat z R do formátu RData</vt:lpstr>
      <vt:lpstr>Export obrázků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Ondrušková Bronislava</cp:lastModifiedBy>
  <cp:revision>25</cp:revision>
  <cp:lastPrinted>2023-05-19T11:31:31Z</cp:lastPrinted>
  <dcterms:created xsi:type="dcterms:W3CDTF">2020-02-25T12:11:24Z</dcterms:created>
  <dcterms:modified xsi:type="dcterms:W3CDTF">2023-10-25T12:30:19Z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