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notesMasterIdLst>
    <p:notesMasterId r:id="rId211"/>
  </p:notesMasterIdLst>
  <p:handoutMasterIdLst>
    <p:handoutMasterId r:id="rId212"/>
  </p:handoutMasterIdLst>
  <p:sldIdLst>
    <p:sldId id="256" r:id="rId7"/>
    <p:sldId id="257" r:id="rId8"/>
    <p:sldId id="259" r:id="rId9"/>
    <p:sldId id="452" r:id="rId10"/>
    <p:sldId id="260" r:id="rId11"/>
    <p:sldId id="453" r:id="rId12"/>
    <p:sldId id="454" r:id="rId13"/>
    <p:sldId id="458" r:id="rId14"/>
    <p:sldId id="459" r:id="rId15"/>
    <p:sldId id="460" r:id="rId16"/>
    <p:sldId id="461" r:id="rId17"/>
    <p:sldId id="463" r:id="rId18"/>
    <p:sldId id="462" r:id="rId19"/>
    <p:sldId id="464" r:id="rId20"/>
    <p:sldId id="469" r:id="rId21"/>
    <p:sldId id="470" r:id="rId22"/>
    <p:sldId id="455" r:id="rId23"/>
    <p:sldId id="466" r:id="rId24"/>
    <p:sldId id="465" r:id="rId25"/>
    <p:sldId id="468" r:id="rId26"/>
    <p:sldId id="456" r:id="rId27"/>
    <p:sldId id="467" r:id="rId28"/>
    <p:sldId id="471" r:id="rId29"/>
    <p:sldId id="262" r:id="rId30"/>
    <p:sldId id="289" r:id="rId31"/>
    <p:sldId id="284" r:id="rId32"/>
    <p:sldId id="285" r:id="rId33"/>
    <p:sldId id="264" r:id="rId34"/>
    <p:sldId id="265" r:id="rId35"/>
    <p:sldId id="266" r:id="rId36"/>
    <p:sldId id="267" r:id="rId37"/>
    <p:sldId id="268" r:id="rId38"/>
    <p:sldId id="288" r:id="rId39"/>
    <p:sldId id="271" r:id="rId40"/>
    <p:sldId id="270" r:id="rId41"/>
    <p:sldId id="276" r:id="rId42"/>
    <p:sldId id="277" r:id="rId43"/>
    <p:sldId id="283" r:id="rId44"/>
    <p:sldId id="278" r:id="rId45"/>
    <p:sldId id="280" r:id="rId46"/>
    <p:sldId id="272" r:id="rId47"/>
    <p:sldId id="273" r:id="rId48"/>
    <p:sldId id="282" r:id="rId49"/>
    <p:sldId id="485" r:id="rId50"/>
    <p:sldId id="486" r:id="rId51"/>
    <p:sldId id="487" r:id="rId52"/>
    <p:sldId id="488" r:id="rId53"/>
    <p:sldId id="457" r:id="rId54"/>
    <p:sldId id="489" r:id="rId55"/>
    <p:sldId id="490" r:id="rId56"/>
    <p:sldId id="491" r:id="rId57"/>
    <p:sldId id="492" r:id="rId58"/>
    <p:sldId id="493" r:id="rId59"/>
    <p:sldId id="494" r:id="rId60"/>
    <p:sldId id="495" r:id="rId61"/>
    <p:sldId id="331" r:id="rId62"/>
    <p:sldId id="496" r:id="rId63"/>
    <p:sldId id="497" r:id="rId64"/>
    <p:sldId id="498" r:id="rId65"/>
    <p:sldId id="425" r:id="rId66"/>
    <p:sldId id="426" r:id="rId67"/>
    <p:sldId id="499" r:id="rId68"/>
    <p:sldId id="406" r:id="rId69"/>
    <p:sldId id="500" r:id="rId70"/>
    <p:sldId id="427" r:id="rId71"/>
    <p:sldId id="428" r:id="rId72"/>
    <p:sldId id="290" r:id="rId73"/>
    <p:sldId id="501" r:id="rId74"/>
    <p:sldId id="502" r:id="rId75"/>
    <p:sldId id="503" r:id="rId76"/>
    <p:sldId id="431" r:id="rId77"/>
    <p:sldId id="504" r:id="rId78"/>
    <p:sldId id="505" r:id="rId79"/>
    <p:sldId id="506" r:id="rId80"/>
    <p:sldId id="507" r:id="rId81"/>
    <p:sldId id="508" r:id="rId82"/>
    <p:sldId id="509" r:id="rId83"/>
    <p:sldId id="510" r:id="rId84"/>
    <p:sldId id="511" r:id="rId85"/>
    <p:sldId id="451" r:id="rId86"/>
    <p:sldId id="274" r:id="rId87"/>
    <p:sldId id="472" r:id="rId88"/>
    <p:sldId id="473" r:id="rId89"/>
    <p:sldId id="474" r:id="rId90"/>
    <p:sldId id="475" r:id="rId91"/>
    <p:sldId id="476" r:id="rId92"/>
    <p:sldId id="477" r:id="rId93"/>
    <p:sldId id="478" r:id="rId94"/>
    <p:sldId id="479" r:id="rId95"/>
    <p:sldId id="480" r:id="rId96"/>
    <p:sldId id="481" r:id="rId97"/>
    <p:sldId id="482" r:id="rId98"/>
    <p:sldId id="483" r:id="rId99"/>
    <p:sldId id="484" r:id="rId100"/>
    <p:sldId id="416" r:id="rId101"/>
    <p:sldId id="512" r:id="rId102"/>
    <p:sldId id="513" r:id="rId103"/>
    <p:sldId id="514" r:id="rId104"/>
    <p:sldId id="269" r:id="rId105"/>
    <p:sldId id="515" r:id="rId106"/>
    <p:sldId id="610" r:id="rId107"/>
    <p:sldId id="263" r:id="rId108"/>
    <p:sldId id="518" r:id="rId109"/>
    <p:sldId id="281" r:id="rId110"/>
    <p:sldId id="611" r:id="rId111"/>
    <p:sldId id="520" r:id="rId112"/>
    <p:sldId id="522" r:id="rId113"/>
    <p:sldId id="612" r:id="rId114"/>
    <p:sldId id="523" r:id="rId115"/>
    <p:sldId id="609" r:id="rId116"/>
    <p:sldId id="525" r:id="rId117"/>
    <p:sldId id="527" r:id="rId118"/>
    <p:sldId id="528" r:id="rId119"/>
    <p:sldId id="529" r:id="rId120"/>
    <p:sldId id="395" r:id="rId121"/>
    <p:sldId id="530" r:id="rId122"/>
    <p:sldId id="279" r:id="rId123"/>
    <p:sldId id="531" r:id="rId124"/>
    <p:sldId id="532" r:id="rId125"/>
    <p:sldId id="533" r:id="rId126"/>
    <p:sldId id="534" r:id="rId127"/>
    <p:sldId id="535" r:id="rId128"/>
    <p:sldId id="404" r:id="rId129"/>
    <p:sldId id="401" r:id="rId130"/>
    <p:sldId id="402" r:id="rId131"/>
    <p:sldId id="536" r:id="rId132"/>
    <p:sldId id="537" r:id="rId133"/>
    <p:sldId id="538" r:id="rId134"/>
    <p:sldId id="411" r:id="rId135"/>
    <p:sldId id="412" r:id="rId136"/>
    <p:sldId id="414" r:id="rId137"/>
    <p:sldId id="450" r:id="rId138"/>
    <p:sldId id="539" r:id="rId139"/>
    <p:sldId id="419" r:id="rId140"/>
    <p:sldId id="540" r:id="rId141"/>
    <p:sldId id="541" r:id="rId142"/>
    <p:sldId id="542" r:id="rId143"/>
    <p:sldId id="543" r:id="rId144"/>
    <p:sldId id="544" r:id="rId145"/>
    <p:sldId id="545" r:id="rId146"/>
    <p:sldId id="546" r:id="rId147"/>
    <p:sldId id="547" r:id="rId148"/>
    <p:sldId id="548" r:id="rId149"/>
    <p:sldId id="549" r:id="rId150"/>
    <p:sldId id="550" r:id="rId151"/>
    <p:sldId id="551" r:id="rId152"/>
    <p:sldId id="552" r:id="rId153"/>
    <p:sldId id="553" r:id="rId154"/>
    <p:sldId id="554" r:id="rId155"/>
    <p:sldId id="555" r:id="rId156"/>
    <p:sldId id="556" r:id="rId157"/>
    <p:sldId id="557" r:id="rId158"/>
    <p:sldId id="558" r:id="rId159"/>
    <p:sldId id="559" r:id="rId160"/>
    <p:sldId id="560" r:id="rId161"/>
    <p:sldId id="561" r:id="rId162"/>
    <p:sldId id="562" r:id="rId163"/>
    <p:sldId id="563" r:id="rId164"/>
    <p:sldId id="564" r:id="rId165"/>
    <p:sldId id="565" r:id="rId166"/>
    <p:sldId id="566" r:id="rId167"/>
    <p:sldId id="567" r:id="rId168"/>
    <p:sldId id="568" r:id="rId169"/>
    <p:sldId id="569" r:id="rId170"/>
    <p:sldId id="570" r:id="rId171"/>
    <p:sldId id="258" r:id="rId172"/>
    <p:sldId id="571" r:id="rId173"/>
    <p:sldId id="572" r:id="rId174"/>
    <p:sldId id="275" r:id="rId175"/>
    <p:sldId id="573" r:id="rId176"/>
    <p:sldId id="574" r:id="rId177"/>
    <p:sldId id="575" r:id="rId178"/>
    <p:sldId id="576" r:id="rId179"/>
    <p:sldId id="577" r:id="rId180"/>
    <p:sldId id="578" r:id="rId181"/>
    <p:sldId id="579" r:id="rId182"/>
    <p:sldId id="580" r:id="rId183"/>
    <p:sldId id="581" r:id="rId184"/>
    <p:sldId id="583" r:id="rId185"/>
    <p:sldId id="582" r:id="rId186"/>
    <p:sldId id="584" r:id="rId187"/>
    <p:sldId id="586" r:id="rId188"/>
    <p:sldId id="587" r:id="rId189"/>
    <p:sldId id="588" r:id="rId190"/>
    <p:sldId id="589" r:id="rId191"/>
    <p:sldId id="590" r:id="rId192"/>
    <p:sldId id="591" r:id="rId193"/>
    <p:sldId id="592" r:id="rId194"/>
    <p:sldId id="593" r:id="rId195"/>
    <p:sldId id="261" r:id="rId196"/>
    <p:sldId id="594" r:id="rId197"/>
    <p:sldId id="595" r:id="rId198"/>
    <p:sldId id="596" r:id="rId199"/>
    <p:sldId id="598" r:id="rId200"/>
    <p:sldId id="599" r:id="rId201"/>
    <p:sldId id="600" r:id="rId202"/>
    <p:sldId id="601" r:id="rId203"/>
    <p:sldId id="602" r:id="rId204"/>
    <p:sldId id="603" r:id="rId205"/>
    <p:sldId id="604" r:id="rId206"/>
    <p:sldId id="605" r:id="rId207"/>
    <p:sldId id="606" r:id="rId208"/>
    <p:sldId id="607" r:id="rId209"/>
    <p:sldId id="608" r:id="rId210"/>
  </p:sldIdLst>
  <p:sldSz cx="9144000" cy="6858000" type="screen4x3"/>
  <p:notesSz cx="6792913" cy="99250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4620" autoAdjust="0"/>
  </p:normalViewPr>
  <p:slideViewPr>
    <p:cSldViewPr showGuides="1">
      <p:cViewPr varScale="1">
        <p:scale>
          <a:sx n="107" d="100"/>
          <a:sy n="107" d="100"/>
        </p:scale>
        <p:origin x="166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63" Type="http://schemas.openxmlformats.org/officeDocument/2006/relationships/slide" Target="slides/slide57.xml"/><Relationship Id="rId84" Type="http://schemas.openxmlformats.org/officeDocument/2006/relationships/slide" Target="slides/slide78.xml"/><Relationship Id="rId138" Type="http://schemas.openxmlformats.org/officeDocument/2006/relationships/slide" Target="slides/slide132.xml"/><Relationship Id="rId159" Type="http://schemas.openxmlformats.org/officeDocument/2006/relationships/slide" Target="slides/slide153.xml"/><Relationship Id="rId170" Type="http://schemas.openxmlformats.org/officeDocument/2006/relationships/slide" Target="slides/slide164.xml"/><Relationship Id="rId191" Type="http://schemas.openxmlformats.org/officeDocument/2006/relationships/slide" Target="slides/slide185.xml"/><Relationship Id="rId205" Type="http://schemas.openxmlformats.org/officeDocument/2006/relationships/slide" Target="slides/slide199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53" Type="http://schemas.openxmlformats.org/officeDocument/2006/relationships/slide" Target="slides/slide47.xml"/><Relationship Id="rId74" Type="http://schemas.openxmlformats.org/officeDocument/2006/relationships/slide" Target="slides/slide68.xml"/><Relationship Id="rId128" Type="http://schemas.openxmlformats.org/officeDocument/2006/relationships/slide" Target="slides/slide122.xml"/><Relationship Id="rId149" Type="http://schemas.openxmlformats.org/officeDocument/2006/relationships/slide" Target="slides/slide143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60" Type="http://schemas.openxmlformats.org/officeDocument/2006/relationships/slide" Target="slides/slide154.xml"/><Relationship Id="rId165" Type="http://schemas.openxmlformats.org/officeDocument/2006/relationships/slide" Target="slides/slide159.xml"/><Relationship Id="rId181" Type="http://schemas.openxmlformats.org/officeDocument/2006/relationships/slide" Target="slides/slide175.xml"/><Relationship Id="rId186" Type="http://schemas.openxmlformats.org/officeDocument/2006/relationships/slide" Target="slides/slide180.xml"/><Relationship Id="rId216" Type="http://schemas.openxmlformats.org/officeDocument/2006/relationships/tableStyles" Target="tableStyles.xml"/><Relationship Id="rId211" Type="http://schemas.openxmlformats.org/officeDocument/2006/relationships/notesMaster" Target="notesMasters/notesMaster1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18" Type="http://schemas.openxmlformats.org/officeDocument/2006/relationships/slide" Target="slides/slide112.xml"/><Relationship Id="rId134" Type="http://schemas.openxmlformats.org/officeDocument/2006/relationships/slide" Target="slides/slide128.xml"/><Relationship Id="rId139" Type="http://schemas.openxmlformats.org/officeDocument/2006/relationships/slide" Target="slides/slide133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150" Type="http://schemas.openxmlformats.org/officeDocument/2006/relationships/slide" Target="slides/slide144.xml"/><Relationship Id="rId155" Type="http://schemas.openxmlformats.org/officeDocument/2006/relationships/slide" Target="slides/slide149.xml"/><Relationship Id="rId171" Type="http://schemas.openxmlformats.org/officeDocument/2006/relationships/slide" Target="slides/slide165.xml"/><Relationship Id="rId176" Type="http://schemas.openxmlformats.org/officeDocument/2006/relationships/slide" Target="slides/slide170.xml"/><Relationship Id="rId192" Type="http://schemas.openxmlformats.org/officeDocument/2006/relationships/slide" Target="slides/slide186.xml"/><Relationship Id="rId197" Type="http://schemas.openxmlformats.org/officeDocument/2006/relationships/slide" Target="slides/slide191.xml"/><Relationship Id="rId206" Type="http://schemas.openxmlformats.org/officeDocument/2006/relationships/slide" Target="slides/slide200.xml"/><Relationship Id="rId201" Type="http://schemas.openxmlformats.org/officeDocument/2006/relationships/slide" Target="slides/slide195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124" Type="http://schemas.openxmlformats.org/officeDocument/2006/relationships/slide" Target="slides/slide118.xml"/><Relationship Id="rId129" Type="http://schemas.openxmlformats.org/officeDocument/2006/relationships/slide" Target="slides/slide123.xml"/><Relationship Id="rId54" Type="http://schemas.openxmlformats.org/officeDocument/2006/relationships/slide" Target="slides/slide48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40" Type="http://schemas.openxmlformats.org/officeDocument/2006/relationships/slide" Target="slides/slide134.xml"/><Relationship Id="rId145" Type="http://schemas.openxmlformats.org/officeDocument/2006/relationships/slide" Target="slides/slide139.xml"/><Relationship Id="rId161" Type="http://schemas.openxmlformats.org/officeDocument/2006/relationships/slide" Target="slides/slide155.xml"/><Relationship Id="rId166" Type="http://schemas.openxmlformats.org/officeDocument/2006/relationships/slide" Target="slides/slide160.xml"/><Relationship Id="rId182" Type="http://schemas.openxmlformats.org/officeDocument/2006/relationships/slide" Target="slides/slide176.xml"/><Relationship Id="rId187" Type="http://schemas.openxmlformats.org/officeDocument/2006/relationships/slide" Target="slides/slide181.xml"/><Relationship Id="rId217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212" Type="http://schemas.openxmlformats.org/officeDocument/2006/relationships/handoutMaster" Target="handoutMasters/handoutMaster1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slide" Target="slides/slide108.xml"/><Relationship Id="rId119" Type="http://schemas.openxmlformats.org/officeDocument/2006/relationships/slide" Target="slides/slide113.xml"/><Relationship Id="rId44" Type="http://schemas.openxmlformats.org/officeDocument/2006/relationships/slide" Target="slides/slide38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130" Type="http://schemas.openxmlformats.org/officeDocument/2006/relationships/slide" Target="slides/slide124.xml"/><Relationship Id="rId135" Type="http://schemas.openxmlformats.org/officeDocument/2006/relationships/slide" Target="slides/slide129.xml"/><Relationship Id="rId151" Type="http://schemas.openxmlformats.org/officeDocument/2006/relationships/slide" Target="slides/slide145.xml"/><Relationship Id="rId156" Type="http://schemas.openxmlformats.org/officeDocument/2006/relationships/slide" Target="slides/slide150.xml"/><Relationship Id="rId177" Type="http://schemas.openxmlformats.org/officeDocument/2006/relationships/slide" Target="slides/slide171.xml"/><Relationship Id="rId198" Type="http://schemas.openxmlformats.org/officeDocument/2006/relationships/slide" Target="slides/slide192.xml"/><Relationship Id="rId172" Type="http://schemas.openxmlformats.org/officeDocument/2006/relationships/slide" Target="slides/slide166.xml"/><Relationship Id="rId193" Type="http://schemas.openxmlformats.org/officeDocument/2006/relationships/slide" Target="slides/slide187.xml"/><Relationship Id="rId202" Type="http://schemas.openxmlformats.org/officeDocument/2006/relationships/slide" Target="slides/slide196.xml"/><Relationship Id="rId207" Type="http://schemas.openxmlformats.org/officeDocument/2006/relationships/slide" Target="slides/slide201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120" Type="http://schemas.openxmlformats.org/officeDocument/2006/relationships/slide" Target="slides/slide114.xml"/><Relationship Id="rId125" Type="http://schemas.openxmlformats.org/officeDocument/2006/relationships/slide" Target="slides/slide119.xml"/><Relationship Id="rId141" Type="http://schemas.openxmlformats.org/officeDocument/2006/relationships/slide" Target="slides/slide135.xml"/><Relationship Id="rId146" Type="http://schemas.openxmlformats.org/officeDocument/2006/relationships/slide" Target="slides/slide140.xml"/><Relationship Id="rId167" Type="http://schemas.openxmlformats.org/officeDocument/2006/relationships/slide" Target="slides/slide161.xml"/><Relationship Id="rId188" Type="http://schemas.openxmlformats.org/officeDocument/2006/relationships/slide" Target="slides/slide182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162" Type="http://schemas.openxmlformats.org/officeDocument/2006/relationships/slide" Target="slides/slide156.xml"/><Relationship Id="rId183" Type="http://schemas.openxmlformats.org/officeDocument/2006/relationships/slide" Target="slides/slide177.xml"/><Relationship Id="rId213" Type="http://schemas.openxmlformats.org/officeDocument/2006/relationships/presProps" Target="pres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slide" Target="slides/slide109.xml"/><Relationship Id="rId131" Type="http://schemas.openxmlformats.org/officeDocument/2006/relationships/slide" Target="slides/slide125.xml"/><Relationship Id="rId136" Type="http://schemas.openxmlformats.org/officeDocument/2006/relationships/slide" Target="slides/slide130.xml"/><Relationship Id="rId157" Type="http://schemas.openxmlformats.org/officeDocument/2006/relationships/slide" Target="slides/slide151.xml"/><Relationship Id="rId178" Type="http://schemas.openxmlformats.org/officeDocument/2006/relationships/slide" Target="slides/slide172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52" Type="http://schemas.openxmlformats.org/officeDocument/2006/relationships/slide" Target="slides/slide146.xml"/><Relationship Id="rId173" Type="http://schemas.openxmlformats.org/officeDocument/2006/relationships/slide" Target="slides/slide167.xml"/><Relationship Id="rId194" Type="http://schemas.openxmlformats.org/officeDocument/2006/relationships/slide" Target="slides/slide188.xml"/><Relationship Id="rId199" Type="http://schemas.openxmlformats.org/officeDocument/2006/relationships/slide" Target="slides/slide193.xml"/><Relationship Id="rId203" Type="http://schemas.openxmlformats.org/officeDocument/2006/relationships/slide" Target="slides/slide197.xml"/><Relationship Id="rId208" Type="http://schemas.openxmlformats.org/officeDocument/2006/relationships/slide" Target="slides/slide202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26" Type="http://schemas.openxmlformats.org/officeDocument/2006/relationships/slide" Target="slides/slide120.xml"/><Relationship Id="rId147" Type="http://schemas.openxmlformats.org/officeDocument/2006/relationships/slide" Target="slides/slide141.xml"/><Relationship Id="rId168" Type="http://schemas.openxmlformats.org/officeDocument/2006/relationships/slide" Target="slides/slide162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121" Type="http://schemas.openxmlformats.org/officeDocument/2006/relationships/slide" Target="slides/slide115.xml"/><Relationship Id="rId142" Type="http://schemas.openxmlformats.org/officeDocument/2006/relationships/slide" Target="slides/slide136.xml"/><Relationship Id="rId163" Type="http://schemas.openxmlformats.org/officeDocument/2006/relationships/slide" Target="slides/slide157.xml"/><Relationship Id="rId184" Type="http://schemas.openxmlformats.org/officeDocument/2006/relationships/slide" Target="slides/slide178.xml"/><Relationship Id="rId189" Type="http://schemas.openxmlformats.org/officeDocument/2006/relationships/slide" Target="slides/slide183.xml"/><Relationship Id="rId3" Type="http://schemas.openxmlformats.org/officeDocument/2006/relationships/customXml" Target="../customXml/item3.xml"/><Relationship Id="rId214" Type="http://schemas.openxmlformats.org/officeDocument/2006/relationships/viewProps" Target="viewProps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slide" Target="slides/slide110.xml"/><Relationship Id="rId137" Type="http://schemas.openxmlformats.org/officeDocument/2006/relationships/slide" Target="slides/slide131.xml"/><Relationship Id="rId158" Type="http://schemas.openxmlformats.org/officeDocument/2006/relationships/slide" Target="slides/slide152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slide" Target="slides/slide105.xml"/><Relationship Id="rId132" Type="http://schemas.openxmlformats.org/officeDocument/2006/relationships/slide" Target="slides/slide126.xml"/><Relationship Id="rId153" Type="http://schemas.openxmlformats.org/officeDocument/2006/relationships/slide" Target="slides/slide147.xml"/><Relationship Id="rId174" Type="http://schemas.openxmlformats.org/officeDocument/2006/relationships/slide" Target="slides/slide168.xml"/><Relationship Id="rId179" Type="http://schemas.openxmlformats.org/officeDocument/2006/relationships/slide" Target="slides/slide173.xml"/><Relationship Id="rId195" Type="http://schemas.openxmlformats.org/officeDocument/2006/relationships/slide" Target="slides/slide189.xml"/><Relationship Id="rId209" Type="http://schemas.openxmlformats.org/officeDocument/2006/relationships/slide" Target="slides/slide203.xml"/><Relationship Id="rId190" Type="http://schemas.openxmlformats.org/officeDocument/2006/relationships/slide" Target="slides/slide184.xml"/><Relationship Id="rId204" Type="http://schemas.openxmlformats.org/officeDocument/2006/relationships/slide" Target="slides/slide198.xml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27" Type="http://schemas.openxmlformats.org/officeDocument/2006/relationships/slide" Target="slides/slide12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52" Type="http://schemas.openxmlformats.org/officeDocument/2006/relationships/slide" Target="slides/slide46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122" Type="http://schemas.openxmlformats.org/officeDocument/2006/relationships/slide" Target="slides/slide116.xml"/><Relationship Id="rId143" Type="http://schemas.openxmlformats.org/officeDocument/2006/relationships/slide" Target="slides/slide137.xml"/><Relationship Id="rId148" Type="http://schemas.openxmlformats.org/officeDocument/2006/relationships/slide" Target="slides/slide142.xml"/><Relationship Id="rId164" Type="http://schemas.openxmlformats.org/officeDocument/2006/relationships/slide" Target="slides/slide158.xml"/><Relationship Id="rId169" Type="http://schemas.openxmlformats.org/officeDocument/2006/relationships/slide" Target="slides/slide163.xml"/><Relationship Id="rId185" Type="http://schemas.openxmlformats.org/officeDocument/2006/relationships/slide" Target="slides/slide179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80" Type="http://schemas.openxmlformats.org/officeDocument/2006/relationships/slide" Target="slides/slide174.xml"/><Relationship Id="rId210" Type="http://schemas.openxmlformats.org/officeDocument/2006/relationships/slide" Target="slides/slide204.xml"/><Relationship Id="rId215" Type="http://schemas.openxmlformats.org/officeDocument/2006/relationships/theme" Target="theme/theme1.xml"/><Relationship Id="rId26" Type="http://schemas.openxmlformats.org/officeDocument/2006/relationships/slide" Target="slides/slide20.xml"/><Relationship Id="rId47" Type="http://schemas.openxmlformats.org/officeDocument/2006/relationships/slide" Target="slides/slide41.xml"/><Relationship Id="rId68" Type="http://schemas.openxmlformats.org/officeDocument/2006/relationships/slide" Target="slides/slide62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33" Type="http://schemas.openxmlformats.org/officeDocument/2006/relationships/slide" Target="slides/slide127.xml"/><Relationship Id="rId154" Type="http://schemas.openxmlformats.org/officeDocument/2006/relationships/slide" Target="slides/slide148.xml"/><Relationship Id="rId175" Type="http://schemas.openxmlformats.org/officeDocument/2006/relationships/slide" Target="slides/slide169.xml"/><Relationship Id="rId196" Type="http://schemas.openxmlformats.org/officeDocument/2006/relationships/slide" Target="slides/slide190.xml"/><Relationship Id="rId200" Type="http://schemas.openxmlformats.org/officeDocument/2006/relationships/slide" Target="slides/slide194.xml"/><Relationship Id="rId16" Type="http://schemas.openxmlformats.org/officeDocument/2006/relationships/slide" Target="slides/slide10.xml"/><Relationship Id="rId37" Type="http://schemas.openxmlformats.org/officeDocument/2006/relationships/slide" Target="slides/slide31.xml"/><Relationship Id="rId58" Type="http://schemas.openxmlformats.org/officeDocument/2006/relationships/slide" Target="slides/slide52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123" Type="http://schemas.openxmlformats.org/officeDocument/2006/relationships/slide" Target="slides/slide117.xml"/><Relationship Id="rId144" Type="http://schemas.openxmlformats.org/officeDocument/2006/relationships/slide" Target="slides/slide1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Štorkánová Veronika" userId="84d419c7-6c13-40f0-939f-c79b51a9327f" providerId="ADAL" clId="{FC035B8A-83C2-40C4-9E86-901D9D1ED0BC}"/>
    <pc:docChg chg="modMainMaster">
      <pc:chgData name="Štorkánová Veronika" userId="84d419c7-6c13-40f0-939f-c79b51a9327f" providerId="ADAL" clId="{FC035B8A-83C2-40C4-9E86-901D9D1ED0BC}" dt="2023-01-11T08:15:16.235" v="1" actId="20577"/>
      <pc:docMkLst>
        <pc:docMk/>
      </pc:docMkLst>
      <pc:sldMasterChg chg="modSp mod">
        <pc:chgData name="Štorkánová Veronika" userId="84d419c7-6c13-40f0-939f-c79b51a9327f" providerId="ADAL" clId="{FC035B8A-83C2-40C4-9E86-901D9D1ED0BC}" dt="2023-01-11T08:15:16.235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FC035B8A-83C2-40C4-9E86-901D9D1ED0BC}" dt="2023-01-11T08:15:16.235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  <pc:docChgLst>
    <pc:chgData name="Šlik Libor" userId="cd521980-9fff-482e-bd13-03f6dfe2e301" providerId="ADAL" clId="{9D728DFE-2AE1-4EA0-B745-E63FF7734C6D}"/>
    <pc:docChg chg="addSld">
      <pc:chgData name="Šlik Libor" userId="cd521980-9fff-482e-bd13-03f6dfe2e301" providerId="ADAL" clId="{9D728DFE-2AE1-4EA0-B745-E63FF7734C6D}" dt="2023-02-13T08:02:22.334" v="0" actId="680"/>
      <pc:docMkLst>
        <pc:docMk/>
      </pc:docMkLst>
      <pc:sldChg chg="new">
        <pc:chgData name="Šlik Libor" userId="cd521980-9fff-482e-bd13-03f6dfe2e301" providerId="ADAL" clId="{9D728DFE-2AE1-4EA0-B745-E63FF7734C6D}" dt="2023-02-13T08:02:22.334" v="0" actId="680"/>
        <pc:sldMkLst>
          <pc:docMk/>
          <pc:sldMk cId="3664243243" sldId="257"/>
        </pc:sldMkLst>
      </pc:sldChg>
    </pc:docChg>
  </pc:docChgLst>
  <pc:docChgLst>
    <pc:chgData name="Štorkánová Veronika" userId="84d419c7-6c13-40f0-939f-c79b51a9327f" providerId="ADAL" clId="{C68FB8D6-EA14-4376-90B8-C03955D2F542}"/>
    <pc:docChg chg="modMainMaster">
      <pc:chgData name="Štorkánová Veronika" userId="84d419c7-6c13-40f0-939f-c79b51a9327f" providerId="ADAL" clId="{C68FB8D6-EA14-4376-90B8-C03955D2F542}" dt="2022-02-04T11:24:26.184" v="1" actId="20577"/>
      <pc:docMkLst>
        <pc:docMk/>
      </pc:docMkLst>
      <pc:sldMasterChg chg="modSp mod">
        <pc:chgData name="Štorkánová Veronika" userId="84d419c7-6c13-40f0-939f-c79b51a9327f" providerId="ADAL" clId="{C68FB8D6-EA14-4376-90B8-C03955D2F542}" dt="2022-02-04T11:24:26.184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C68FB8D6-EA14-4376-90B8-C03955D2F542}" dt="2022-02-04T11:24:26.184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  <pc:docChgLst>
    <pc:chgData name="Štorkánová Veronika" userId="84d419c7-6c13-40f0-939f-c79b51a9327f" providerId="ADAL" clId="{3AD8677A-9AB0-43CC-AA01-0B09880A4EBD}"/>
    <pc:docChg chg="modMainMaster">
      <pc:chgData name="Štorkánová Veronika" userId="84d419c7-6c13-40f0-939f-c79b51a9327f" providerId="ADAL" clId="{3AD8677A-9AB0-43CC-AA01-0B09880A4EBD}" dt="2021-06-02T13:19:49.972" v="1" actId="20577"/>
      <pc:docMkLst>
        <pc:docMk/>
      </pc:docMkLst>
      <pc:sldMasterChg chg="modSp mod">
        <pc:chgData name="Štorkánová Veronika" userId="84d419c7-6c13-40f0-939f-c79b51a9327f" providerId="ADAL" clId="{3AD8677A-9AB0-43CC-AA01-0B09880A4EBD}" dt="2021-06-02T13:19:49.972" v="1" actId="20577"/>
        <pc:sldMasterMkLst>
          <pc:docMk/>
          <pc:sldMasterMk cId="924656469" sldId="2147483660"/>
        </pc:sldMasterMkLst>
        <pc:spChg chg="mod">
          <ac:chgData name="Štorkánová Veronika" userId="84d419c7-6c13-40f0-939f-c79b51a9327f" providerId="ADAL" clId="{3AD8677A-9AB0-43CC-AA01-0B09880A4EBD}" dt="2021-06-02T13:19:49.972" v="1" actId="20577"/>
          <ac:spMkLst>
            <pc:docMk/>
            <pc:sldMasterMk cId="924656469" sldId="2147483660"/>
            <ac:spMk id="5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7F14FCDF-4556-9A86-28D6-B94DD6C09F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D04CDE0-027C-7BEA-EF3B-8F7B658487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ECFB606-4892-D830-118D-5C5E6CB081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8363EAC-C05F-0818-69D4-3AAF801600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ABB8B-7662-4608-A4DB-ACB637F0E5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14339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7745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6563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292" y="4776431"/>
            <a:ext cx="543433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7745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014A5-AA23-41EF-9604-9583023073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391544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92C87-38D0-4D9D-BCF6-FB5299A404B5}" type="slidenum">
              <a:rPr lang="cs-CZ" smtClean="0"/>
              <a:t>59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6B6213D-D7CF-46A6-B511-84393CE27F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035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0BEE24-7DB6-40B1-BCFE-9048F9EE2E3A}" type="slidenum">
              <a:rPr lang="cs-CZ" smtClean="0"/>
              <a:t>113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7F5998C-9F31-9A00-DEEA-EC2255F7BED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8024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114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1476544-099E-F433-5C7C-5D59BFB2CFE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5588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117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DF0A981-F146-6C47-7A24-83DC72AC44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9380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4F06EF-6154-45B6-8461-EF3274707529}" type="slidenum">
              <a:rPr lang="cs-CZ" smtClean="0"/>
              <a:t>118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6FF2554-66C7-1F6E-98DE-1872539FCDF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446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B75E511-A13C-49F7-888D-4CDA795BEB4B}" type="slidenum">
              <a:rPr lang="cs-CZ" altLang="cs-CZ" sz="1200"/>
              <a:pPr eaLnBrk="1" hangingPunct="1"/>
              <a:t>123</a:t>
            </a:fld>
            <a:endParaRPr lang="cs-CZ" altLang="cs-CZ" sz="120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cs-CZ" altLang="cs-CZ" dirty="0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E6617DF4-CF2C-4E9D-E3A8-B766672E24F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0" y="744538"/>
            <a:ext cx="4960938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Zástupný symbol pro poznámky 2"/>
          <p:cNvSpPr>
            <a:spLocks noGrp="1"/>
          </p:cNvSpPr>
          <p:nvPr>
            <p:ph type="body" idx="1"/>
          </p:nvPr>
        </p:nvSpPr>
        <p:spPr bwMode="auto">
          <a:xfrm>
            <a:off x="679292" y="4713450"/>
            <a:ext cx="5434330" cy="446754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2741" tIns="46370" rIns="92741" bIns="4637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cs-CZ" altLang="cs-CZ"/>
          </a:p>
        </p:txBody>
      </p:sp>
      <p:sp>
        <p:nvSpPr>
          <p:cNvPr id="36868" name="Zástupný symbol pro záhlaví 3"/>
          <p:cNvSpPr txBox="1">
            <a:spLocks noGrp="1"/>
          </p:cNvSpPr>
          <p:nvPr/>
        </p:nvSpPr>
        <p:spPr bwMode="auto">
          <a:xfrm>
            <a:off x="0" y="1"/>
            <a:ext cx="2942538" cy="496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SPSS Inc. </a:t>
            </a:r>
          </a:p>
        </p:txBody>
      </p:sp>
      <p:sp>
        <p:nvSpPr>
          <p:cNvPr id="36869" name="Zástupný symbol pro zápatí 4"/>
          <p:cNvSpPr txBox="1">
            <a:spLocks noGrp="1"/>
          </p:cNvSpPr>
          <p:nvPr/>
        </p:nvSpPr>
        <p:spPr bwMode="auto">
          <a:xfrm>
            <a:off x="0" y="9428482"/>
            <a:ext cx="2942538" cy="49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cs-CZ">
                <a:latin typeface="Arial" charset="0"/>
              </a:rPr>
              <a:t>Copyright 2006 SPSS Inc. </a:t>
            </a:r>
          </a:p>
        </p:txBody>
      </p:sp>
      <p:sp>
        <p:nvSpPr>
          <p:cNvPr id="36870" name="Zástupný symbol pro číslo snímku 5"/>
          <p:cNvSpPr txBox="1">
            <a:spLocks noGrp="1"/>
          </p:cNvSpPr>
          <p:nvPr/>
        </p:nvSpPr>
        <p:spPr bwMode="auto">
          <a:xfrm>
            <a:off x="3848790" y="9428482"/>
            <a:ext cx="2942538" cy="49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41" tIns="46370" rIns="92741" bIns="46370" anchor="b"/>
          <a:lstStyle>
            <a:lvl1pPr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271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271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9CF4410-FE88-4420-915B-43FD9413C09D}" type="slidenum">
              <a:rPr lang="en-US" altLang="cs-CZ">
                <a:latin typeface="Arial" charset="0"/>
              </a:rPr>
              <a:pPr algn="r" eaLnBrk="1" hangingPunct="1">
                <a:spcBef>
                  <a:spcPct val="0"/>
                </a:spcBef>
              </a:pPr>
              <a:t>125</a:t>
            </a:fld>
            <a:endParaRPr lang="en-US" altLang="cs-CZ">
              <a:latin typeface="Arial" charset="0"/>
            </a:endParaRPr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C0D973B-E76D-C958-30C8-B30287082CC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0738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0739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0740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0741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B67CFF-61CD-4C92-951D-76234DF1CB17}" type="slidenum">
              <a:rPr lang="en-US" smtClean="0"/>
              <a:pPr/>
              <a:t>135</a:t>
            </a:fld>
            <a:endParaRPr lang="en-US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29543337-6932-20D8-9929-777CAED52B8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78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2786" name="Zástupný symbol pro poznámky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s-CZ"/>
          </a:p>
        </p:txBody>
      </p:sp>
      <p:sp>
        <p:nvSpPr>
          <p:cNvPr id="502787" name="Zástupný symbol pro záhlaví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/>
              <a:t>SPSS Inc. </a:t>
            </a:r>
          </a:p>
        </p:txBody>
      </p:sp>
      <p:sp>
        <p:nvSpPr>
          <p:cNvPr id="502788" name="Zástupný symbol pro zápatí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Copyright 2006 SPSS Inc. </a:t>
            </a:r>
          </a:p>
        </p:txBody>
      </p:sp>
      <p:sp>
        <p:nvSpPr>
          <p:cNvPr id="502789" name="Zástupný symbol pro číslo snímku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3FA352-DEF6-456C-ACFC-6F101540AF21}" type="slidenum">
              <a:rPr lang="en-US" smtClean="0"/>
              <a:pPr/>
              <a:t>137</a:t>
            </a:fld>
            <a:endParaRPr lang="en-US"/>
          </a:p>
        </p:txBody>
      </p:sp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8AD0114-88F2-4695-A2B9-4A2071BC659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B99EF3-F539-4C56-8534-CDB6476E56A6}" type="slidenum">
              <a:rPr lang="cs-CZ" smtClean="0"/>
              <a:t>178</a:t>
            </a:fld>
            <a:endParaRPr lang="cs-CZ"/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4EB4C6C4-4C68-9F45-7229-57C3C3E08CA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827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60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2942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Johann Carl Friedrich Gauss (1777-1855) Německo</a:t>
            </a:r>
          </a:p>
          <a:p>
            <a:r>
              <a:rPr lang="cs-CZ" dirty="0"/>
              <a:t>William </a:t>
            </a:r>
            <a:r>
              <a:rPr lang="cs-CZ" dirty="0" err="1"/>
              <a:t>Sealy</a:t>
            </a:r>
            <a:r>
              <a:rPr lang="cs-CZ" dirty="0"/>
              <a:t> </a:t>
            </a:r>
            <a:r>
              <a:rPr lang="cs-CZ" dirty="0" err="1"/>
              <a:t>Gosset</a:t>
            </a:r>
            <a:r>
              <a:rPr lang="cs-CZ" dirty="0"/>
              <a:t> (1876-1937) GB, Irsko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34BD99-8C19-4E95-B6FB-0F1A10093492}" type="slidenum">
              <a:rPr lang="cs-CZ" smtClean="0"/>
              <a:t>61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6647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63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5483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69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0549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942975" y="1347788"/>
            <a:ext cx="4846638" cy="3635375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70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630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76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431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79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6787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FDF07C4-074C-4945-8CBF-27EA8BB84A2B}" type="slidenum">
              <a:rPr lang="cs-CZ" smtClean="0"/>
              <a:pPr>
                <a:defRPr/>
              </a:pPr>
              <a:t>95</a:t>
            </a:fld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4763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2023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20.11.2025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kurzystatistiky.cz/kurzy/kurzy-softwaru-ibm-spss/zaklady-statistiky-v-jazyce-r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0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10.png"/></Relationships>
</file>

<file path=ppt/slides/_rels/slide103.xml.rels><?xml version="1.0" encoding="UTF-8" standalone="yes"?>
<Relationships xmlns="http://schemas.openxmlformats.org/package/2006/relationships"><Relationship Id="rId7" Type="http://schemas.openxmlformats.org/officeDocument/2006/relationships/image" Target="../media/image84.png"/><Relationship Id="rId2" Type="http://schemas.openxmlformats.org/officeDocument/2006/relationships/image" Target="../media/image13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161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2310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an.rstudio.com/" TargetMode="External"/><Relationship Id="rId2" Type="http://schemas.openxmlformats.org/officeDocument/2006/relationships/hyperlink" Target="https://posit.co/products/open-source/rstudio/" TargetMode="Externa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9.png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w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stackoverflow.com/questions/tagged/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wmf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data-flair.training/blogs/list-of-r-packages/" TargetMode="External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1.png"/><Relationship Id="rId2" Type="http://schemas.openxmlformats.org/officeDocument/2006/relationships/image" Target="../media/image1810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2010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2110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hyperlink" Target="https://www.tidyverse.org/package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142.png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hyperlink" Target="https://r-charts.com/color-palettes/" TargetMode="External"/><Relationship Id="rId2" Type="http://schemas.openxmlformats.org/officeDocument/2006/relationships/hyperlink" Target="https://r-charts.com/colors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png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9.png"/><Relationship Id="rId4" Type="http://schemas.openxmlformats.org/officeDocument/2006/relationships/image" Target="../media/image158.png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6.png"/><Relationship Id="rId4" Type="http://schemas.openxmlformats.org/officeDocument/2006/relationships/image" Target="../media/image165.pn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png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3.png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7.png"/><Relationship Id="rId4" Type="http://schemas.openxmlformats.org/officeDocument/2006/relationships/image" Target="../media/image17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0.png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png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7.png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6.png"/><Relationship Id="rId3" Type="http://schemas.openxmlformats.org/officeDocument/2006/relationships/image" Target="../media/image191.png"/><Relationship Id="rId7" Type="http://schemas.openxmlformats.org/officeDocument/2006/relationships/image" Target="../media/image19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4.png"/><Relationship Id="rId11" Type="http://schemas.openxmlformats.org/officeDocument/2006/relationships/image" Target="../media/image199.png"/><Relationship Id="rId5" Type="http://schemas.openxmlformats.org/officeDocument/2006/relationships/image" Target="../media/image193.png"/><Relationship Id="rId10" Type="http://schemas.openxmlformats.org/officeDocument/2006/relationships/image" Target="../media/image198.png"/><Relationship Id="rId4" Type="http://schemas.openxmlformats.org/officeDocument/2006/relationships/image" Target="../media/image192.png"/><Relationship Id="rId9" Type="http://schemas.openxmlformats.org/officeDocument/2006/relationships/image" Target="../media/image197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4.png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8.png"/><Relationship Id="rId4" Type="http://schemas.openxmlformats.org/officeDocument/2006/relationships/image" Target="../media/image207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0.png"/><Relationship Id="rId4" Type="http://schemas.openxmlformats.org/officeDocument/2006/relationships/image" Target="../media/image20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4.png"/><Relationship Id="rId4" Type="http://schemas.openxmlformats.org/officeDocument/2006/relationships/image" Target="../media/image213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2.png"/><Relationship Id="rId4" Type="http://schemas.openxmlformats.org/officeDocument/2006/relationships/image" Target="../media/image221.png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7" Type="http://schemas.openxmlformats.org/officeDocument/2006/relationships/image" Target="../media/image228.png"/><Relationship Id="rId2" Type="http://schemas.openxmlformats.org/officeDocument/2006/relationships/image" Target="../media/image2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7.png"/><Relationship Id="rId5" Type="http://schemas.openxmlformats.org/officeDocument/2006/relationships/image" Target="../media/image226.png"/><Relationship Id="rId4" Type="http://schemas.openxmlformats.org/officeDocument/2006/relationships/image" Target="../media/image225.png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hyperlink" Target="https://cran.r-project.org/web/packages/lubridate/vignettes/lubridate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3.png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png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8.png"/><Relationship Id="rId4" Type="http://schemas.openxmlformats.org/officeDocument/2006/relationships/image" Target="../media/image237.png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2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2.png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5.png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elpmark.cz/navody/prace-s-pocitacem/362-znaky-na-klavesnici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65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9"/>
            <a:ext cx="4896544" cy="1368152"/>
          </a:xfrm>
        </p:spPr>
        <p:txBody>
          <a:bodyPr/>
          <a:lstStyle/>
          <a:p>
            <a:pPr algn="ctr"/>
            <a:r>
              <a:rPr lang="pl-PL" dirty="0">
                <a:hlinkClick r:id="rId2"/>
              </a:rPr>
              <a:t>Základy statistiky v jazyce 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3201904" y="2636912"/>
            <a:ext cx="5896744" cy="1752600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35228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46D8860-C05C-F3FC-275C-EE763475B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 Studio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D518B53-BC5F-1BE9-97A6-08295F880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Aplikace </a:t>
            </a:r>
            <a:r>
              <a:rPr lang="cs-CZ" dirty="0" err="1"/>
              <a:t>RStudio</a:t>
            </a:r>
            <a:r>
              <a:rPr lang="cs-CZ" dirty="0"/>
              <a:t> je otevřené vývojové prostředí, umožňující komfortní práci v programovacím jazyce R.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0A3EA96-C393-7B69-52E8-EE30CFE736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32" y="1818443"/>
            <a:ext cx="6831335" cy="4311175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827D0F00-7215-6701-6347-CEA61FB110DE}"/>
              </a:ext>
            </a:extLst>
          </p:cNvPr>
          <p:cNvSpPr/>
          <p:nvPr/>
        </p:nvSpPr>
        <p:spPr>
          <a:xfrm>
            <a:off x="1156332" y="2348880"/>
            <a:ext cx="5431892" cy="21602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2153606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CF3DED-7100-7D6B-E754-E8B4ECBFE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Kontingenční tabulka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4253F3B-0075-DAD9-9BE5-A7783C16D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ctable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/>
              <a:t> z balíku </a:t>
            </a:r>
            <a:r>
              <a:rPr lang="cs-CZ" i="1" dirty="0"/>
              <a:t>„</a:t>
            </a:r>
            <a:r>
              <a:rPr lang="cs-CZ" i="1" dirty="0" err="1"/>
              <a:t>summarytools</a:t>
            </a:r>
            <a:r>
              <a:rPr lang="cs-CZ" i="1" dirty="0"/>
              <a:t>“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pro dvě kategorizované proměnné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X: kategorizovaná proměnná s hodnotami v řádcích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Y: kategorizovaná proměnná s hodnotami ve sloupcích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Defaultně nastavené řádkové proporce – v součtu dávají 100% v každém řádků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Změna proporcí argumentem </a:t>
            </a:r>
            <a:r>
              <a:rPr lang="cs-CZ" b="1" i="1" dirty="0" err="1">
                <a:solidFill>
                  <a:schemeClr val="tx1"/>
                </a:solidFill>
              </a:rPr>
              <a:t>prop</a:t>
            </a:r>
            <a:r>
              <a:rPr lang="cs-CZ" dirty="0">
                <a:solidFill>
                  <a:schemeClr val="tx1"/>
                </a:solidFill>
              </a:rPr>
              <a:t> (možnost nastavit sloupcové nebo celkové)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Argument </a:t>
            </a:r>
            <a:r>
              <a:rPr lang="cs-CZ" b="1" i="1" dirty="0" err="1">
                <a:solidFill>
                  <a:schemeClr val="tx1"/>
                </a:solidFill>
              </a:rPr>
              <a:t>totals</a:t>
            </a:r>
            <a:r>
              <a:rPr lang="cs-CZ" dirty="0">
                <a:solidFill>
                  <a:schemeClr val="tx1"/>
                </a:solidFill>
              </a:rPr>
              <a:t> = TRUE (</a:t>
            </a:r>
            <a:r>
              <a:rPr lang="cs-CZ" dirty="0" err="1">
                <a:solidFill>
                  <a:schemeClr val="tx1"/>
                </a:solidFill>
              </a:rPr>
              <a:t>defaultne</a:t>
            </a:r>
            <a:r>
              <a:rPr lang="cs-CZ" dirty="0">
                <a:solidFill>
                  <a:schemeClr val="tx1"/>
                </a:solidFill>
              </a:rPr>
              <a:t>) – zobrazuje marginální četnosti (okrajové)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Argumenty </a:t>
            </a:r>
            <a:r>
              <a:rPr lang="cs-CZ" b="1" i="1" dirty="0">
                <a:solidFill>
                  <a:schemeClr val="tx1"/>
                </a:solidFill>
              </a:rPr>
              <a:t>style, </a:t>
            </a:r>
            <a:r>
              <a:rPr lang="cs-CZ" b="1" i="1" dirty="0" err="1">
                <a:solidFill>
                  <a:schemeClr val="tx1"/>
                </a:solidFill>
              </a:rPr>
              <a:t>round.digits</a:t>
            </a:r>
            <a:r>
              <a:rPr lang="cs-CZ" b="1" i="1" dirty="0">
                <a:solidFill>
                  <a:schemeClr val="tx1"/>
                </a:solidFill>
              </a:rPr>
              <a:t>, </a:t>
            </a:r>
            <a:r>
              <a:rPr lang="cs-CZ" b="1" i="1" dirty="0" err="1">
                <a:solidFill>
                  <a:schemeClr val="tx1"/>
                </a:solidFill>
              </a:rPr>
              <a:t>justify</a:t>
            </a:r>
            <a:r>
              <a:rPr lang="cs-CZ" b="1" i="1" dirty="0">
                <a:solidFill>
                  <a:schemeClr val="tx1"/>
                </a:solidFill>
              </a:rPr>
              <a:t>, </a:t>
            </a:r>
            <a:r>
              <a:rPr lang="cs-CZ" b="1" i="1" dirty="0" err="1">
                <a:solidFill>
                  <a:schemeClr val="tx1"/>
                </a:solidFill>
              </a:rPr>
              <a:t>heading</a:t>
            </a:r>
            <a:r>
              <a:rPr lang="cs-CZ" b="1" i="1" dirty="0">
                <a:solidFill>
                  <a:schemeClr val="tx1"/>
                </a:solidFill>
              </a:rPr>
              <a:t>, … </a:t>
            </a:r>
            <a:r>
              <a:rPr lang="cs-CZ" dirty="0">
                <a:solidFill>
                  <a:schemeClr val="tx1"/>
                </a:solidFill>
              </a:rPr>
              <a:t>slouží k úpravě tabulky</a:t>
            </a:r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063E153-3C19-2F57-CD84-A49F9B926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3891802"/>
            <a:ext cx="5851601" cy="20661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799255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9C500B-8F75-929E-F912-62EB1EE63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Úkoly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0094FE3-080F-7E5B-CE18-D8F16AB24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</a:rPr>
              <a:t>Kontingenční tabulky jsou </a:t>
            </a:r>
            <a:r>
              <a:rPr lang="cs-CZ" sz="2000" dirty="0">
                <a:solidFill>
                  <a:srgbClr val="0070C0"/>
                </a:solidFill>
              </a:rPr>
              <a:t>východiskem pro studium souvislostí mezi kategorizovanými proměnnými.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>
                <a:solidFill>
                  <a:schemeClr val="tx1"/>
                </a:solidFill>
              </a:rPr>
              <a:t> Testování nezávislosti dvou veličin (asociace):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prokazování vztahu mezi dvěma proměnnými,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pomocí testu nezávislosti můžeme rozhodnout, zda spolu souvisí výskyt dvou nominálních či ordinálních znaků, měřených na souboru nezávislých pozorování,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používá se chí-kvadrát test, </a:t>
            </a:r>
            <a:r>
              <a:rPr lang="cs-CZ" dirty="0" err="1">
                <a:solidFill>
                  <a:schemeClr val="tx1"/>
                </a:solidFill>
              </a:rPr>
              <a:t>Fisherův</a:t>
            </a:r>
            <a:r>
              <a:rPr lang="cs-CZ" dirty="0">
                <a:solidFill>
                  <a:schemeClr val="tx1"/>
                </a:solidFill>
              </a:rPr>
              <a:t> exaktní test (je-li nejsou splněny předpoklady pro chí-kvadrát test), poměr šancí pro čtyřpolní tabulky.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r>
              <a:rPr lang="cs-CZ" dirty="0"/>
              <a:t>Pokud existuje závislost. Jak silný je tento vztah?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K posouzení používáme </a:t>
            </a:r>
            <a:r>
              <a:rPr lang="cs-CZ" b="1" dirty="0">
                <a:solidFill>
                  <a:schemeClr val="tx1"/>
                </a:solidFill>
              </a:rPr>
              <a:t>míry asociace</a:t>
            </a:r>
            <a:r>
              <a:rPr lang="cs-CZ" dirty="0">
                <a:solidFill>
                  <a:schemeClr val="tx1"/>
                </a:solidFill>
              </a:rPr>
              <a:t>.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3282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28E4FA-1ECC-05B1-13B9-CB25F57B64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Chí-kvadrát test nezávislosti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B30E4F-0574-D73A-2FE3-8374E0841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cs-CZ" sz="2000" dirty="0">
                <a:solidFill>
                  <a:schemeClr val="tx1"/>
                </a:solidFill>
              </a:rPr>
              <a:t>Existuje vztah mezi dvěma veličinami v populaci? </a:t>
            </a:r>
          </a:p>
          <a:p>
            <a:pPr>
              <a:defRPr/>
            </a:pPr>
            <a:r>
              <a:rPr lang="cs-CZ" sz="2000" dirty="0">
                <a:solidFill>
                  <a:srgbClr val="FF0000"/>
                </a:solidFill>
              </a:rPr>
              <a:t>Ověření existence vztahu: </a:t>
            </a:r>
            <a:r>
              <a:rPr lang="cs-CZ" dirty="0">
                <a:solidFill>
                  <a:srgbClr val="0070C0"/>
                </a:solidFill>
              </a:rPr>
              <a:t>Chí-kvadrát </a:t>
            </a:r>
            <a:r>
              <a:rPr lang="cs-CZ" sz="2000" dirty="0">
                <a:solidFill>
                  <a:srgbClr val="0070C0"/>
                </a:solidFill>
              </a:rPr>
              <a:t>test nezávislosti</a:t>
            </a:r>
          </a:p>
          <a:p>
            <a:endParaRPr lang="cs-CZ" dirty="0">
              <a:solidFill>
                <a:schemeClr val="tx2"/>
              </a:solidFill>
            </a:endParaRPr>
          </a:p>
          <a:p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Nezávislost jevů: </a:t>
            </a:r>
            <a:r>
              <a:rPr lang="cs-CZ" sz="1800" kern="100" dirty="0">
                <a:solidFill>
                  <a:srgbClr val="202122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dva náhodné jevy jsou </a:t>
            </a:r>
            <a:r>
              <a:rPr lang="cs-CZ" sz="1800" b="1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nezávislé</a:t>
            </a:r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právě tehdy, pokud se pravděpodobnost jejich společného výskytu rovná součinu pravděpodobností jejich výskytů </a:t>
            </a:r>
            <a:r>
              <a:rPr lang="cs-CZ" sz="1800" i="1" dirty="0">
                <a:solidFill>
                  <a:srgbClr val="BF0B25"/>
                </a:solidFill>
              </a:rPr>
              <a:t>P(současně A i B) = P(A)*P(B).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případě nezávislosti tedy očekáváme: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Odchylky od nezávislosti v jednotlivých polích KT shrnuje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Pearsonova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statistika Chí-kvadrát, která</a:t>
            </a:r>
            <a:r>
              <a:rPr lang="cs-CZ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vyjadřuje nesoulad mezi sdruženými četnostmi zjištěnými tříděním údajů do KT a četnostmi očekávanými v případě nezávislosti veličin.</a:t>
            </a:r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cs-CZ" sz="2000" dirty="0">
              <a:solidFill>
                <a:schemeClr val="tx2"/>
              </a:solidFill>
            </a:endParaRP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EC77297A-C288-A710-DAD2-BC3EBA7FA4F2}"/>
              </a:ext>
            </a:extLst>
          </p:cNvPr>
          <p:cNvSpPr txBox="1"/>
          <p:nvPr/>
        </p:nvSpPr>
        <p:spPr>
          <a:xfrm>
            <a:off x="2843808" y="1809011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i="1" dirty="0">
                <a:solidFill>
                  <a:schemeClr val="tx1"/>
                </a:solidFill>
              </a:rPr>
              <a:t>H</a:t>
            </a:r>
            <a:r>
              <a:rPr lang="cs-CZ" sz="2000" i="1" baseline="-25000" dirty="0">
                <a:solidFill>
                  <a:schemeClr val="tx1"/>
                </a:solidFill>
              </a:rPr>
              <a:t>0 </a:t>
            </a:r>
            <a:r>
              <a:rPr lang="cs-CZ" sz="2000" i="1" dirty="0">
                <a:solidFill>
                  <a:schemeClr val="tx1"/>
                </a:solidFill>
              </a:rPr>
              <a:t>: Veličiny jsou nezávislé</a:t>
            </a:r>
          </a:p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i="1" dirty="0">
                <a:solidFill>
                  <a:schemeClr val="tx1"/>
                </a:solidFill>
              </a:rPr>
              <a:t>H</a:t>
            </a:r>
            <a:r>
              <a:rPr lang="cs-CZ" sz="2000" i="1" baseline="-25000" dirty="0">
                <a:solidFill>
                  <a:schemeClr val="tx1"/>
                </a:solidFill>
              </a:rPr>
              <a:t>1 </a:t>
            </a:r>
            <a:r>
              <a:rPr lang="cs-CZ" sz="2000" i="1" dirty="0">
                <a:solidFill>
                  <a:schemeClr val="tx1"/>
                </a:solidFill>
              </a:rPr>
              <a:t>: non H</a:t>
            </a:r>
            <a:r>
              <a:rPr lang="cs-CZ" sz="2000" i="1" baseline="-25000" dirty="0">
                <a:solidFill>
                  <a:schemeClr val="tx1"/>
                </a:solidFill>
              </a:rPr>
              <a:t>0</a:t>
            </a:r>
            <a:endParaRPr lang="cs-CZ" sz="2000" i="1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bjekt 3">
                <a:extLst>
                  <a:ext uri="{FF2B5EF4-FFF2-40B4-BE49-F238E27FC236}">
                    <a16:creationId xmlns:a16="http://schemas.microsoft.com/office/drawing/2014/main" id="{8D59F30D-57AC-6A18-E6DB-A073DA552DFD}"/>
                  </a:ext>
                </a:extLst>
              </p:cNvPr>
              <p:cNvSpPr txBox="1"/>
              <p:nvPr/>
            </p:nvSpPr>
            <p:spPr bwMode="auto">
              <a:xfrm>
                <a:off x="971600" y="5133115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cs-CZ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b>
                          <m:r>
                            <a:rPr lang="cs-CZ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sub>
                        <m:sup>
                          <m:r>
                            <a:rPr lang="cs-CZ" sz="18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cs-CZ" sz="180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cs-CZ" sz="18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cs-CZ" sz="18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cs-CZ" sz="1800" b="0" i="1" kern="1200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</m:sup>
                            <m:e>
                              <m:f>
                                <m:fPr>
                                  <m:ctrlP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r>
                                    <a:rPr lang="cs-CZ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b>
                                    <m:sSubPr>
                                      <m:ctrlP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cs-CZ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nary>
                        </m:e>
                      </m:nary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Objekt 3">
                <a:extLst>
                  <a:ext uri="{FF2B5EF4-FFF2-40B4-BE49-F238E27FC236}">
                    <a16:creationId xmlns:a16="http://schemas.microsoft.com/office/drawing/2014/main" id="{8D59F30D-57AC-6A18-E6DB-A073DA552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71600" y="5133115"/>
                <a:ext cx="3147060" cy="731520"/>
              </a:xfrm>
              <a:prstGeom prst="rect">
                <a:avLst/>
              </a:prstGeom>
              <a:blipFill>
                <a:blip r:embed="rId2"/>
                <a:stretch>
                  <a:fillRect b="-21667"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bjekt 3">
                <a:extLst>
                  <a:ext uri="{FF2B5EF4-FFF2-40B4-BE49-F238E27FC236}">
                    <a16:creationId xmlns:a16="http://schemas.microsoft.com/office/drawing/2014/main" id="{AB6E12A3-03CD-F497-6814-61F3122CB218}"/>
                  </a:ext>
                </a:extLst>
              </p:cNvPr>
              <p:cNvSpPr txBox="1"/>
              <p:nvPr/>
            </p:nvSpPr>
            <p:spPr bwMode="auto">
              <a:xfrm>
                <a:off x="3707904" y="3527999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cs-CZ" sz="18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∗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Objekt 3">
                <a:extLst>
                  <a:ext uri="{FF2B5EF4-FFF2-40B4-BE49-F238E27FC236}">
                    <a16:creationId xmlns:a16="http://schemas.microsoft.com/office/drawing/2014/main" id="{AB6E12A3-03CD-F497-6814-61F3122CB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7904" y="3527999"/>
                <a:ext cx="3147060" cy="7315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bjekt 3">
                <a:extLst>
                  <a:ext uri="{FF2B5EF4-FFF2-40B4-BE49-F238E27FC236}">
                    <a16:creationId xmlns:a16="http://schemas.microsoft.com/office/drawing/2014/main" id="{58BBF670-2728-F756-2246-AF73C7D28959}"/>
                  </a:ext>
                </a:extLst>
              </p:cNvPr>
              <p:cNvSpPr txBox="1"/>
              <p:nvPr/>
            </p:nvSpPr>
            <p:spPr bwMode="auto">
              <a:xfrm>
                <a:off x="4536000" y="5618632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/</m:t>
                      </m:r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Objekt 3">
                <a:extLst>
                  <a:ext uri="{FF2B5EF4-FFF2-40B4-BE49-F238E27FC236}">
                    <a16:creationId xmlns:a16="http://schemas.microsoft.com/office/drawing/2014/main" id="{58BBF670-2728-F756-2246-AF73C7D28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36000" y="5618632"/>
                <a:ext cx="3147060" cy="7315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kt 3">
                <a:extLst>
                  <a:ext uri="{FF2B5EF4-FFF2-40B4-BE49-F238E27FC236}">
                    <a16:creationId xmlns:a16="http://schemas.microsoft.com/office/drawing/2014/main" id="{40BCB48D-6F48-15A4-96A8-EEC94961D117}"/>
                  </a:ext>
                </a:extLst>
              </p:cNvPr>
              <p:cNvSpPr txBox="1"/>
              <p:nvPr/>
            </p:nvSpPr>
            <p:spPr bwMode="auto">
              <a:xfrm>
                <a:off x="4568257" y="5108873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80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b>
                          <m:r>
                            <a:rPr lang="cs-CZ" sz="1800" b="0" i="1" kern="1200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𝑖</m:t>
                          </m:r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b>
                      </m:sSub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  <m:sub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cs-CZ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sub>
                      </m:sSub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cs-CZ" sz="1800" b="0" i="1" kern="120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cs-CZ" sz="11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Objekt 3">
                <a:extLst>
                  <a:ext uri="{FF2B5EF4-FFF2-40B4-BE49-F238E27FC236}">
                    <a16:creationId xmlns:a16="http://schemas.microsoft.com/office/drawing/2014/main" id="{40BCB48D-6F48-15A4-96A8-EEC94961D1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68257" y="5108873"/>
                <a:ext cx="3147060" cy="7315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496482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C06932C-2BF0-3CAB-5963-FA77271D8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Chí-kvadrát test nezávislosti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7652A6E-AE56-DAB8-D44F-5ABD27A406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dirty="0"/>
                  <a:t>Chí-kvadrát test v R:</a:t>
                </a:r>
              </a:p>
              <a:p>
                <a:pPr lvl="1"/>
                <a:r>
                  <a:rPr lang="cs-CZ" dirty="0"/>
                  <a:t>V rámci funkce </a:t>
                </a:r>
                <a:r>
                  <a:rPr lang="cs-CZ" dirty="0" err="1"/>
                  <a:t>ctable</a:t>
                </a:r>
                <a:r>
                  <a:rPr lang="cs-CZ" dirty="0"/>
                  <a:t>(x, y, </a:t>
                </a:r>
                <a:r>
                  <a:rPr lang="cs-CZ" b="1" dirty="0" err="1">
                    <a:solidFill>
                      <a:srgbClr val="FF0000"/>
                    </a:solidFill>
                  </a:rPr>
                  <a:t>chisq</a:t>
                </a:r>
                <a:r>
                  <a:rPr lang="cs-CZ" b="1" dirty="0">
                    <a:solidFill>
                      <a:srgbClr val="FF0000"/>
                    </a:solidFill>
                  </a:rPr>
                  <a:t> = TRUE</a:t>
                </a:r>
                <a:r>
                  <a:rPr lang="cs-CZ" dirty="0"/>
                  <a:t>)</a:t>
                </a:r>
              </a:p>
              <a:p>
                <a:pPr lvl="1"/>
                <a:r>
                  <a:rPr lang="cs-CZ" dirty="0"/>
                  <a:t>Funkce </a:t>
                </a:r>
                <a:r>
                  <a:rPr lang="cs-CZ" b="1" dirty="0" err="1">
                    <a:solidFill>
                      <a:srgbClr val="FF0000"/>
                    </a:solidFill>
                  </a:rPr>
                  <a:t>chisq.test</a:t>
                </a:r>
                <a:r>
                  <a:rPr lang="cs-CZ" b="1" dirty="0">
                    <a:solidFill>
                      <a:srgbClr val="FF0000"/>
                    </a:solidFill>
                  </a:rPr>
                  <a:t>() </a:t>
                </a:r>
                <a:r>
                  <a:rPr lang="cs-CZ" dirty="0"/>
                  <a:t>z knihovny </a:t>
                </a:r>
                <a:r>
                  <a:rPr lang="cs-CZ" i="1" dirty="0"/>
                  <a:t>„</a:t>
                </a:r>
                <a:r>
                  <a:rPr lang="cs-CZ" i="1" dirty="0" err="1"/>
                  <a:t>stats</a:t>
                </a:r>
                <a:r>
                  <a:rPr lang="cs-CZ" i="1" dirty="0"/>
                  <a:t>“</a:t>
                </a:r>
              </a:p>
              <a:p>
                <a:r>
                  <a:rPr lang="cs-CZ" dirty="0"/>
                  <a:t>Statistika Chí-kvadrát má za platnosti nulové hypotézy o nezávislosti chí-kvadrát rozdělení pravděpodobnosti s parametrem </a:t>
                </a:r>
                <a:r>
                  <a:rPr lang="cs-CZ" i="1" dirty="0"/>
                  <a:t>(r-1)*(s-1).</a:t>
                </a:r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/>
              </a:p>
              <a:p>
                <a:pPr marL="0" indent="0">
                  <a:buNone/>
                </a:pPr>
                <a:endParaRPr lang="cs-CZ" i="1" dirty="0">
                  <a:solidFill>
                    <a:schemeClr val="tx1"/>
                  </a:solidFill>
                </a:endParaRPr>
              </a:p>
              <a:p>
                <a:endParaRPr lang="cs-CZ" i="1" dirty="0">
                  <a:solidFill>
                    <a:schemeClr val="tx1"/>
                  </a:solidFill>
                </a:endParaRPr>
              </a:p>
              <a:p>
                <a:r>
                  <a:rPr lang="cs-CZ" i="1" dirty="0">
                    <a:solidFill>
                      <a:schemeClr val="tx1"/>
                    </a:solidFill>
                  </a:rPr>
                  <a:t>Čím vyšší je hodnota X</a:t>
                </a:r>
                <a:r>
                  <a:rPr lang="cs-CZ" i="1" baseline="30000" dirty="0">
                    <a:solidFill>
                      <a:schemeClr val="tx1"/>
                    </a:solidFill>
                  </a:rPr>
                  <a:t>2</a:t>
                </a:r>
                <a:r>
                  <a:rPr lang="cs-CZ" i="1" dirty="0">
                    <a:solidFill>
                      <a:schemeClr val="tx1"/>
                    </a:solidFill>
                  </a:rPr>
                  <a:t>, tím spíše je nulová hypotéza zamítnuta</a:t>
                </a:r>
                <a:r>
                  <a:rPr lang="cs-CZ" dirty="0">
                    <a:solidFill>
                      <a:schemeClr val="tx1"/>
                    </a:solidFill>
                  </a:rPr>
                  <a:t> </a:t>
                </a:r>
              </a:p>
              <a:p>
                <a:pPr lvl="1" eaLnBrk="1" fontAlgn="auto" hangingPunct="1">
                  <a:spcAft>
                    <a:spcPts val="0"/>
                  </a:spcAft>
                  <a:defRPr/>
                </a:pPr>
                <a:r>
                  <a:rPr lang="cs-CZ" sz="2000" b="1" i="1" dirty="0">
                    <a:solidFill>
                      <a:schemeClr val="tx1"/>
                    </a:solidFill>
                  </a:rPr>
                  <a:t>když je </a:t>
                </a:r>
                <a:r>
                  <a:rPr lang="cs-CZ" sz="2000" b="1" i="1" dirty="0">
                    <a:solidFill>
                      <a:srgbClr val="0070C0"/>
                    </a:solidFill>
                  </a:rPr>
                  <a:t>p-</a:t>
                </a:r>
                <a:r>
                  <a:rPr lang="cs-CZ" sz="2000" b="1" i="1" dirty="0" err="1">
                    <a:solidFill>
                      <a:srgbClr val="0070C0"/>
                    </a:solidFill>
                  </a:rPr>
                  <a:t>value</a:t>
                </a:r>
                <a:r>
                  <a:rPr lang="cs-CZ" sz="2000" b="1" i="1" dirty="0">
                    <a:solidFill>
                      <a:srgbClr val="0070C0"/>
                    </a:solidFill>
                  </a:rPr>
                  <a:t> &lt; </a:t>
                </a:r>
                <a14:m>
                  <m:oMath xmlns:m="http://schemas.openxmlformats.org/officeDocument/2006/math">
                    <m:r>
                      <a:rPr lang="cs-CZ" sz="2000" b="1" i="1" kern="1200" smtClean="0">
                        <a:solidFill>
                          <a:srgbClr val="0070C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𝜶</m:t>
                    </m:r>
                    <m:r>
                      <a:rPr lang="cs-CZ" sz="2000" b="1" i="1" kern="120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</m:oMath>
                </a14:m>
                <a:r>
                  <a:rPr lang="cs-CZ" sz="2000" b="1" i="1" dirty="0">
                    <a:solidFill>
                      <a:schemeClr val="tx1"/>
                    </a:solidFill>
                  </a:rPr>
                  <a:t>nulovou hypotézu o nezávislosti </a:t>
                </a:r>
                <a:r>
                  <a:rPr lang="cs-CZ" sz="2000" b="1" i="1" dirty="0">
                    <a:solidFill>
                      <a:srgbClr val="0070C0"/>
                    </a:solidFill>
                  </a:rPr>
                  <a:t>zamítáme</a:t>
                </a:r>
                <a:r>
                  <a:rPr lang="cs-CZ" sz="2000" b="1" i="1" dirty="0">
                    <a:solidFill>
                      <a:schemeClr val="tx1"/>
                    </a:solidFill>
                  </a:rPr>
                  <a:t>.</a:t>
                </a:r>
              </a:p>
              <a:p>
                <a:pPr marL="400050">
                  <a:defRPr/>
                </a:pPr>
                <a:r>
                  <a:rPr lang="cs-CZ" b="1" i="1" dirty="0">
                    <a:solidFill>
                      <a:srgbClr val="0070C0"/>
                    </a:solidFill>
                  </a:rPr>
                  <a:t>Předpoklady použití testu: </a:t>
                </a:r>
                <a:r>
                  <a:rPr lang="cs-CZ" b="1" i="1" dirty="0">
                    <a:solidFill>
                      <a:schemeClr val="tx1"/>
                    </a:solidFill>
                  </a:rPr>
                  <a:t>všechna </a:t>
                </a:r>
                <a:r>
                  <a:rPr lang="cs-CZ" b="1" i="1" dirty="0" err="1">
                    <a:solidFill>
                      <a:schemeClr val="tx1"/>
                    </a:solidFill>
                  </a:rPr>
                  <a:t>e</a:t>
                </a:r>
                <a:r>
                  <a:rPr lang="cs-CZ" b="1" i="1" baseline="-25000" dirty="0" err="1">
                    <a:solidFill>
                      <a:schemeClr val="tx1"/>
                    </a:solidFill>
                  </a:rPr>
                  <a:t>ij</a:t>
                </a:r>
                <a:r>
                  <a:rPr lang="cs-CZ" b="1" i="1" dirty="0">
                    <a:solidFill>
                      <a:schemeClr val="tx1"/>
                    </a:solidFill>
                  </a:rPr>
                  <a:t> jsou větší nebo rovna 1, alespoň u 80% buněk jsou </a:t>
                </a:r>
                <a:r>
                  <a:rPr lang="cs-CZ" b="1" i="1" dirty="0" err="1">
                    <a:solidFill>
                      <a:schemeClr val="tx1"/>
                    </a:solidFill>
                  </a:rPr>
                  <a:t>e</a:t>
                </a:r>
                <a:r>
                  <a:rPr lang="cs-CZ" b="1" i="1" baseline="-25000" dirty="0" err="1">
                    <a:solidFill>
                      <a:schemeClr val="tx1"/>
                    </a:solidFill>
                  </a:rPr>
                  <a:t>ij</a:t>
                </a:r>
                <a:r>
                  <a:rPr lang="cs-CZ" b="1" i="1" dirty="0">
                    <a:solidFill>
                      <a:schemeClr val="tx1"/>
                    </a:solidFill>
                  </a:rPr>
                  <a:t> větší než 5, n ≥  30.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F7652A6E-AE56-DAB8-D44F-5ABD27A406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1276" r="-9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>
            <a:extLst>
              <a:ext uri="{FF2B5EF4-FFF2-40B4-BE49-F238E27FC236}">
                <a16:creationId xmlns:a16="http://schemas.microsoft.com/office/drawing/2014/main" id="{34172F8B-E402-BFC5-EA36-8095B3DC5628}"/>
              </a:ext>
            </a:extLst>
          </p:cNvPr>
          <p:cNvSpPr txBox="1"/>
          <p:nvPr/>
        </p:nvSpPr>
        <p:spPr>
          <a:xfrm>
            <a:off x="7668344" y="4725144"/>
            <a:ext cx="4572000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 eaLnBrk="1" hangingPunct="1">
              <a:spcBef>
                <a:spcPts val="1200"/>
              </a:spcBef>
              <a:buNone/>
            </a:pPr>
            <a:endParaRPr lang="cs-CZ" altLang="cs-CZ" b="1" dirty="0">
              <a:solidFill>
                <a:srgbClr val="C00000"/>
              </a:solidFill>
              <a:latin typeface="+mn-lt"/>
            </a:endParaRPr>
          </a:p>
          <a:p>
            <a:pPr algn="l" eaLnBrk="1" hangingPunct="1">
              <a:spcBef>
                <a:spcPts val="1200"/>
              </a:spcBef>
            </a:pPr>
            <a:endParaRPr lang="cs-CZ" altLang="cs-CZ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kt 3">
                <a:extLst>
                  <a:ext uri="{FF2B5EF4-FFF2-40B4-BE49-F238E27FC236}">
                    <a16:creationId xmlns:a16="http://schemas.microsoft.com/office/drawing/2014/main" id="{5CDF9EFC-4A34-F649-D267-C3378007362C}"/>
                  </a:ext>
                </a:extLst>
              </p:cNvPr>
              <p:cNvSpPr txBox="1"/>
              <p:nvPr/>
            </p:nvSpPr>
            <p:spPr bwMode="auto">
              <a:xfrm>
                <a:off x="2555776" y="3717032"/>
                <a:ext cx="3147060" cy="73152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≥</m:t>
                      </m:r>
                      <m:sSubSup>
                        <m:sSubSupPr>
                          <m:ctrlP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𝜒</m:t>
                          </m:r>
                        </m:e>
                        <m:sub>
                          <m:d>
                            <m:d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  <m:d>
                            <m:dPr>
                              <m:ctrlP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  <m:r>
                                <a:rPr lang="cs-CZ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−1</m:t>
                              </m:r>
                            </m:e>
                          </m:d>
                        </m:sub>
                        <m:sup>
                          <m:r>
                            <a:rPr lang="cs-CZ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(1−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𝛼</m:t>
                      </m:r>
                      <m:r>
                        <a:rPr lang="cs-CZ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cs-CZ" sz="1100" kern="1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Objekt 3">
                <a:extLst>
                  <a:ext uri="{FF2B5EF4-FFF2-40B4-BE49-F238E27FC236}">
                    <a16:creationId xmlns:a16="http://schemas.microsoft.com/office/drawing/2014/main" id="{5CDF9EFC-4A34-F649-D267-C337800736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55776" y="3717032"/>
                <a:ext cx="3147060" cy="73152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/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Obrázek 5">
            <a:extLst>
              <a:ext uri="{FF2B5EF4-FFF2-40B4-BE49-F238E27FC236}">
                <a16:creationId xmlns:a16="http://schemas.microsoft.com/office/drawing/2014/main" id="{BD205107-3623-7481-B464-23EFD88D0C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5607" y="2743466"/>
            <a:ext cx="3673158" cy="7182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B8578AC8-9059-7FF4-F79F-80E893B69E1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2747" y="2752991"/>
            <a:ext cx="2194750" cy="7087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3603172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14F7DD-365F-4F28-5A19-95F51AF9C5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Očekávané četnosti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1F715C-C0AD-0397-11EC-08003E219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 výstupu </a:t>
            </a:r>
            <a:r>
              <a:rPr lang="cs-CZ" dirty="0" err="1">
                <a:solidFill>
                  <a:srgbClr val="FF0000"/>
                </a:solidFill>
              </a:rPr>
              <a:t>chisq.test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endParaRPr lang="cs-CZ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cs-CZ" dirty="0">
              <a:solidFill>
                <a:srgbClr val="FF0000"/>
              </a:solidFill>
            </a:endParaRPr>
          </a:p>
          <a:p>
            <a:r>
              <a:rPr lang="cs-CZ" dirty="0"/>
              <a:t>Očekávané četnosti – </a:t>
            </a:r>
            <a:r>
              <a:rPr lang="cs-CZ" dirty="0" err="1"/>
              <a:t>expected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58F6B7D0-F6DC-ACEA-7C0D-A3E462E79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84784"/>
            <a:ext cx="7082280" cy="2826488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CC38313E-DBC4-2BEE-C89C-B7AC89E50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5087751"/>
            <a:ext cx="3888432" cy="10853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6705569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8E341C-08DD-D1ED-A3E0-019E584F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Fisherův</a:t>
            </a:r>
            <a:r>
              <a:rPr lang="cs-CZ" dirty="0"/>
              <a:t> exaktní test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5BF810-E147-885E-2308-75125704AD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solidFill>
                  <a:schemeClr val="tx1"/>
                </a:solidFill>
              </a:rPr>
              <a:t>V případě nesplnění podmínek pro použití Chí-kvadrát testu je </a:t>
            </a:r>
            <a:r>
              <a:rPr lang="cs-CZ" sz="1800" dirty="0" err="1">
                <a:solidFill>
                  <a:schemeClr val="tx1"/>
                </a:solidFill>
              </a:rPr>
              <a:t>Fisherův</a:t>
            </a:r>
            <a:r>
              <a:rPr lang="cs-CZ" sz="1800" dirty="0">
                <a:solidFill>
                  <a:schemeClr val="tx1"/>
                </a:solidFill>
              </a:rPr>
              <a:t> exaktní test obecně považován za vhodnější postup.</a:t>
            </a:r>
          </a:p>
          <a:p>
            <a:r>
              <a:rPr lang="cs-CZ" sz="1800" dirty="0" err="1">
                <a:solidFill>
                  <a:schemeClr val="tx1"/>
                </a:solidFill>
              </a:rPr>
              <a:t>Fisherův</a:t>
            </a:r>
            <a:r>
              <a:rPr lang="cs-CZ" sz="1800" dirty="0">
                <a:solidFill>
                  <a:schemeClr val="tx1"/>
                </a:solidFill>
              </a:rPr>
              <a:t> exaktní test byl odvozen primárně pro čtyřpolní tabulky (2x2), nicméně existuje i jeho zobecnění na libovolnou kontingenční tabulku.</a:t>
            </a:r>
          </a:p>
          <a:p>
            <a:r>
              <a:rPr lang="cs-CZ" sz="1800" dirty="0">
                <a:solidFill>
                  <a:schemeClr val="tx1"/>
                </a:solidFill>
              </a:rPr>
              <a:t>Hypotézy: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sk-SK" sz="1800" dirty="0"/>
              <a:t>Z výpočetního postupu, Fisherův exaktní test není úplně </a:t>
            </a:r>
            <a:r>
              <a:rPr lang="sk-SK" sz="1800" dirty="0" err="1"/>
              <a:t>standardním</a:t>
            </a:r>
            <a:r>
              <a:rPr lang="sk-SK" sz="1800" dirty="0"/>
              <a:t> </a:t>
            </a:r>
            <a:r>
              <a:rPr lang="sk-SK" sz="1800" dirty="0" err="1"/>
              <a:t>testem</a:t>
            </a:r>
            <a:r>
              <a:rPr lang="sk-SK" sz="1800" dirty="0"/>
              <a:t>, neboť roli testové statistiky zde, na rozdíl od všech předchozích testů, hraje přímo p-hodnota. Tu potom pro rozhodnutí o platnosti nulové hypotézy srovnáme se zvolenou hladinou významnosti testu α.</a:t>
            </a:r>
            <a:endParaRPr lang="cs-CZ" sz="1800" dirty="0">
              <a:solidFill>
                <a:schemeClr val="tx1"/>
              </a:solidFill>
            </a:endParaRPr>
          </a:p>
          <a:p>
            <a:r>
              <a:rPr lang="cs-CZ" sz="1800" dirty="0">
                <a:solidFill>
                  <a:schemeClr val="tx1"/>
                </a:solidFill>
              </a:rPr>
              <a:t>Funkce v R: </a:t>
            </a:r>
            <a:r>
              <a:rPr lang="cs-CZ" sz="1800" dirty="0" err="1">
                <a:solidFill>
                  <a:srgbClr val="FF0000"/>
                </a:solidFill>
              </a:rPr>
              <a:t>fisher.test</a:t>
            </a:r>
            <a:r>
              <a:rPr lang="cs-CZ" sz="1800" dirty="0">
                <a:solidFill>
                  <a:srgbClr val="FF0000"/>
                </a:solidFill>
              </a:rPr>
              <a:t>()</a:t>
            </a: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AFE0F010-7500-0FFA-8E93-51C193F66E01}"/>
              </a:ext>
            </a:extLst>
          </p:cNvPr>
          <p:cNvSpPr txBox="1"/>
          <p:nvPr/>
        </p:nvSpPr>
        <p:spPr>
          <a:xfrm>
            <a:off x="2555776" y="256490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1800" i="1" dirty="0">
                <a:solidFill>
                  <a:schemeClr val="tx1"/>
                </a:solidFill>
              </a:rPr>
              <a:t>H</a:t>
            </a:r>
            <a:r>
              <a:rPr lang="cs-CZ" sz="1800" i="1" baseline="-25000" dirty="0">
                <a:solidFill>
                  <a:schemeClr val="tx1"/>
                </a:solidFill>
              </a:rPr>
              <a:t>0 </a:t>
            </a:r>
            <a:r>
              <a:rPr lang="cs-CZ" sz="1800" i="1" dirty="0">
                <a:solidFill>
                  <a:schemeClr val="tx1"/>
                </a:solidFill>
              </a:rPr>
              <a:t>: Veličiny jsou nezávislé</a:t>
            </a:r>
          </a:p>
          <a:p>
            <a:pPr indent="-34200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1800" i="1" dirty="0">
                <a:solidFill>
                  <a:schemeClr val="tx1"/>
                </a:solidFill>
              </a:rPr>
              <a:t>H</a:t>
            </a:r>
            <a:r>
              <a:rPr lang="cs-CZ" sz="1800" i="1" baseline="-25000" dirty="0">
                <a:solidFill>
                  <a:schemeClr val="tx1"/>
                </a:solidFill>
              </a:rPr>
              <a:t>1 </a:t>
            </a:r>
            <a:r>
              <a:rPr lang="cs-CZ" sz="1800" i="1" dirty="0">
                <a:solidFill>
                  <a:schemeClr val="tx1"/>
                </a:solidFill>
              </a:rPr>
              <a:t>: non H</a:t>
            </a:r>
            <a:r>
              <a:rPr lang="cs-CZ" sz="1800" i="1" baseline="-25000" dirty="0">
                <a:solidFill>
                  <a:schemeClr val="tx1"/>
                </a:solidFill>
              </a:rPr>
              <a:t>0</a:t>
            </a:r>
            <a:endParaRPr lang="cs-CZ" sz="1800" i="1" dirty="0">
              <a:solidFill>
                <a:schemeClr val="tx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BF51489-3379-6C44-3A34-41B8E16B6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5045438"/>
            <a:ext cx="4424072" cy="107482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1357358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25FB24C-E268-C1B3-BB0F-FC73BFF5F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Míry asociace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54065FB-684B-B8A3-E4BB-E731EB68BA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Vyjadřují intenzitu závislosti.</a:t>
            </a: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 volbu vhodné míry je přitom podstatný charakter proměnných, tvar tabulky a to, zda rozlišujeme směr závislosti.</a:t>
            </a: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pro nominální proměnné</a:t>
            </a:r>
            <a:r>
              <a:rPr lang="cs-CZ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asociace založené na </a:t>
            </a:r>
            <a:r>
              <a:rPr lang="cs-CZ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Pearsonově</a:t>
            </a:r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chí-kvadrát statistice</a:t>
            </a:r>
            <a:r>
              <a:rPr lang="cs-CZ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cs-CZ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koeficient kontingence, fí a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Cramérovo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V,</a:t>
            </a:r>
          </a:p>
          <a:p>
            <a:pPr lvl="1"/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vycházející z rozkladu variability</a:t>
            </a:r>
            <a:r>
              <a:rPr lang="cs-CZ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2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koeficient lambda,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Goodman-Kruskalovo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tau a koeficient neurčitosti.</a:t>
            </a:r>
            <a:endParaRPr lang="cs-CZ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Míry pro ordinální proměnné</a:t>
            </a:r>
            <a:r>
              <a:rPr lang="cs-CZ" sz="18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cs-CZ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koeficienty gama, </a:t>
            </a:r>
            <a:r>
              <a:rPr lang="cs-CZ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Somersovo</a:t>
            </a:r>
            <a:r>
              <a:rPr lang="cs-CZ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d, </a:t>
            </a:r>
            <a:r>
              <a:rPr lang="cs-CZ" sz="16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Kendallovo</a:t>
            </a:r>
            <a:r>
              <a:rPr lang="cs-CZ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tau-b a tau-c,</a:t>
            </a:r>
          </a:p>
          <a:p>
            <a:pPr lvl="1"/>
            <a:r>
              <a:rPr lang="cs-CZ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vycházejí z počtu konkordantních a diskordantních dvojic,</a:t>
            </a:r>
          </a:p>
          <a:p>
            <a:pPr lvl="1"/>
            <a:r>
              <a:rPr lang="cs-CZ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</a:t>
            </a:r>
            <a:r>
              <a:rPr lang="cs-CZ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konkordantní dvojici se považuje taková dvojice případů, kde má případ s vyšší hodnotou proměnné A i vyšší hodnotu proměnné B,</a:t>
            </a:r>
          </a:p>
          <a:p>
            <a:pPr lvl="1"/>
            <a:r>
              <a:rPr lang="cs-CZ" sz="16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cs-CZ" sz="16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iskordantní dvojicí rozumějme takovou dvojici případů, kde případ s vyšší hodnotou proměnné A má nižší hodnotu proměnné B. </a:t>
            </a:r>
          </a:p>
          <a:p>
            <a:pPr lvl="1"/>
            <a:endParaRPr lang="cs-CZ" sz="16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18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112692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21CDC7-BBD9-FB7C-96F5-C3A3060C2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Míry </a:t>
            </a:r>
            <a:r>
              <a:rPr lang="cs-CZ" dirty="0" err="1"/>
              <a:t>acosiace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485F4B3-15B6-91CD-95B2-67EDD60FB8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Cramerovo V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4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cs-CZ" sz="14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cs-CZ" sz="14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𝜒</m:t>
                                  </m:r>
                                </m:e>
                                <m:sup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4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d>
                                <m:dPr>
                                  <m:ctrlP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  <m:r>
                                    <a:rPr lang="cs-CZ" sz="14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e>
                              </m:d>
                              <m:r>
                                <a:rPr lang="cs-CZ" sz="14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</m:den>
                          </m:f>
                        </m:e>
                      </m:rad>
                      <m:r>
                        <a:rPr lang="cs-CZ" sz="1400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cs-CZ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/>
                  <a:t>q –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 minimum z počtu řádků a sloupců tabulky,</a:t>
                </a:r>
              </a:p>
              <a:p>
                <a:pPr lvl="1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nabývá hodnot z intervalu [0,1] – nula ukazuje na absenci asociace, hodnoty blízké jedné na silnou asociaci mezi řádkovou a sloupcovou proměnnou,</a:t>
                </a: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jestliže zkoumáme symetrický vztah dvou </a:t>
                </a:r>
                <a:r>
                  <a:rPr lang="cs-CZ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nominálních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proměnných.</a:t>
                </a:r>
              </a:p>
              <a:p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dirty="0" err="1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Kendalův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tau-b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koeficient pořadové korelace 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[-1, 1], </a:t>
                </a: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jestliže zkoumáme symetrický vztah dvou </a:t>
                </a:r>
                <a:r>
                  <a:rPr lang="cs-CZ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ordinálních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proměnných</a:t>
                </a:r>
              </a:p>
              <a:p>
                <a:pPr marL="457200" lvl="1" indent="0">
                  <a:buNone/>
                </a:pP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	</a:t>
                </a:r>
                <a:endParaRPr lang="cs-CZ" dirty="0"/>
              </a:p>
              <a:p>
                <a:pPr lvl="1"/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485F4B3-15B6-91CD-95B2-67EDD60FB8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 r="-21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ovéPole 4">
            <a:extLst>
              <a:ext uri="{FF2B5EF4-FFF2-40B4-BE49-F238E27FC236}">
                <a16:creationId xmlns:a16="http://schemas.microsoft.com/office/drawing/2014/main" id="{D5E3C7E4-F6FC-F01D-28D1-9F84CFC1BEBD}"/>
              </a:ext>
            </a:extLst>
          </p:cNvPr>
          <p:cNvSpPr txBox="1"/>
          <p:nvPr/>
        </p:nvSpPr>
        <p:spPr>
          <a:xfrm>
            <a:off x="3707904" y="4955670"/>
            <a:ext cx="457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 … počet konkordantních dvojic,</a:t>
            </a:r>
          </a:p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 … počet diskordantních dvojic,</a:t>
            </a:r>
          </a:p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200" kern="1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… počet dvojic, které mají stejnou hodnotu proměnné A, ale odlišnou hodnotu proměnné B,</a:t>
            </a:r>
          </a:p>
          <a:p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cs-CZ" sz="1200" kern="100" baseline="-25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cs-CZ" sz="12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… počet dvojic, které mají stejnou hodnotu proměnné B, ale různou hodnotu proměnné A.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E1F529E-B82A-28C5-2D69-358565460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5085184"/>
            <a:ext cx="2149026" cy="65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9719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01E5E3-142F-0984-18ED-FC06CE21D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Míry asociace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FB60147-B31D-5874-9D5A-039421EC64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R funkce </a:t>
            </a:r>
            <a:r>
              <a:rPr lang="cs-CZ" sz="2000" kern="1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cramer</a:t>
            </a:r>
            <a:r>
              <a:rPr lang="cs-CZ" sz="2000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balíku „</a:t>
            </a:r>
            <a:r>
              <a:rPr lang="cs-CZ" sz="2000" i="1" kern="1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greybox</a:t>
            </a:r>
            <a:r>
              <a:rPr lang="cs-CZ" sz="2000" i="1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cs-CZ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kern="100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</a:t>
            </a:r>
            <a:r>
              <a:rPr lang="cs-CZ" kern="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kern="1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kern="100" dirty="0" err="1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stats</a:t>
            </a:r>
            <a:endParaRPr lang="cs-CZ" sz="2000" kern="1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000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B5E08E9-B27E-491B-829C-2945C4C60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1484784"/>
            <a:ext cx="5184576" cy="73576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3C2EAD1D-390B-0026-C9F1-1451F5C27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2402648"/>
            <a:ext cx="3672408" cy="237886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FC9C555-02C0-D9B6-51B2-A38118F6B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1839" y="5373216"/>
            <a:ext cx="6020322" cy="7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72286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54312-275F-BAE2-99DB-077B10344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Mnohorozměrné grafy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A0B40EA-BF64-B01D-7709-8D92BBE70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100% skládaný sloupcový graf</a:t>
            </a:r>
          </a:p>
          <a:p>
            <a:pPr lvl="1"/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rafická konfrontace řádkových nebo sloupcových profilů tabulky.</a:t>
            </a:r>
          </a:p>
          <a:p>
            <a:pPr marL="457200" lvl="1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Mozaikový graf</a:t>
            </a:r>
          </a:p>
          <a:p>
            <a:pPr lvl="1"/>
            <a:r>
              <a:rPr lang="cs-CZ" dirty="0"/>
              <a:t>Plocha obdélníků je proporcionální četnostem </a:t>
            </a:r>
          </a:p>
          <a:p>
            <a:pPr marL="457200" lvl="1" indent="0">
              <a:buNone/>
            </a:pPr>
            <a:r>
              <a:rPr lang="cs-CZ" dirty="0"/>
              <a:t>      v kontingenční tabulce.</a:t>
            </a:r>
          </a:p>
          <a:p>
            <a:pPr lvl="1"/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kern="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1503279-4531-3CE4-537B-2B48DC4C7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752" y="4341609"/>
            <a:ext cx="2232248" cy="1814390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B4A9CE3-4A1E-D73A-7D7E-AD2F2A2CE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045" y="1772816"/>
            <a:ext cx="3600400" cy="2299892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40CA970B-D27B-FAFB-AB2C-16A3AA6141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6490" y="1844824"/>
            <a:ext cx="2592288" cy="196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241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21D918-23FB-E6D8-80FC-3984D4592A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 Studio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2D5A65B-C6EF-655E-BBC6-060524D018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Rstudio</a:t>
            </a:r>
            <a:r>
              <a:rPr lang="cs-CZ" dirty="0"/>
              <a:t> vyžaduje 64bitový operační systém</a:t>
            </a:r>
          </a:p>
          <a:p>
            <a:r>
              <a:rPr lang="cs-CZ" dirty="0"/>
              <a:t>R Studio je k dispozici zdarma a to ve dvou verzích:</a:t>
            </a:r>
          </a:p>
          <a:p>
            <a:pPr lvl="1"/>
            <a:r>
              <a:rPr lang="cs-CZ" dirty="0" err="1"/>
              <a:t>Rstudio</a:t>
            </a:r>
            <a:r>
              <a:rPr lang="cs-CZ" dirty="0"/>
              <a:t> Desktop – program běží lokálně na počítači jako místní program </a:t>
            </a:r>
          </a:p>
          <a:p>
            <a:pPr lvl="1"/>
            <a:r>
              <a:rPr lang="cs-CZ" dirty="0" err="1"/>
              <a:t>Rstudio</a:t>
            </a:r>
            <a:r>
              <a:rPr lang="cs-CZ" dirty="0"/>
              <a:t> Server – program běží na vzdáleném linuxovém serveru </a:t>
            </a:r>
          </a:p>
          <a:p>
            <a:pPr marL="457200" lvl="1" indent="0">
              <a:buNone/>
            </a:pPr>
            <a:r>
              <a:rPr lang="cs-CZ" dirty="0"/>
              <a:t>K stažení na odkazu: </a:t>
            </a:r>
            <a:r>
              <a:rPr lang="cs-CZ" sz="1800" u="sng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Download</a:t>
            </a:r>
            <a:r>
              <a:rPr lang="cs-CZ" sz="1800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cs-CZ" sz="1800" u="sng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RStudio</a:t>
            </a:r>
            <a:r>
              <a:rPr lang="cs-CZ" sz="1800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| </a:t>
            </a:r>
            <a:r>
              <a:rPr lang="cs-CZ" sz="1800" u="sng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</a:t>
            </a:r>
            <a:r>
              <a:rPr lang="cs-CZ" sz="1800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cs-CZ" sz="1800" u="sng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Popular</a:t>
            </a:r>
            <a:r>
              <a:rPr lang="cs-CZ" sz="1800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Open-Source IDE </a:t>
            </a:r>
            <a:r>
              <a:rPr lang="cs-CZ" sz="1800" u="sng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from</a:t>
            </a:r>
            <a:r>
              <a:rPr lang="cs-CZ" sz="1800" u="sng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cs-CZ" sz="1800" u="sng" dirty="0" err="1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Posit</a:t>
            </a:r>
            <a:endParaRPr lang="cs-CZ" u="sng" dirty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r>
              <a:rPr lang="cs-CZ" b="1" u="sng" dirty="0">
                <a:solidFill>
                  <a:schemeClr val="tx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Nejnovější verze: </a:t>
            </a:r>
            <a:r>
              <a:rPr lang="cs-CZ" dirty="0"/>
              <a:t>2023.03.0+386 (16.3.2023)</a:t>
            </a:r>
          </a:p>
          <a:p>
            <a:pPr marL="457200" lvl="1" indent="0">
              <a:buNone/>
            </a:pPr>
            <a:r>
              <a:rPr lang="cs-CZ" b="1" dirty="0">
                <a:solidFill>
                  <a:schemeClr val="tx1"/>
                </a:solidFill>
              </a:rPr>
              <a:t> </a:t>
            </a:r>
          </a:p>
          <a:p>
            <a:pPr lvl="1"/>
            <a:r>
              <a:rPr lang="cs-CZ" b="1" dirty="0">
                <a:solidFill>
                  <a:schemeClr val="tx1"/>
                </a:solidFill>
              </a:rPr>
              <a:t>Před instalací R Studia nejprve musíme nainstalovat samotné R </a:t>
            </a:r>
          </a:p>
          <a:p>
            <a:pPr marL="457200" lvl="1" indent="0">
              <a:buNone/>
            </a:pPr>
            <a:r>
              <a:rPr lang="cs-CZ" b="1" dirty="0">
                <a:solidFill>
                  <a:schemeClr val="tx1"/>
                </a:solidFill>
              </a:rPr>
              <a:t>Verze R:</a:t>
            </a:r>
            <a:r>
              <a:rPr lang="cs-CZ" dirty="0">
                <a:solidFill>
                  <a:schemeClr val="tx1"/>
                </a:solidFill>
              </a:rPr>
              <a:t> 3.3.0+</a:t>
            </a:r>
          </a:p>
          <a:p>
            <a:pPr marL="457200" lvl="1" indent="0">
              <a:buNone/>
            </a:pPr>
            <a:r>
              <a:rPr lang="cs-CZ" dirty="0">
                <a:solidFill>
                  <a:schemeClr val="tx1"/>
                </a:solidFill>
              </a:rPr>
              <a:t>K stažení na odkazu: </a:t>
            </a:r>
            <a:r>
              <a:rPr lang="cs-CZ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https://cran.rstudio.com/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6173618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B9B226-CBE7-78D2-5F9C-9C1A58F86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Poměr šancí</a:t>
            </a:r>
            <a:endParaRPr lang="sk-SK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581199E-39E2-2830-BC72-3D2153D3D4D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dirty="0"/>
                  <a:t>Šance (</a:t>
                </a:r>
                <a:r>
                  <a:rPr lang="cs-CZ" dirty="0" err="1"/>
                  <a:t>odds</a:t>
                </a:r>
                <a:r>
                  <a:rPr lang="cs-CZ" dirty="0"/>
                  <a:t>) je vyjádřena srovnáním dvou četností (absolutních, relativních, podmíněných relativních) veličiny Y v řádcích tabulky.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sk-SK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sk-SK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e>
                                <m:sup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´</m:t>
                                  </m:r>
                                </m:sup>
                              </m:sSup>
                            </m:sub>
                          </m:sSub>
                        </m:den>
                      </m:f>
                      <m:r>
                        <a:rPr lang="cs-CZ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k-SK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sk-SK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e>
                                <m:sup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´</m:t>
                                  </m:r>
                                </m:sup>
                              </m:sSup>
                            </m:sub>
                          </m:sSub>
                        </m:den>
                      </m:f>
                      <m:r>
                        <a:rPr lang="cs-CZ" i="1" dirty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sk-SK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sk-SK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  <m:sup>
                                  <m:r>
                                    <a:rPr lang="cs-CZ" i="1" dirty="0">
                                      <a:latin typeface="Cambria Math" panose="02040503050406030204" pitchFamily="18" charset="0"/>
                                    </a:rPr>
                                    <m:t>´</m:t>
                                  </m:r>
                                </m:sup>
                              </m:sSup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/</m:t>
                              </m:r>
                              <m:r>
                                <a:rPr lang="cs-CZ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sk-SK" dirty="0"/>
              </a:p>
              <a:p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dirty="0"/>
                  <a:t>Poměr šancí (</a:t>
                </a:r>
                <a:r>
                  <a:rPr lang="cs-CZ" dirty="0" err="1"/>
                  <a:t>odds</a:t>
                </a:r>
                <a:r>
                  <a:rPr lang="cs-CZ" dirty="0"/>
                  <a:t> ratio) představuje konfrontace šancí ve dvou řádcích tabulky.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𝑜𝑑𝑑𝑠</m:t>
                      </m:r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𝑟𝑎𝑡𝑖𝑜</m:t>
                      </m:r>
                      <m:r>
                        <a:rPr lang="cs-CZ" sz="1800" i="1" kern="10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18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</m:t>
                                  </m:r>
                                </m:sub>
                              </m:s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cs-CZ" sz="1800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18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</m:sub>
                          </m:sSub>
                          <m:sSub>
                            <m:sSubPr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´</m:t>
                              </m:r>
                              <m:r>
                                <a:rPr lang="cs-CZ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</m:den>
                      </m:f>
                      <m:r>
                        <a:rPr lang="cs-CZ" sz="1800" i="1" kern="10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k-SK" sz="1800" i="1" kern="10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f>
                            <m:fPr>
                              <m:type m:val="lin"/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num>
                        <m:den>
                          <m:f>
                            <m:fPr>
                              <m:type m:val="lin"/>
                              <m:ctrlPr>
                                <a:rPr lang="sk-SK" sz="1800" i="1" kern="100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sk-SK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𝑗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´/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cs-CZ" sz="1800" i="1" kern="100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´</m:t>
                                  </m:r>
                                </m:sub>
                              </m:sSub>
                            </m:den>
                          </m:f>
                        </m:den>
                      </m:f>
                    </m:oMath>
                  </m:oMathPara>
                </a14:m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sk-SK" dirty="0"/>
              </a:p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1800" b="1" kern="100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Je-li podíl četností dvou hodnot v obou řádcích stejný, tedy jsou dvě šance stejné, což je projevem nezávislosti sledovaných veličin, nabývá poměr šancí hodnoty 1. </a:t>
                </a:r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cs-CZ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 interpretaci šance i poměru šancí je vhodné zůstat u zlomků, aby nedocházelo k jejich záměně s pravděpodobnostmi, kterými nejsou. </a:t>
                </a:r>
                <a:endParaRPr lang="sk-SK" sz="1800" kern="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endParaRPr lang="sk-SK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6581199E-39E2-2830-BC72-3D2153D3D4D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 r="-564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86683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Korelační analýza</a:t>
            </a:r>
          </a:p>
        </p:txBody>
      </p:sp>
    </p:spTree>
    <p:extLst>
      <p:ext uri="{BB962C8B-B14F-4D97-AF65-F5344CB8AC3E}">
        <p14:creationId xmlns:p14="http://schemas.microsoft.com/office/powerpoint/2010/main" val="68875481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685A40-A1C1-9B98-D5A2-F5648E628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6D1FF49-8870-73E1-CAC7-322410E0B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Korelační analýza zkoumá vztah dvou </a:t>
            </a:r>
            <a:r>
              <a:rPr lang="cs-CZ" sz="2000" u="sng" dirty="0">
                <a:solidFill>
                  <a:schemeClr val="accent6">
                    <a:lumMod val="75000"/>
                  </a:schemeClr>
                </a:solidFill>
              </a:rPr>
              <a:t>číselných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 proměnných.</a:t>
            </a:r>
            <a:endParaRPr lang="cs-CZ" altLang="cs-CZ" sz="2000" i="1" dirty="0">
              <a:solidFill>
                <a:schemeClr val="accent6">
                  <a:lumMod val="75000"/>
                </a:schemeClr>
              </a:solidFill>
              <a:cs typeface="Arial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cs-CZ" altLang="cs-CZ" i="1" dirty="0">
              <a:solidFill>
                <a:schemeClr val="tx1"/>
              </a:solidFill>
              <a:cs typeface="Arial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Souvisí spolu výskyt proměnné X a proměnné Y tak, že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vyššími hodnotami X se pojí vyšší hodnoty Y (a nižšími nižší), či naopak s</a:t>
            </a:r>
            <a:r>
              <a:rPr lang="cs-CZ" sz="2000" dirty="0"/>
              <a:t> 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vyššími hodnotami X se pojí nižší hodnoty Y (a s</a:t>
            </a:r>
            <a:r>
              <a:rPr lang="cs-CZ" altLang="cs-CZ" sz="2000" dirty="0">
                <a:solidFill>
                  <a:schemeClr val="tx1"/>
                </a:solidFill>
              </a:rPr>
              <a:t> 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nižšími X vyšší Y)?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solidFill>
                <a:schemeClr val="tx1"/>
              </a:solidFill>
              <a:cs typeface="Arial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Můžeme v datech zjistit souběžnost resp. </a:t>
            </a:r>
            <a:r>
              <a:rPr lang="cs-CZ" altLang="cs-CZ" sz="2000" dirty="0" err="1">
                <a:solidFill>
                  <a:schemeClr val="tx1"/>
                </a:solidFill>
                <a:cs typeface="Arial" charset="0"/>
              </a:rPr>
              <a:t>protiběžnost</a:t>
            </a:r>
            <a:r>
              <a:rPr lang="cs-CZ" altLang="cs-CZ" sz="2000" dirty="0">
                <a:solidFill>
                  <a:schemeClr val="tx1"/>
                </a:solidFill>
                <a:cs typeface="Arial" charset="0"/>
              </a:rPr>
              <a:t> hodnot dvou číselných proměnných?</a:t>
            </a:r>
            <a:endParaRPr lang="cs-CZ" altLang="cs-CZ" sz="2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Korelační analýza zkoumá </a:t>
            </a: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společnou variabilitu (</a:t>
            </a:r>
            <a:r>
              <a:rPr lang="cs-CZ" dirty="0" err="1">
                <a:solidFill>
                  <a:schemeClr val="accent6">
                    <a:lumMod val="75000"/>
                  </a:schemeClr>
                </a:solidFill>
              </a:rPr>
              <a:t>kovariabilitu</a:t>
            </a: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) .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2573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6C9AE2-8AB7-4A25-8021-E6AA9613A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Souběh a </a:t>
            </a:r>
            <a:r>
              <a:rPr lang="cs-CZ" dirty="0" err="1"/>
              <a:t>protiběh</a:t>
            </a:r>
            <a:r>
              <a:rPr lang="cs-CZ" dirty="0"/>
              <a:t> variabilit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52A40F3-C942-E952-ADB4-F9C66ADC16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9624" y="2449317"/>
            <a:ext cx="3960000" cy="321621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B4CA900-09EC-12BB-9D03-A510AEC26E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95" y="2625583"/>
            <a:ext cx="4578529" cy="2808797"/>
          </a:xfrm>
          <a:prstGeom prst="rect">
            <a:avLst/>
          </a:prstGeom>
        </p:spPr>
      </p:pic>
      <p:sp>
        <p:nvSpPr>
          <p:cNvPr id="10" name="Ovál 9">
            <a:extLst>
              <a:ext uri="{FF2B5EF4-FFF2-40B4-BE49-F238E27FC236}">
                <a16:creationId xmlns:a16="http://schemas.microsoft.com/office/drawing/2014/main" id="{2FA24EC0-9B4B-C6F2-82BB-A7165060C5C4}"/>
              </a:ext>
            </a:extLst>
          </p:cNvPr>
          <p:cNvSpPr/>
          <p:nvPr/>
        </p:nvSpPr>
        <p:spPr>
          <a:xfrm rot="8440804">
            <a:off x="4702661" y="3169070"/>
            <a:ext cx="4116113" cy="15636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624AD6EB-EA3C-B530-0506-9FBC92D86EA4}"/>
              </a:ext>
            </a:extLst>
          </p:cNvPr>
          <p:cNvSpPr/>
          <p:nvPr/>
        </p:nvSpPr>
        <p:spPr>
          <a:xfrm rot="2473334">
            <a:off x="1414080" y="2910356"/>
            <a:ext cx="3419073" cy="156362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CA69A16-47A7-A49B-48BA-BE20FB641A7A}"/>
              </a:ext>
            </a:extLst>
          </p:cNvPr>
          <p:cNvSpPr txBox="1"/>
          <p:nvPr/>
        </p:nvSpPr>
        <p:spPr>
          <a:xfrm>
            <a:off x="251960" y="1052736"/>
            <a:ext cx="4762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/>
              <a:t>Zkoumání </a:t>
            </a:r>
            <a:r>
              <a:rPr lang="cs-CZ" b="1" dirty="0" err="1"/>
              <a:t>kovariability</a:t>
            </a:r>
            <a:r>
              <a:rPr lang="cs-CZ" b="1" dirty="0"/>
              <a:t> pomocí bodového grafu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805FDC3E-C019-7802-101F-5F91F141DD7B}"/>
              </a:ext>
            </a:extLst>
          </p:cNvPr>
          <p:cNvSpPr txBox="1"/>
          <p:nvPr/>
        </p:nvSpPr>
        <p:spPr>
          <a:xfrm>
            <a:off x="246302" y="1312233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Balík – </a:t>
            </a:r>
            <a:r>
              <a:rPr lang="cs-CZ" dirty="0">
                <a:latin typeface="Consolas" panose="020B0609020204030204" pitchFamily="49" charset="0"/>
              </a:rPr>
              <a:t>ggplot2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3D802C5C-CAC2-0C43-DB67-4810F33C6EE4}"/>
              </a:ext>
            </a:extLst>
          </p:cNvPr>
          <p:cNvSpPr txBox="1"/>
          <p:nvPr/>
        </p:nvSpPr>
        <p:spPr>
          <a:xfrm>
            <a:off x="246302" y="1718804"/>
            <a:ext cx="33505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>
                <a:latin typeface="Consolas" panose="020B0609020204030204" pitchFamily="49" charset="0"/>
              </a:rPr>
              <a:t>ggplot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dataset,aes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x,y</a:t>
            </a:r>
            <a:r>
              <a:rPr lang="cs-CZ" dirty="0">
                <a:latin typeface="Consolas" panose="020B0609020204030204" pitchFamily="49" charset="0"/>
              </a:rPr>
              <a:t>))+</a:t>
            </a:r>
          </a:p>
          <a:p>
            <a:r>
              <a:rPr lang="cs-CZ" dirty="0" err="1">
                <a:latin typeface="Consolas" panose="020B0609020204030204" pitchFamily="49" charset="0"/>
              </a:rPr>
              <a:t>geom_point</a:t>
            </a:r>
            <a:r>
              <a:rPr lang="cs-CZ" dirty="0">
                <a:latin typeface="Consolas" panose="020B0609020204030204" pitchFamily="49" charset="0"/>
              </a:rPr>
              <a:t>() </a:t>
            </a:r>
          </a:p>
        </p:txBody>
      </p:sp>
    </p:spTree>
    <p:extLst>
      <p:ext uri="{BB962C8B-B14F-4D97-AF65-F5344CB8AC3E}">
        <p14:creationId xmlns:p14="http://schemas.microsoft.com/office/powerpoint/2010/main" val="292599465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1E93AD5-AB53-478A-B3E2-981F19E6B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Kovariance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9F7C5A-50BE-4AA2-A5EA-1A3501441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756000"/>
            <a:ext cx="8604472" cy="4225744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100" dirty="0">
                <a:latin typeface="+mj-lt"/>
              </a:rPr>
              <a:t>Kovariance = Souběh variabilit dvou proměnných</a:t>
            </a:r>
          </a:p>
          <a:p>
            <a:pPr lvl="1"/>
            <a:r>
              <a:rPr lang="cs-CZ" sz="2100" dirty="0">
                <a:latin typeface="+mj-lt"/>
              </a:rPr>
              <a:t>Statistická míra </a:t>
            </a:r>
            <a:r>
              <a:rPr lang="cs-CZ" sz="2100" b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lineární </a:t>
            </a:r>
            <a:r>
              <a:rPr lang="cs-CZ" sz="2100" dirty="0">
                <a:latin typeface="+mj-lt"/>
              </a:rPr>
              <a:t>závislosti dvou veličin!</a:t>
            </a:r>
          </a:p>
          <a:p>
            <a:pPr lvl="1"/>
            <a:r>
              <a:rPr lang="cs-CZ" sz="2100" b="1" u="sng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Je vyjádřena v jednotkách X a Y</a:t>
            </a:r>
          </a:p>
          <a:p>
            <a:pPr marL="0" indent="0">
              <a:buNone/>
            </a:pPr>
            <a:endParaRPr lang="cs-CZ" dirty="0">
              <a:latin typeface="+mj-lt"/>
            </a:endParaRPr>
          </a:p>
          <a:p>
            <a:pPr algn="l" fontAlgn="base">
              <a:buFont typeface="Wingdings" panose="05000000000000000000" pitchFamily="2" charset="2"/>
              <a:buChar char="q"/>
            </a:pPr>
            <a:endParaRPr lang="cs-CZ" b="0" i="0" dirty="0">
              <a:solidFill>
                <a:srgbClr val="404040"/>
              </a:solidFill>
              <a:effectLst/>
              <a:latin typeface="+mj-lt"/>
            </a:endParaRP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&gt; 0 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-&gt; souvislost mezi veličinami X a Y je pozitivní (čím větší X tím větší Y a naopak)</a:t>
            </a: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&lt; 0</a:t>
            </a:r>
            <a:r>
              <a:rPr lang="cs-CZ" dirty="0">
                <a:solidFill>
                  <a:srgbClr val="404040"/>
                </a:solidFill>
                <a:latin typeface="+mj-lt"/>
              </a:rPr>
              <a:t> 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-&gt; souvislost mezi veličinami X a Y je negativní (čím větší X tím menší Y a naopak)</a:t>
            </a: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b="0" dirty="0">
                <a:solidFill>
                  <a:srgbClr val="404040"/>
                </a:solidFill>
                <a:latin typeface="+mj-lt"/>
              </a:rPr>
              <a:t>N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ezávislé veličiny mají </a:t>
            </a: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= 0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, ale neplatí, že by </a:t>
            </a:r>
            <a:r>
              <a:rPr lang="cs-CZ" i="0" dirty="0" err="1">
                <a:solidFill>
                  <a:srgbClr val="404040"/>
                </a:solidFill>
                <a:effectLst/>
                <a:latin typeface="+mj-lt"/>
              </a:rPr>
              <a:t>cov</a:t>
            </a:r>
            <a:r>
              <a:rPr lang="cs-CZ" i="0" dirty="0">
                <a:solidFill>
                  <a:srgbClr val="404040"/>
                </a:solidFill>
                <a:effectLst/>
                <a:latin typeface="+mj-lt"/>
              </a:rPr>
              <a:t>(X,Y) 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= 0 znamenalo, že X a Y jsou nezávislé</a:t>
            </a:r>
          </a:p>
          <a:p>
            <a:pPr algn="l" fontAlgn="base">
              <a:buFont typeface="Wingdings" panose="05000000000000000000" pitchFamily="2" charset="2"/>
              <a:buChar char="q"/>
            </a:pPr>
            <a:r>
              <a:rPr lang="cs-CZ" b="0" dirty="0">
                <a:solidFill>
                  <a:srgbClr val="404040"/>
                </a:solidFill>
                <a:latin typeface="+mj-lt"/>
              </a:rPr>
              <a:t>K</a:t>
            </a:r>
            <a:r>
              <a:rPr lang="cs-CZ" b="0" i="0" dirty="0">
                <a:solidFill>
                  <a:srgbClr val="404040"/>
                </a:solidFill>
                <a:effectLst/>
                <a:latin typeface="+mj-lt"/>
              </a:rPr>
              <a:t>ovariance nám neříká nic o síle vazby</a:t>
            </a:r>
            <a:endParaRPr lang="cs-CZ" dirty="0">
              <a:latin typeface="+mj-lt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12BFE78-C14D-45B0-9BFB-BC66D8586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1772816"/>
            <a:ext cx="4495398" cy="770639"/>
          </a:xfrm>
          <a:prstGeom prst="rect">
            <a:avLst/>
          </a:prstGeom>
        </p:spPr>
      </p:pic>
      <p:pic>
        <p:nvPicPr>
          <p:cNvPr id="8" name="Picture 2" descr="How would you explain covariance to someone who understands only the mean?  - Cross Validated">
            <a:extLst>
              <a:ext uri="{FF2B5EF4-FFF2-40B4-BE49-F238E27FC236}">
                <a16:creationId xmlns:a16="http://schemas.microsoft.com/office/drawing/2014/main" id="{94ABDD8C-2A49-4AC8-9466-D9367EB036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284" y="4748918"/>
            <a:ext cx="7191431" cy="161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832801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CBAD998A-54C2-4278-924C-9629314EE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7884392" cy="540000"/>
          </a:xfrm>
        </p:spPr>
        <p:txBody>
          <a:bodyPr/>
          <a:lstStyle/>
          <a:p>
            <a:r>
              <a:rPr lang="cs-CZ" altLang="cs-CZ" sz="3200" dirty="0"/>
              <a:t>Korelace – kovariance v poměru k rozptylům</a:t>
            </a:r>
            <a:endParaRPr lang="cs-CZ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399429" y="1340768"/>
            <a:ext cx="8421043" cy="4536504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cs-CZ" altLang="cs-CZ" sz="2800" dirty="0">
                <a:solidFill>
                  <a:schemeClr val="accent6">
                    <a:lumMod val="75000"/>
                  </a:schemeClr>
                </a:solidFill>
              </a:rPr>
              <a:t>Korelace</a:t>
            </a:r>
            <a:r>
              <a:rPr lang="cs-CZ" altLang="cs-CZ" sz="2800" dirty="0"/>
              <a:t> 	</a:t>
            </a:r>
            <a:endParaRPr lang="cs-CZ" altLang="cs-CZ" sz="2800" dirty="0">
              <a:solidFill>
                <a:schemeClr val="tx1"/>
              </a:solidFill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Vztah dvou proměnných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Kovariance standardizovaná k rozptylům obou proměnných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Měří </a:t>
            </a:r>
            <a:r>
              <a:rPr lang="cs-CZ" altLang="cs-CZ" sz="2400" i="1" dirty="0">
                <a:solidFill>
                  <a:schemeClr val="accent6">
                    <a:lumMod val="75000"/>
                  </a:schemeClr>
                </a:solidFill>
              </a:rPr>
              <a:t>vztah</a:t>
            </a:r>
            <a:r>
              <a:rPr lang="cs-CZ" altLang="cs-CZ" sz="2400" dirty="0">
                <a:solidFill>
                  <a:srgbClr val="009CA8"/>
                </a:solidFill>
              </a:rPr>
              <a:t> </a:t>
            </a:r>
            <a:r>
              <a:rPr lang="cs-CZ" altLang="cs-CZ" sz="2400" dirty="0">
                <a:solidFill>
                  <a:schemeClr val="tx1"/>
                </a:solidFill>
              </a:rPr>
              <a:t>dvou variabilit, nikoliv jejich velikost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Několik korelačních koeficientů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435DA2D-DBEA-4361-9EB3-DD88B91C1E8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35571436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0383F0-EBB7-498A-860E-213273B51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Korelace - typy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7AE4BF-9564-4E21-8FFC-EF8DCEDD3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800" dirty="0"/>
              <a:t>Párová korelace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800" dirty="0"/>
              <a:t>Parciální korelace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800" dirty="0"/>
              <a:t>Mnohonásobná korelace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DCD2B2D-C11A-4F6E-A5F2-7740349EEED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116</a:t>
            </a:fld>
            <a:endParaRPr lang="cs-CZ" dirty="0"/>
          </a:p>
        </p:txBody>
      </p:sp>
      <p:pic>
        <p:nvPicPr>
          <p:cNvPr id="8194" name="Picture 2" descr="Correlation - Introduction, Types">
            <a:extLst>
              <a:ext uri="{FF2B5EF4-FFF2-40B4-BE49-F238E27FC236}">
                <a16:creationId xmlns:a16="http://schemas.microsoft.com/office/drawing/2014/main" id="{5E8080C1-469C-4102-8BC3-68CEB83DD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2334"/>
            <a:ext cx="5128617" cy="2887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5396368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9FB8C3-0205-4FFF-B94C-7DD3FFCD5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400" dirty="0"/>
              <a:t>Párová korelace - </a:t>
            </a:r>
            <a:r>
              <a:rPr lang="cs-CZ" altLang="cs-CZ" sz="2400" dirty="0" err="1"/>
              <a:t>Pearsonův</a:t>
            </a:r>
            <a:r>
              <a:rPr lang="cs-CZ" altLang="cs-CZ" sz="2400" dirty="0"/>
              <a:t> </a:t>
            </a:r>
            <a:r>
              <a:rPr lang="cs-CZ" altLang="cs-CZ" sz="2400" u="sng" dirty="0"/>
              <a:t>lineární</a:t>
            </a:r>
            <a:r>
              <a:rPr lang="cs-CZ" altLang="cs-CZ" sz="2400" dirty="0"/>
              <a:t> korelační koeficient</a:t>
            </a:r>
            <a:endParaRPr lang="cs-CZ" sz="24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35CBAF-2D32-4C24-95D9-6FD34C7CD6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Korelace</a:t>
            </a:r>
          </a:p>
          <a:p>
            <a:pPr lvl="1"/>
            <a:r>
              <a:rPr lang="cs-CZ" dirty="0"/>
              <a:t>Měří vztah dvou proměnných</a:t>
            </a:r>
          </a:p>
          <a:p>
            <a:pPr lvl="1"/>
            <a:r>
              <a:rPr lang="cs-CZ" dirty="0"/>
              <a:t>Jedná se o kovarianci standardizovanou k rozptylům obou proměnných</a:t>
            </a:r>
          </a:p>
          <a:p>
            <a:pPr marL="457200" lvl="1" indent="0">
              <a:buNone/>
            </a:pPr>
            <a:endParaRPr lang="cs-CZ" dirty="0"/>
          </a:p>
          <a:p>
            <a:pPr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cs-CZ" altLang="cs-CZ" dirty="0">
                <a:solidFill>
                  <a:schemeClr val="tx1"/>
                </a:solidFill>
              </a:rPr>
              <a:t>Vlastnosti</a:t>
            </a:r>
            <a:r>
              <a:rPr lang="cs-CZ" altLang="cs-CZ" sz="1600" dirty="0">
                <a:solidFill>
                  <a:schemeClr val="tx1"/>
                </a:solidFill>
              </a:rPr>
              <a:t>: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definován, pro n &gt; 1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definován pro nenulové variability; nesmí platit </a:t>
            </a:r>
            <a:r>
              <a:rPr lang="cs-CZ" altLang="cs-CZ" sz="1600" dirty="0" err="1">
                <a:solidFill>
                  <a:schemeClr val="tx1"/>
                </a:solidFill>
              </a:rPr>
              <a:t>s</a:t>
            </a:r>
            <a:r>
              <a:rPr lang="cs-CZ" altLang="cs-CZ" sz="800" dirty="0" err="1">
                <a:solidFill>
                  <a:schemeClr val="tx1"/>
                </a:solidFill>
              </a:rPr>
              <a:t>X</a:t>
            </a:r>
            <a:r>
              <a:rPr lang="cs-CZ" altLang="cs-CZ" sz="1600" dirty="0">
                <a:solidFill>
                  <a:schemeClr val="tx1"/>
                </a:solidFill>
              </a:rPr>
              <a:t> = 0 nebo </a:t>
            </a:r>
            <a:r>
              <a:rPr lang="cs-CZ" altLang="cs-CZ" sz="1600" dirty="0" err="1">
                <a:solidFill>
                  <a:schemeClr val="tx1"/>
                </a:solidFill>
              </a:rPr>
              <a:t>s</a:t>
            </a:r>
            <a:r>
              <a:rPr lang="cs-CZ" altLang="cs-CZ" sz="800" dirty="0" err="1">
                <a:solidFill>
                  <a:schemeClr val="tx1"/>
                </a:solidFill>
              </a:rPr>
              <a:t>Y</a:t>
            </a:r>
            <a:r>
              <a:rPr lang="cs-CZ" altLang="cs-CZ" sz="1600" dirty="0">
                <a:solidFill>
                  <a:schemeClr val="tx1"/>
                </a:solidFill>
              </a:rPr>
              <a:t> = 0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q"/>
            </a:pPr>
            <a:r>
              <a:rPr lang="cs-CZ" altLang="cs-CZ" sz="1800" dirty="0">
                <a:solidFill>
                  <a:schemeClr val="tx1"/>
                </a:solidFill>
              </a:rPr>
              <a:t>Interpretace hodnot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= 1, právě když body jsou seřazeny v nějaké přímce s nenulovým kladným spádem    </a:t>
            </a:r>
          </a:p>
          <a:p>
            <a:pPr marL="800100" lvl="1" indent="-400050"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§"/>
            </a:pPr>
            <a:r>
              <a:rPr lang="cs-CZ" altLang="cs-CZ" sz="1600" dirty="0">
                <a:solidFill>
                  <a:schemeClr val="tx1"/>
                </a:solidFill>
              </a:rPr>
              <a:t>r = -1, právě když body jsou seřazeny v nějaké přímce s nenulovým záporným spádem    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q"/>
            </a:pPr>
            <a:r>
              <a:rPr lang="cs-CZ" altLang="cs-CZ" sz="1800" dirty="0">
                <a:solidFill>
                  <a:schemeClr val="tx1"/>
                </a:solidFill>
              </a:rPr>
              <a:t>Čím více se r blíží k +1, tím více se body shlukují kolem stoupající přímky; čím více se r blíží k –1, tím více se body shlukují kolem klesající přímky</a:t>
            </a:r>
          </a:p>
          <a:p>
            <a:pPr>
              <a:lnSpc>
                <a:spcPct val="80000"/>
              </a:lnSpc>
              <a:spcBef>
                <a:spcPts val="900"/>
              </a:spcBef>
              <a:buFont typeface="Wingdings" panose="05000000000000000000" pitchFamily="2" charset="2"/>
              <a:buChar char="q"/>
            </a:pPr>
            <a:r>
              <a:rPr lang="cs-CZ" altLang="cs-CZ" sz="1800" dirty="0">
                <a:solidFill>
                  <a:schemeClr val="tx1"/>
                </a:solidFill>
              </a:rPr>
              <a:t>Jestliže v mraku bodů nelze vystopovat žádný </a:t>
            </a:r>
            <a:r>
              <a:rPr lang="cs-CZ" altLang="cs-CZ" sz="1800" i="1" dirty="0">
                <a:solidFill>
                  <a:schemeClr val="tx1"/>
                </a:solidFill>
              </a:rPr>
              <a:t>lineární</a:t>
            </a:r>
            <a:r>
              <a:rPr lang="cs-CZ" altLang="cs-CZ" sz="1800" dirty="0">
                <a:solidFill>
                  <a:schemeClr val="tx1"/>
                </a:solidFill>
              </a:rPr>
              <a:t> trend, r = 0</a:t>
            </a:r>
          </a:p>
          <a:p>
            <a:pPr lvl="1"/>
            <a:endParaRPr lang="cs-CZ" dirty="0"/>
          </a:p>
        </p:txBody>
      </p:sp>
      <p:graphicFrame>
        <p:nvGraphicFramePr>
          <p:cNvPr id="4" name="Object 10">
            <a:extLst>
              <a:ext uri="{FF2B5EF4-FFF2-40B4-BE49-F238E27FC236}">
                <a16:creationId xmlns:a16="http://schemas.microsoft.com/office/drawing/2014/main" id="{456BCB26-0463-4144-A684-11656CDA8A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9373" y="1163979"/>
          <a:ext cx="1835945" cy="700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Rovnice" r:id="rId3" imgW="1180800" imgH="419040" progId="Equation.3">
                  <p:embed/>
                </p:oleObj>
              </mc:Choice>
              <mc:Fallback>
                <p:oleObj name="Rovnice" r:id="rId3" imgW="1180800" imgH="419040" progId="Equation.3">
                  <p:embed/>
                  <p:pic>
                    <p:nvPicPr>
                      <p:cNvPr id="4" name="Object 10">
                        <a:extLst>
                          <a:ext uri="{FF2B5EF4-FFF2-40B4-BE49-F238E27FC236}">
                            <a16:creationId xmlns:a16="http://schemas.microsoft.com/office/drawing/2014/main" id="{456BCB26-0463-4144-A684-11656CDA8A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373" y="1163979"/>
                        <a:ext cx="1835945" cy="7005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5712EBFE-29BB-86BF-E52C-5743049CA06F}"/>
              </a:ext>
            </a:extLst>
          </p:cNvPr>
          <p:cNvSpPr/>
          <p:nvPr/>
        </p:nvSpPr>
        <p:spPr>
          <a:xfrm>
            <a:off x="4839233" y="1163979"/>
            <a:ext cx="2016224" cy="72940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4330069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405AEF5C-BAD2-4C9D-9DAC-16349999F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037730" cy="367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adpis 1">
            <a:extLst>
              <a:ext uri="{FF2B5EF4-FFF2-40B4-BE49-F238E27FC236}">
                <a16:creationId xmlns:a16="http://schemas.microsoft.com/office/drawing/2014/main" id="{01FFDCE0-428E-4F1B-AAFB-475D7F688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2400" dirty="0" err="1"/>
              <a:t>Pearsonův</a:t>
            </a:r>
            <a:r>
              <a:rPr lang="cs-CZ" altLang="cs-CZ" sz="2400" dirty="0"/>
              <a:t> lineární korelační koeficient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3050781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B2BD9C4-5C20-92CC-61B4-391281356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Korelační matice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30A7B9-0FD4-268A-F402-D172256FE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Čtvercová tabulka, která obsahuje korelační koeficienty  pro všechny dvojice proměnných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Hodnoty na diagonále jsou rovny jedné a tabulka je symetrická podle diagonály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 r například pomocí funkce </a:t>
            </a:r>
            <a:r>
              <a:rPr lang="cs-CZ" i="1" dirty="0" err="1"/>
              <a:t>cor</a:t>
            </a:r>
            <a:endParaRPr lang="cs-CZ" i="1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4C64B89-99A2-38A9-CB9A-CF59146A1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40" y="3212976"/>
            <a:ext cx="828092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483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A5B8884-A7D4-55CB-7C78-4E4474296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Kde hledat pomoc?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7B434C5-0402-3F51-CF17-1462ABAC79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 err="1"/>
              <a:t>Rstudio</a:t>
            </a:r>
            <a:r>
              <a:rPr lang="cs-CZ" dirty="0"/>
              <a:t> </a:t>
            </a:r>
            <a:r>
              <a:rPr lang="cs-CZ" dirty="0" err="1"/>
              <a:t>Community</a:t>
            </a:r>
            <a:r>
              <a:rPr lang="cs-CZ" dirty="0"/>
              <a:t> </a:t>
            </a:r>
          </a:p>
          <a:p>
            <a:pPr marL="0" indent="0">
              <a:buNone/>
            </a:pPr>
            <a:r>
              <a:rPr lang="cs-CZ" dirty="0"/>
              <a:t>        </a:t>
            </a:r>
            <a:r>
              <a:rPr lang="cs-CZ" u="sng" dirty="0">
                <a:solidFill>
                  <a:schemeClr val="tx2"/>
                </a:solidFill>
              </a:rPr>
              <a:t>https://community.rstudio.com/</a:t>
            </a:r>
          </a:p>
          <a:p>
            <a:pPr marL="457200" indent="-457200">
              <a:buAutoNum type="arabicPeriod" startAt="2"/>
            </a:pPr>
            <a:r>
              <a:rPr lang="cs-CZ" dirty="0" err="1"/>
              <a:t>Stack</a:t>
            </a:r>
            <a:r>
              <a:rPr lang="cs-CZ" dirty="0"/>
              <a:t> </a:t>
            </a:r>
            <a:r>
              <a:rPr lang="cs-CZ" dirty="0" err="1"/>
              <a:t>Overflow</a:t>
            </a:r>
            <a:r>
              <a:rPr lang="cs-CZ" dirty="0"/>
              <a:t> </a:t>
            </a:r>
          </a:p>
          <a:p>
            <a:pPr marL="0" indent="0">
              <a:buNone/>
            </a:pPr>
            <a:r>
              <a:rPr lang="cs-CZ" dirty="0"/>
              <a:t>        </a:t>
            </a:r>
            <a:r>
              <a:rPr lang="cs-CZ" u="sng" dirty="0">
                <a:solidFill>
                  <a:schemeClr val="tx2"/>
                </a:solidFill>
                <a:hlinkClick r:id="rId2"/>
              </a:rPr>
              <a:t>https://stackoverflow.com/questions/tagged/r</a:t>
            </a:r>
            <a:endParaRPr lang="cs-CZ" u="sng" dirty="0">
              <a:solidFill>
                <a:schemeClr val="tx2"/>
              </a:solidFill>
            </a:endParaRPr>
          </a:p>
          <a:p>
            <a:pPr marL="457200" indent="-457200">
              <a:buAutoNum type="arabicPeriod" startAt="3"/>
            </a:pPr>
            <a:r>
              <a:rPr lang="cs-CZ" dirty="0" err="1">
                <a:solidFill>
                  <a:schemeClr val="tx1"/>
                </a:solidFill>
              </a:rPr>
              <a:t>Reddit</a:t>
            </a:r>
            <a:r>
              <a:rPr lang="cs-CZ" dirty="0">
                <a:solidFill>
                  <a:schemeClr val="tx1"/>
                </a:solidFill>
              </a:rPr>
              <a:t> – </a:t>
            </a:r>
            <a:r>
              <a:rPr lang="cs-CZ" dirty="0" err="1">
                <a:solidFill>
                  <a:schemeClr val="tx1"/>
                </a:solidFill>
              </a:rPr>
              <a:t>The</a:t>
            </a:r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dirty="0" err="1">
                <a:solidFill>
                  <a:schemeClr val="tx1"/>
                </a:solidFill>
              </a:rPr>
              <a:t>Statistical</a:t>
            </a:r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dirty="0" err="1">
                <a:solidFill>
                  <a:schemeClr val="tx1"/>
                </a:solidFill>
              </a:rPr>
              <a:t>Computing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cs-CZ" dirty="0">
                <a:solidFill>
                  <a:schemeClr val="tx1"/>
                </a:solidFill>
              </a:rPr>
              <a:t>        </a:t>
            </a:r>
            <a:r>
              <a:rPr lang="cs-CZ" u="sng" dirty="0">
                <a:solidFill>
                  <a:schemeClr val="tx2"/>
                </a:solidFill>
              </a:rPr>
              <a:t>https://www.reddit.com/r/rstats/</a:t>
            </a:r>
          </a:p>
          <a:p>
            <a:pPr marL="457200" indent="-457200">
              <a:buAutoNum type="arabicPeriod" startAt="4"/>
            </a:pPr>
            <a:r>
              <a:rPr lang="cs-CZ" dirty="0">
                <a:solidFill>
                  <a:schemeClr val="tx1"/>
                </a:solidFill>
              </a:rPr>
              <a:t>Talk </a:t>
            </a:r>
            <a:r>
              <a:rPr lang="cs-CZ" dirty="0" err="1">
                <a:solidFill>
                  <a:schemeClr val="tx1"/>
                </a:solidFill>
              </a:rPr>
              <a:t>Stats</a:t>
            </a:r>
            <a:r>
              <a:rPr lang="cs-CZ" dirty="0">
                <a:solidFill>
                  <a:schemeClr val="tx1"/>
                </a:solidFill>
              </a:rPr>
              <a:t> – R </a:t>
            </a:r>
            <a:r>
              <a:rPr lang="cs-CZ" dirty="0" err="1">
                <a:solidFill>
                  <a:schemeClr val="tx1"/>
                </a:solidFill>
              </a:rPr>
              <a:t>Programming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cs-CZ" dirty="0">
                <a:solidFill>
                  <a:schemeClr val="tx1"/>
                </a:solidFill>
              </a:rPr>
              <a:t>        </a:t>
            </a:r>
            <a:r>
              <a:rPr lang="cs-CZ" u="sng" dirty="0">
                <a:solidFill>
                  <a:schemeClr val="tx2"/>
                </a:solidFill>
              </a:rPr>
              <a:t>https://</a:t>
            </a:r>
            <a:r>
              <a:rPr lang="en-US" u="sng" dirty="0">
                <a:solidFill>
                  <a:schemeClr val="tx2"/>
                </a:solidFill>
              </a:rPr>
              <a:t>www.talkstats.com/forums/r.14/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F4D6214-6743-5CA2-D30C-FE9DFB3F3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591" y="702001"/>
            <a:ext cx="2400430" cy="94468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3BBF1A8-5426-DDCD-2EF2-D60D660541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8289" y="1629486"/>
            <a:ext cx="1268047" cy="127907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D3537E7-9207-0643-36E0-F4C2FB4B1B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4128" y="3538116"/>
            <a:ext cx="1543265" cy="155279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D69F84B-D37E-59DC-8B12-032984B332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7864" y="4293096"/>
            <a:ext cx="1524213" cy="1543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556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9DF6EE7-A299-3F5D-842D-32F6B59338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Maticový bodový graf 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D9F51E3F-49E5-D75B-C05D-D5F1EB9DE5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Balík:</a:t>
            </a:r>
            <a:r>
              <a:rPr lang="cs-CZ" b="0" dirty="0">
                <a:solidFill>
                  <a:schemeClr val="accent6"/>
                </a:solidFill>
              </a:rPr>
              <a:t> </a:t>
            </a:r>
            <a:r>
              <a:rPr lang="cs-CZ" b="0" dirty="0">
                <a:latin typeface="Consolas" panose="020B0609020204030204" pitchFamily="49" charset="0"/>
              </a:rPr>
              <a:t>car</a:t>
            </a:r>
            <a:r>
              <a:rPr lang="cs-CZ" dirty="0"/>
              <a:t>	</a:t>
            </a:r>
            <a:r>
              <a:rPr lang="cs-CZ" dirty="0">
                <a:solidFill>
                  <a:schemeClr val="accent6"/>
                </a:solidFill>
              </a:rPr>
              <a:t>Funkce: </a:t>
            </a:r>
            <a:r>
              <a:rPr lang="cs-CZ" b="0" dirty="0" err="1">
                <a:latin typeface="Consolas" panose="020B0609020204030204" pitchFamily="49" charset="0"/>
              </a:rPr>
              <a:t>scatterplotMatrix</a:t>
            </a:r>
            <a:endParaRPr lang="cs-CZ" b="0" dirty="0">
              <a:latin typeface="Consolas" panose="020B0609020204030204" pitchFamily="49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19A47FC-3217-5EE1-ED1C-9D208264D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5" y="1473801"/>
            <a:ext cx="8757324" cy="448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8822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B58076-77CF-DBBD-9706-A2693B8E8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způsoby vizualizace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DDD5DCE-1187-DDD4-4E4B-750461450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err="1">
                <a:solidFill>
                  <a:schemeClr val="accent6"/>
                </a:solidFill>
              </a:rPr>
              <a:t>Corrplot</a:t>
            </a: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Balík 		Funkce</a:t>
            </a:r>
          </a:p>
          <a:p>
            <a:pPr marL="0" indent="0">
              <a:buNone/>
            </a:pP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corrplot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	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corrplot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Příklad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corrplot</a:t>
            </a:r>
            <a:r>
              <a:rPr lang="cs-CZ" b="0" dirty="0">
                <a:latin typeface="Consolas" panose="020B0609020204030204" pitchFamily="49" charset="0"/>
              </a:rPr>
              <a:t>(korelace, 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method</a:t>
            </a:r>
            <a:r>
              <a:rPr lang="cs-CZ" b="0" dirty="0">
                <a:latin typeface="Consolas" panose="020B0609020204030204" pitchFamily="49" charset="0"/>
              </a:rPr>
              <a:t> = "</a:t>
            </a:r>
            <a:r>
              <a:rPr lang="cs-CZ" b="0" dirty="0" err="1">
                <a:latin typeface="Consolas" panose="020B0609020204030204" pitchFamily="49" charset="0"/>
              </a:rPr>
              <a:t>shade</a:t>
            </a:r>
            <a:r>
              <a:rPr lang="cs-CZ" b="0" dirty="0">
                <a:latin typeface="Consolas" panose="020B0609020204030204" pitchFamily="49" charset="0"/>
              </a:rPr>
              <a:t>",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type = "</a:t>
            </a:r>
            <a:r>
              <a:rPr lang="cs-CZ" b="0" dirty="0" err="1">
                <a:latin typeface="Consolas" panose="020B0609020204030204" pitchFamily="49" charset="0"/>
              </a:rPr>
              <a:t>upper</a:t>
            </a:r>
            <a:r>
              <a:rPr lang="cs-CZ" b="0" dirty="0">
                <a:latin typeface="Consolas" panose="020B0609020204030204" pitchFamily="49" charset="0"/>
              </a:rPr>
              <a:t>", 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diag</a:t>
            </a:r>
            <a:r>
              <a:rPr lang="cs-CZ" b="0" dirty="0">
                <a:latin typeface="Consolas" panose="020B0609020204030204" pitchFamily="49" charset="0"/>
              </a:rPr>
              <a:t>=FALSE, 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title</a:t>
            </a:r>
            <a:r>
              <a:rPr lang="cs-CZ" b="0" dirty="0">
                <a:latin typeface="Consolas" panose="020B0609020204030204" pitchFamily="49" charset="0"/>
              </a:rPr>
              <a:t> = "Korelační matice")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 err="1">
                <a:solidFill>
                  <a:schemeClr val="accent6"/>
                </a:solidFill>
                <a:latin typeface="Consolas" panose="020B0609020204030204" pitchFamily="49" charset="0"/>
              </a:rPr>
              <a:t>method</a:t>
            </a:r>
            <a:r>
              <a:rPr lang="cs-CZ" b="0" dirty="0">
                <a:latin typeface="Consolas" panose="020B0609020204030204" pitchFamily="49" charset="0"/>
              </a:rPr>
              <a:t> – </a:t>
            </a:r>
            <a:r>
              <a:rPr lang="cs-CZ" b="0" dirty="0">
                <a:latin typeface="+mj-lt"/>
              </a:rPr>
              <a:t>způsob obarvení</a:t>
            </a:r>
          </a:p>
          <a:p>
            <a:pPr marL="0" indent="0">
              <a:buNone/>
            </a:pPr>
            <a:r>
              <a:rPr lang="cs-CZ" b="0" dirty="0">
                <a:solidFill>
                  <a:schemeClr val="accent6"/>
                </a:solidFill>
                <a:latin typeface="Consolas" panose="020B0609020204030204" pitchFamily="49" charset="0"/>
              </a:rPr>
              <a:t>type</a:t>
            </a:r>
            <a:r>
              <a:rPr lang="cs-CZ" b="0" dirty="0">
                <a:latin typeface="Consolas" panose="020B0609020204030204" pitchFamily="49" charset="0"/>
              </a:rPr>
              <a:t> – </a:t>
            </a:r>
            <a:r>
              <a:rPr lang="cs-CZ" b="0" dirty="0">
                <a:latin typeface="+mj-lt"/>
              </a:rPr>
              <a:t>která část </a:t>
            </a:r>
            <a:r>
              <a:rPr lang="cs-CZ" b="0" dirty="0" err="1">
                <a:latin typeface="+mj-lt"/>
              </a:rPr>
              <a:t>kor</a:t>
            </a:r>
            <a:r>
              <a:rPr lang="cs-CZ" b="0" dirty="0">
                <a:latin typeface="+mj-lt"/>
              </a:rPr>
              <a:t>. matice</a:t>
            </a:r>
          </a:p>
          <a:p>
            <a:pPr marL="0" indent="0">
              <a:buNone/>
            </a:pPr>
            <a:r>
              <a:rPr lang="cs-CZ" b="0" dirty="0">
                <a:latin typeface="+mj-lt"/>
              </a:rPr>
              <a:t> se zobrazí</a:t>
            </a:r>
          </a:p>
          <a:p>
            <a:pPr marL="0" indent="0">
              <a:buNone/>
            </a:pPr>
            <a:r>
              <a:rPr lang="cs-CZ" b="0" dirty="0" err="1">
                <a:solidFill>
                  <a:schemeClr val="accent6"/>
                </a:solidFill>
                <a:latin typeface="Consolas" panose="020B0609020204030204" pitchFamily="49" charset="0"/>
              </a:rPr>
              <a:t>diag</a:t>
            </a:r>
            <a:r>
              <a:rPr lang="cs-CZ" b="0" dirty="0">
                <a:solidFill>
                  <a:schemeClr val="accent6"/>
                </a:solidFill>
                <a:latin typeface="Consolas" panose="020B0609020204030204" pitchFamily="49" charset="0"/>
              </a:rPr>
              <a:t> </a:t>
            </a:r>
            <a:r>
              <a:rPr lang="cs-CZ" b="0" dirty="0">
                <a:latin typeface="Consolas" panose="020B0609020204030204" pitchFamily="49" charset="0"/>
              </a:rPr>
              <a:t>– </a:t>
            </a:r>
            <a:r>
              <a:rPr lang="cs-CZ" b="0" dirty="0">
                <a:latin typeface="+mj-lt"/>
              </a:rPr>
              <a:t>zobrazení diagonály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E550285-8C39-9C7C-A80E-B90F8E38A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2540" y="1196752"/>
            <a:ext cx="4475460" cy="429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9861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B58076-77CF-DBBD-9706-A2693B8E8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způsoby vizualizace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DDD5DCE-1187-DDD4-4E4B-750461450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Balík 				Funkce</a:t>
            </a:r>
          </a:p>
          <a:p>
            <a:pPr marL="0" indent="0">
              <a:buNone/>
            </a:pP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PerformanceAnalytics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	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chart.Correlation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</a:rPr>
              <a:t>Příklad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chart.Correlation</a:t>
            </a:r>
            <a:r>
              <a:rPr lang="cs-CZ" b="0" dirty="0">
                <a:latin typeface="Consolas" panose="020B0609020204030204" pitchFamily="49" charset="0"/>
              </a:rPr>
              <a:t>(korelace)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E5C1996-341F-1BE4-2211-176899B3A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588" y="2492896"/>
            <a:ext cx="7416824" cy="386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7606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5BA0BE72-CDAD-4F0F-B8F1-4298B1B7F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Poučky o velikosti koeficientů</a:t>
            </a:r>
            <a:endParaRPr lang="cs-CZ" dirty="0"/>
          </a:p>
        </p:txBody>
      </p:sp>
      <p:graphicFrame>
        <p:nvGraphicFramePr>
          <p:cNvPr id="126001" name="Group 49"/>
          <p:cNvGraphicFramePr>
            <a:graphicFrameLocks noGrp="1"/>
          </p:cNvGraphicFramePr>
          <p:nvPr>
            <p:ph idx="1"/>
          </p:nvPr>
        </p:nvGraphicFramePr>
        <p:xfrm>
          <a:off x="457200" y="1052513"/>
          <a:ext cx="8229600" cy="3672407"/>
        </p:xfrm>
        <a:graphic>
          <a:graphicData uri="http://schemas.openxmlformats.org/drawingml/2006/table">
            <a:tbl>
              <a:tblPr/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684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Hodnota korelace v absolutní hodnotě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Interpretace souvislosti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0,01 – 0,09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triviální, žádná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0,10 – 0,29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nízká až střední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0,30 – 0,49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střední až podstatná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470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0,50 – 0,69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podstatná až 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0,70 – 0,89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velmi silná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17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0,90 – 0,99</a:t>
                      </a: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10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altLang="cs-CZ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téměř perfektní </a:t>
                      </a: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13610429-1D71-4983-B7F2-2B96C89008DA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123</a:t>
            </a:fld>
            <a:endParaRPr lang="cs-CZ" dirty="0"/>
          </a:p>
        </p:txBody>
      </p:sp>
      <p:sp>
        <p:nvSpPr>
          <p:cNvPr id="17437" name="Rectangle 47"/>
          <p:cNvSpPr>
            <a:spLocks noChangeArrowheads="1"/>
          </p:cNvSpPr>
          <p:nvPr/>
        </p:nvSpPr>
        <p:spPr bwMode="auto">
          <a:xfrm>
            <a:off x="6444208" y="5537153"/>
            <a:ext cx="212731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buNone/>
            </a:pPr>
            <a:r>
              <a:rPr lang="cs-CZ" altLang="cs-CZ" dirty="0">
                <a:latin typeface="+mn-lt"/>
              </a:rPr>
              <a:t>De </a:t>
            </a:r>
            <a:r>
              <a:rPr lang="cs-CZ" altLang="cs-CZ" dirty="0" err="1">
                <a:latin typeface="+mn-lt"/>
              </a:rPr>
              <a:t>Vaus</a:t>
            </a:r>
            <a:r>
              <a:rPr lang="cs-CZ" altLang="cs-CZ" dirty="0">
                <a:latin typeface="+mn-lt"/>
              </a:rPr>
              <a:t>: 2002 </a:t>
            </a:r>
          </a:p>
        </p:txBody>
      </p:sp>
    </p:spTree>
    <p:extLst>
      <p:ext uri="{BB962C8B-B14F-4D97-AF65-F5344CB8AC3E}">
        <p14:creationId xmlns:p14="http://schemas.microsoft.com/office/powerpoint/2010/main" val="9100741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F97E5BC2-D5E3-408D-90EC-4DC1822B7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Zkreslení koeficientu korelace</a:t>
            </a:r>
            <a:endParaRPr lang="cs-CZ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vzdálený bod –</a:t>
            </a:r>
            <a:r>
              <a:rPr lang="cs-CZ" altLang="cs-CZ" sz="2200" dirty="0">
                <a:solidFill>
                  <a:srgbClr val="C00000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mrak bodů ukazuje na silnou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slabou korelaci, ale vzdálený bod ji uměle sníží</a:t>
            </a:r>
            <a:r>
              <a:rPr lang="cs-CZ" altLang="cs-CZ" sz="2200" dirty="0">
                <a:solidFill>
                  <a:schemeClr val="tx1"/>
                </a:solidFill>
                <a:cs typeface="Arial" charset="0"/>
              </a:rPr>
              <a:t>/</a:t>
            </a:r>
            <a:r>
              <a:rPr lang="cs-CZ" altLang="cs-CZ" sz="2200" dirty="0">
                <a:solidFill>
                  <a:schemeClr val="tx1"/>
                </a:solidFill>
              </a:rPr>
              <a:t>zvýší</a:t>
            </a:r>
          </a:p>
          <a:p>
            <a:pPr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200" dirty="0">
                <a:solidFill>
                  <a:schemeClr val="tx1"/>
                </a:solidFill>
              </a:rPr>
              <a:t>číselné proměnné mají </a:t>
            </a: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diskrétní </a:t>
            </a:r>
            <a:r>
              <a:rPr lang="cs-CZ" altLang="cs-CZ" sz="2200" dirty="0">
                <a:solidFill>
                  <a:schemeClr val="tx1"/>
                </a:solidFill>
              </a:rPr>
              <a:t>povahu (škála celých čísel od 1 do K) a přesné seskupení hodnot kolem přímky není plně možné</a:t>
            </a:r>
          </a:p>
          <a:p>
            <a:pPr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200" dirty="0">
                <a:solidFill>
                  <a:schemeClr val="tx1"/>
                </a:solidFill>
              </a:rPr>
              <a:t>jsou-li</a:t>
            </a:r>
            <a:r>
              <a:rPr lang="cs-CZ" altLang="cs-CZ" sz="2200" dirty="0"/>
              <a:t> </a:t>
            </a: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rozložení</a:t>
            </a:r>
            <a:r>
              <a:rPr lang="cs-CZ" altLang="cs-CZ" sz="2200" dirty="0">
                <a:solidFill>
                  <a:schemeClr val="accent2"/>
                </a:solidFill>
              </a:rPr>
              <a:t> </a:t>
            </a:r>
            <a:r>
              <a:rPr lang="cs-CZ" altLang="cs-CZ" sz="2200" dirty="0">
                <a:solidFill>
                  <a:schemeClr val="tx1"/>
                </a:solidFill>
              </a:rPr>
              <a:t>X a/nebo Y výrazně </a:t>
            </a:r>
            <a:r>
              <a:rPr lang="cs-CZ" altLang="cs-CZ" sz="2200" dirty="0">
                <a:solidFill>
                  <a:schemeClr val="accent6">
                    <a:lumMod val="75000"/>
                  </a:schemeClr>
                </a:solidFill>
              </a:rPr>
              <a:t>šikmá </a:t>
            </a:r>
            <a:r>
              <a:rPr lang="cs-CZ" altLang="cs-CZ" sz="2200" dirty="0">
                <a:solidFill>
                  <a:schemeClr val="tx1"/>
                </a:solidFill>
              </a:rPr>
              <a:t>s dlouhým koncem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6B90731-DF3A-4F6E-AA64-C682997D96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124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8883964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6611483" y="2881312"/>
            <a:ext cx="2076739" cy="111569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3C3C3C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600" b="0" dirty="0">
                <a:solidFill>
                  <a:srgbClr val="002060"/>
                </a:solidFill>
                <a:latin typeface="Arial" charset="0"/>
              </a:rPr>
              <a:t>všechny situace mají stejný korelační koeficient = </a:t>
            </a:r>
            <a:r>
              <a:rPr lang="cs-CZ" altLang="cs-CZ" sz="1800" dirty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0.816</a:t>
            </a:r>
            <a:endParaRPr lang="cs-CZ" altLang="cs-CZ" sz="1600" dirty="0">
              <a:solidFill>
                <a:schemeClr val="accent6">
                  <a:lumMod val="75000"/>
                </a:schemeClr>
              </a:solidFill>
              <a:latin typeface="Arial" charset="0"/>
            </a:endParaRPr>
          </a:p>
          <a:p>
            <a:pPr>
              <a:spcBef>
                <a:spcPct val="50000"/>
              </a:spcBef>
              <a:buClrTx/>
              <a:buFontTx/>
              <a:buNone/>
            </a:pP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(</a:t>
            </a:r>
            <a:r>
              <a:rPr lang="cs-CZ" altLang="cs-CZ" sz="1100" dirty="0" err="1">
                <a:solidFill>
                  <a:srgbClr val="002060"/>
                </a:solidFill>
                <a:latin typeface="Arial" charset="0"/>
              </a:rPr>
              <a:t>Anscombe</a:t>
            </a:r>
            <a:r>
              <a:rPr lang="cs-CZ" altLang="cs-CZ" sz="1100" dirty="0">
                <a:solidFill>
                  <a:srgbClr val="002060"/>
                </a:solidFill>
                <a:latin typeface="Arial" charset="0"/>
              </a:rPr>
              <a:t> 1973)</a:t>
            </a:r>
          </a:p>
        </p:txBody>
      </p:sp>
      <p:pic>
        <p:nvPicPr>
          <p:cNvPr id="20484" name="Picture 4" descr="S:\CENTRUM VÝUKY\KURZY JEDNODENNÍ\RA I a II\čtyři situac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3762"/>
            <a:ext cx="5793085" cy="55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177263EE-8532-4306-86F3-5CB040E0D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Zkreslení koeficientu korelace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5201695B-2A0B-4291-82C5-2EB3836FA49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7012347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F28F90-F026-8793-6005-BE708F660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Vzdálené body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6585D5-4A4C-47F5-EC83-7FB0BDEDB9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Jak detekovat?</a:t>
            </a:r>
          </a:p>
          <a:p>
            <a:pPr lvl="1"/>
            <a:r>
              <a:rPr lang="cs-CZ" dirty="0"/>
              <a:t>Popisná statistika</a:t>
            </a:r>
          </a:p>
          <a:p>
            <a:pPr lvl="1"/>
            <a:r>
              <a:rPr lang="cs-CZ" dirty="0" err="1"/>
              <a:t>Boxplot</a:t>
            </a:r>
            <a:endParaRPr lang="cs-CZ" dirty="0"/>
          </a:p>
          <a:p>
            <a:pPr lvl="1"/>
            <a:r>
              <a:rPr lang="cs-CZ" dirty="0"/>
              <a:t>Histogram</a:t>
            </a:r>
          </a:p>
          <a:p>
            <a:pPr lvl="1"/>
            <a:r>
              <a:rPr lang="cs-CZ" dirty="0"/>
              <a:t>Statistické testy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Může být způsoben chybou v datech 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V případě, že se jedná o validní hodnotu zvážit její vyřazení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Pokud je vzdálených bodů mnoho je potřeba zvážit transformaci proměnné</a:t>
            </a:r>
          </a:p>
          <a:p>
            <a:pPr marL="5715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5308312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D339B3-2B1F-DE9C-CA5F-531C85BF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Popisná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0981F1-328C-E95B-3663-E4E6DD640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Minimum, maximum, rozsah (</a:t>
            </a:r>
            <a:r>
              <a:rPr lang="cs-CZ" dirty="0" err="1"/>
              <a:t>range</a:t>
            </a:r>
            <a:r>
              <a:rPr lang="cs-CZ" dirty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Dokáže odhalit chyby v datech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 příliš efektivní v případě většího počtu extrémů 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summary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min(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max(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range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data$promenna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D3B0491-6B15-27B0-24AB-D85444EFE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93" y="2852936"/>
            <a:ext cx="4359018" cy="35817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6A49E68-50C2-0149-233C-B424ED65C7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0" y="3861048"/>
            <a:ext cx="952583" cy="24386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48245994-1FC0-0D97-6435-487DA56B65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000" y="4628626"/>
            <a:ext cx="952583" cy="20575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C47C390-C1B5-7404-C804-7E1998DE3F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000" y="5380881"/>
            <a:ext cx="1585097" cy="22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57915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339511-6161-80D1-9502-F62ED0CF6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Boxplot</a:t>
            </a:r>
            <a:endParaRPr lang="cs-CZ" dirty="0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F9F222E-E47F-EA96-B4E0-4628BEC64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Balík: </a:t>
            </a:r>
            <a:r>
              <a:rPr lang="cs-CZ" b="0" dirty="0">
                <a:latin typeface="Consolas" panose="020B0609020204030204" pitchFamily="49" charset="0"/>
              </a:rPr>
              <a:t>base</a:t>
            </a:r>
            <a:r>
              <a:rPr lang="cs-CZ" dirty="0"/>
              <a:t>					Balík:</a:t>
            </a:r>
            <a:r>
              <a:rPr lang="cs-CZ" b="0" dirty="0">
                <a:latin typeface="Consolas" panose="020B0609020204030204" pitchFamily="49" charset="0"/>
              </a:rPr>
              <a:t>ggplot2</a:t>
            </a:r>
            <a:r>
              <a:rPr lang="cs-CZ" dirty="0"/>
              <a:t>	</a:t>
            </a:r>
          </a:p>
          <a:p>
            <a:pPr marL="0" indent="0">
              <a:buNone/>
            </a:pPr>
            <a:r>
              <a:rPr lang="cs-CZ" dirty="0"/>
              <a:t>Funkce:</a:t>
            </a:r>
            <a:r>
              <a:rPr lang="cs-CZ" b="0" dirty="0"/>
              <a:t> </a:t>
            </a:r>
            <a:r>
              <a:rPr lang="cs-CZ" b="0" dirty="0" err="1">
                <a:latin typeface="Consolas" panose="020B0609020204030204" pitchFamily="49" charset="0"/>
              </a:rPr>
              <a:t>boxplot</a:t>
            </a:r>
            <a:r>
              <a:rPr lang="cs-CZ" dirty="0"/>
              <a:t>				Funkce: </a:t>
            </a:r>
            <a:r>
              <a:rPr lang="cs-CZ" b="0" dirty="0" err="1">
                <a:latin typeface="Consolas" panose="020B0609020204030204" pitchFamily="49" charset="0"/>
              </a:rPr>
              <a:t>ggplot</a:t>
            </a:r>
            <a:endParaRPr lang="cs-CZ" b="0" dirty="0">
              <a:latin typeface="Consolas" panose="020B0609020204030204" pitchFamily="49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73A638D-8F86-F7FA-D2E8-1EBE1961E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916832"/>
            <a:ext cx="4827478" cy="377777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BC5D369-67BA-8997-10C5-227C6B3C8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207" y="2204864"/>
            <a:ext cx="3996793" cy="353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6330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7BF0BAD2-6366-4BAF-BC21-EFA0BDF37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</a:t>
            </a:r>
            <a:endParaRPr lang="cs-CZ" dirty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80728"/>
            <a:ext cx="7956450" cy="4634260"/>
          </a:xfrm>
        </p:spPr>
        <p:txBody>
          <a:bodyPr/>
          <a:lstStyle/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Koeficienty pořadové korelace vycházejí při výpočtu koeficientu z pořadí a vzájemných pozic hodnot.</a:t>
            </a:r>
          </a:p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Nejsou citlivé na vzdálená pozorování.</a:t>
            </a:r>
          </a:p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Neměří linearitu vztahu, ale shodu pořadí obou statistických řad.</a:t>
            </a:r>
          </a:p>
          <a:p>
            <a:pPr algn="just" eaLnBrk="1" hangingPunct="1">
              <a:spcBef>
                <a:spcPts val="1800"/>
              </a:spcBef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Mohou se použít pro číselná data a pro data, která vyjadřují pouze pořadí případů z hlediska X a Y.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DEE3382-A201-47C9-8CAF-337B65931C7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129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885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CB9DC6-BD32-39E0-49FC-936DF638E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CRAN (</a:t>
            </a:r>
            <a:r>
              <a:rPr lang="cs-CZ" dirty="0" err="1"/>
              <a:t>Comprehensive</a:t>
            </a:r>
            <a:r>
              <a:rPr lang="cs-CZ" dirty="0"/>
              <a:t> R Archive Network)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47A94F2-A286-19BE-1172-CB283C2107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CRAN je síť </a:t>
            </a:r>
            <a:r>
              <a:rPr lang="cs-CZ" dirty="0" err="1"/>
              <a:t>ftp</a:t>
            </a:r>
            <a:r>
              <a:rPr lang="cs-CZ" dirty="0"/>
              <a:t> a webových serverů po celém světě, které ukládají aktuální verze kódu a dokumentace pro R</a:t>
            </a:r>
          </a:p>
          <a:p>
            <a:r>
              <a:rPr lang="cs-CZ" dirty="0"/>
              <a:t>Hlavní stránka se nachází na Vídeňské univerzitě ekonomiky a obchodu</a:t>
            </a:r>
          </a:p>
          <a:p>
            <a:r>
              <a:rPr lang="cs-CZ" dirty="0"/>
              <a:t>Je to úložiště pro všechny balíčky, které byly v jazyce R vytvořeny</a:t>
            </a:r>
          </a:p>
          <a:p>
            <a:pPr marL="0" indent="0">
              <a:buNone/>
            </a:pPr>
            <a:r>
              <a:rPr lang="cs-CZ" dirty="0"/>
              <a:t>      (listopad 2020 – více než 16 000 balíčků)</a:t>
            </a:r>
          </a:p>
          <a:p>
            <a:r>
              <a:rPr lang="cs-CZ" dirty="0"/>
              <a:t>Průměrně denně přibude 21 nových balíčků, každý z nich projde kontrolou správcem CRAN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3E88D8F-55F4-9149-DD37-587F18F1C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613573"/>
            <a:ext cx="5353797" cy="2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44878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168A38-48E2-4D8A-B3D9-A0635C07F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 – </a:t>
            </a:r>
            <a:r>
              <a:rPr lang="cs-CZ" altLang="cs-CZ" sz="3200" dirty="0" err="1"/>
              <a:t>Spearmanovo</a:t>
            </a:r>
            <a:r>
              <a:rPr lang="cs-CZ" altLang="cs-CZ" sz="3200" dirty="0"/>
              <a:t> r</a:t>
            </a:r>
            <a:endParaRPr lang="cs-CZ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08720"/>
            <a:ext cx="8252295" cy="5074344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q"/>
            </a:pPr>
            <a:r>
              <a:rPr lang="cs-CZ" altLang="cs-CZ" sz="2400" dirty="0" err="1">
                <a:solidFill>
                  <a:schemeClr val="tx1"/>
                </a:solidFill>
              </a:rPr>
              <a:t>Spearmanův</a:t>
            </a:r>
            <a:r>
              <a:rPr lang="cs-CZ" altLang="cs-CZ" sz="2400" dirty="0">
                <a:solidFill>
                  <a:schemeClr val="tx1"/>
                </a:solidFill>
              </a:rPr>
              <a:t> koeficient pořadové korelace </a:t>
            </a:r>
            <a:r>
              <a:rPr lang="cs-CZ" altLang="cs-CZ" sz="2400" dirty="0">
                <a:solidFill>
                  <a:schemeClr val="tx1"/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400" dirty="0">
                <a:solidFill>
                  <a:schemeClr val="tx1"/>
                </a:solidFill>
              </a:rPr>
              <a:t> vznikne tak, že se </a:t>
            </a:r>
            <a:r>
              <a:rPr lang="cs-CZ" altLang="cs-CZ" sz="2400" dirty="0">
                <a:solidFill>
                  <a:schemeClr val="accent6">
                    <a:lumMod val="75000"/>
                  </a:schemeClr>
                </a:solidFill>
              </a:rPr>
              <a:t>do vzorečku pro </a:t>
            </a:r>
            <a:r>
              <a:rPr lang="cs-CZ" altLang="cs-CZ" sz="2400" dirty="0" err="1">
                <a:solidFill>
                  <a:schemeClr val="accent6">
                    <a:lumMod val="75000"/>
                  </a:schemeClr>
                </a:solidFill>
              </a:rPr>
              <a:t>Pearsonův</a:t>
            </a:r>
            <a:r>
              <a:rPr lang="cs-CZ" altLang="cs-CZ" sz="2400" dirty="0">
                <a:solidFill>
                  <a:schemeClr val="accent6">
                    <a:lumMod val="75000"/>
                  </a:schemeClr>
                </a:solidFill>
              </a:rPr>
              <a:t> lineární korelační koeficient dosadí místo hodnot X a Y jejich pořadí v řadě.</a:t>
            </a:r>
          </a:p>
          <a:p>
            <a:pPr eaLnBrk="1" hangingPunct="1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Též lze počítat přímo z pořadí; vychází ze vzdálenosti/nepodobnosti pořadí.</a:t>
            </a:r>
            <a:endParaRPr lang="cs-CZ" altLang="cs-CZ" sz="2200" dirty="0">
              <a:solidFill>
                <a:schemeClr val="tx1"/>
              </a:solidFill>
              <a:latin typeface="Symbol" pitchFamily="18" charset="2"/>
              <a:cs typeface="Times New Roman" pitchFamily="18" charset="0"/>
            </a:endParaRP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</a:rPr>
              <a:t> =  1, </a:t>
            </a:r>
            <a:r>
              <a:rPr lang="cs-CZ" altLang="cs-CZ" sz="2000" dirty="0">
                <a:solidFill>
                  <a:schemeClr val="tx1"/>
                </a:solidFill>
              </a:rPr>
              <a:t>pokud jsou řady zcela shodné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</a:rPr>
              <a:t> = -1, </a:t>
            </a:r>
            <a:r>
              <a:rPr lang="cs-CZ" altLang="cs-CZ" sz="2000" dirty="0">
                <a:solidFill>
                  <a:schemeClr val="tx1"/>
                </a:solidFill>
              </a:rPr>
              <a:t>pokud jsou řady zcela protichůdné</a:t>
            </a:r>
          </a:p>
          <a:p>
            <a:pPr lvl="1"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  <a:latin typeface="Symbol" pitchFamily="18" charset="2"/>
                <a:cs typeface="Times New Roman" pitchFamily="18" charset="0"/>
              </a:rPr>
              <a:t>r</a:t>
            </a:r>
            <a:r>
              <a:rPr lang="cs-CZ" altLang="cs-CZ" sz="2000" dirty="0">
                <a:solidFill>
                  <a:schemeClr val="accent6">
                    <a:lumMod val="75000"/>
                  </a:schemeClr>
                </a:solidFill>
              </a:rPr>
              <a:t> =  0, </a:t>
            </a:r>
            <a:r>
              <a:rPr lang="cs-CZ" altLang="cs-CZ" sz="2000" dirty="0">
                <a:solidFill>
                  <a:schemeClr val="tx1"/>
                </a:solidFill>
              </a:rPr>
              <a:t>pokud mezi řadami není žádná tendence ke shodě či protichůdnosti, ale pořadí jsou k sobě zcela náhodně</a:t>
            </a:r>
          </a:p>
          <a:p>
            <a:pPr eaLnBrk="1" hangingPunct="1">
              <a:buFont typeface="Times"/>
              <a:buNone/>
            </a:pPr>
            <a:endParaRPr lang="cs-CZ" altLang="cs-CZ" sz="24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01533EA-F147-4765-B0CA-9EA18F24A9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699397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EBC9B03D-0A86-4A5C-A21E-39895BD16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Pořadová korelace</a:t>
            </a:r>
            <a:r>
              <a:rPr lang="cs-CZ" altLang="cs-CZ" sz="3200" dirty="0">
                <a:cs typeface="Times New Roman" pitchFamily="18" charset="0"/>
              </a:rPr>
              <a:t> – </a:t>
            </a:r>
            <a:r>
              <a:rPr lang="cs-CZ" altLang="cs-CZ" sz="3200" dirty="0" err="1">
                <a:cs typeface="Times New Roman" pitchFamily="18" charset="0"/>
              </a:rPr>
              <a:t>Kendallovo</a:t>
            </a:r>
            <a:r>
              <a:rPr lang="cs-CZ" altLang="cs-CZ" sz="3200" dirty="0">
                <a:cs typeface="Times New Roman" pitchFamily="18" charset="0"/>
              </a:rPr>
              <a:t> </a:t>
            </a:r>
            <a:r>
              <a:rPr lang="cs-CZ" altLang="cs-CZ" dirty="0">
                <a:latin typeface="Symbol" pitchFamily="18" charset="2"/>
                <a:cs typeface="Times New Roman" pitchFamily="18" charset="0"/>
              </a:rPr>
              <a:t>t</a:t>
            </a:r>
            <a:endParaRPr lang="cs-CZ" dirty="0"/>
          </a:p>
        </p:txBody>
      </p:sp>
      <p:sp>
        <p:nvSpPr>
          <p:cNvPr id="23555" name="Rectangle 1027"/>
          <p:cNvSpPr>
            <a:spLocks noGrp="1" noChangeArrowheads="1"/>
          </p:cNvSpPr>
          <p:nvPr>
            <p:ph idx="1"/>
          </p:nvPr>
        </p:nvSpPr>
        <p:spPr>
          <a:xfrm>
            <a:off x="549275" y="1214438"/>
            <a:ext cx="7847013" cy="5286375"/>
          </a:xfrm>
        </p:spPr>
        <p:txBody>
          <a:bodyPr/>
          <a:lstStyle/>
          <a:p>
            <a:r>
              <a:rPr lang="cs-CZ" altLang="cs-CZ" sz="2200" dirty="0">
                <a:solidFill>
                  <a:schemeClr val="tx1"/>
                </a:solidFill>
              </a:rPr>
              <a:t>vypočte se z </a:t>
            </a:r>
            <a:r>
              <a:rPr lang="cs-CZ" altLang="cs-CZ" sz="2200" dirty="0">
                <a:solidFill>
                  <a:srgbClr val="C00000"/>
                </a:solidFill>
              </a:rPr>
              <a:t>počtu souhlasných a nesouhlasných dvojic </a:t>
            </a:r>
            <a:r>
              <a:rPr lang="cs-CZ" altLang="cs-CZ" sz="2200" dirty="0">
                <a:solidFill>
                  <a:schemeClr val="tx1"/>
                </a:solidFill>
              </a:rPr>
              <a:t>(shod a neshod v pořadí pro dvojice případů):</a:t>
            </a:r>
          </a:p>
          <a:p>
            <a:pPr lvl="1" eaLnBrk="1" hangingPunct="1">
              <a:spcBef>
                <a:spcPts val="1200"/>
              </a:spcBef>
            </a:pPr>
            <a:r>
              <a:rPr lang="cs-CZ" altLang="cs-CZ" sz="1800" b="1" dirty="0">
                <a:solidFill>
                  <a:schemeClr val="tx1"/>
                </a:solidFill>
              </a:rPr>
              <a:t>shoda dvojice: případy jsou u obou proměnných orientovány ve stejném směru, tj. když první je větší než druhý u X je větší i u Y (a naopak)</a:t>
            </a:r>
          </a:p>
          <a:p>
            <a:pPr lvl="1" eaLnBrk="1" hangingPunct="1">
              <a:spcBef>
                <a:spcPts val="1200"/>
              </a:spcBef>
            </a:pPr>
            <a:r>
              <a:rPr lang="cs-CZ" altLang="cs-CZ" sz="1800" b="1" dirty="0">
                <a:solidFill>
                  <a:schemeClr val="tx1"/>
                </a:solidFill>
              </a:rPr>
              <a:t>neshoda dvojice – případy jsou opačně orientovány v pořadí, tj. když první je větší než druhý u X je menší u Y (a naopak)</a:t>
            </a:r>
          </a:p>
          <a:p>
            <a:pPr lvl="1" eaLnBrk="1" hangingPunct="1">
              <a:buFontTx/>
              <a:buNone/>
            </a:pPr>
            <a:endParaRPr lang="cs-CZ" altLang="cs-CZ" sz="1800" b="1" dirty="0"/>
          </a:p>
          <a:p>
            <a:pPr eaLnBrk="1" hangingPunct="1"/>
            <a:r>
              <a:rPr lang="cs-CZ" altLang="cs-CZ" sz="2200" dirty="0">
                <a:solidFill>
                  <a:srgbClr val="C00000"/>
                </a:solidFill>
              </a:rPr>
              <a:t>shody a neshody jsou znaménka při výpočtu kovariance vycházejícího ze všech dvojic</a:t>
            </a:r>
          </a:p>
          <a:p>
            <a:pPr eaLnBrk="1" hangingPunct="1">
              <a:buFont typeface="Wingdings" pitchFamily="2" charset="2"/>
              <a:buNone/>
            </a:pPr>
            <a:r>
              <a:rPr lang="cs-CZ" altLang="cs-CZ" sz="3700" dirty="0">
                <a:solidFill>
                  <a:schemeClr val="tx1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altLang="cs-CZ" sz="370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cs-CZ" altLang="cs-CZ" sz="2000" dirty="0">
                <a:solidFill>
                  <a:schemeClr val="tx1"/>
                </a:solidFill>
              </a:rPr>
              <a:t>=  (počet shod – počet neshod) / (počet shod + počet neshod) </a:t>
            </a: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466B2509-847D-4B96-87AE-435212519C6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131</a:t>
            </a:fld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464730" y="4653136"/>
            <a:ext cx="7848600" cy="50482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19425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1143000"/>
            <a:ext cx="5908675" cy="501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84538" y="2209800"/>
            <a:ext cx="1195387" cy="7620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flipV="1">
            <a:off x="3284538" y="2209800"/>
            <a:ext cx="1195387" cy="7620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35375" y="2362200"/>
            <a:ext cx="280988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1600"/>
              <a:t>+</a:t>
            </a:r>
            <a:endParaRPr lang="en-US" altLang="cs-CZ" sz="16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2159000" y="3733800"/>
            <a:ext cx="842963" cy="6858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509838" y="3733800"/>
            <a:ext cx="280987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cs-CZ" altLang="cs-CZ" sz="2400"/>
              <a:t>-</a:t>
            </a:r>
            <a:endParaRPr lang="en-US" altLang="cs-CZ" sz="240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159000" y="3733800"/>
            <a:ext cx="842963" cy="685800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 rot="-1973621">
            <a:off x="1531938" y="2327275"/>
            <a:ext cx="4783137" cy="21367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0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0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0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0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0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88000"/>
              </a:lnSpc>
              <a:spcBef>
                <a:spcPct val="0"/>
              </a:spcBef>
              <a:spcAft>
                <a:spcPct val="0"/>
              </a:spcAft>
              <a:buSzPct val="130000"/>
              <a:buChar char="•"/>
              <a:defRPr sz="3000" b="1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cs-CZ" altLang="cs-CZ"/>
          </a:p>
        </p:txBody>
      </p:sp>
      <p:sp>
        <p:nvSpPr>
          <p:cNvPr id="12" name="TextovéPole 11"/>
          <p:cNvSpPr txBox="1"/>
          <p:nvPr/>
        </p:nvSpPr>
        <p:spPr>
          <a:xfrm>
            <a:off x="6732240" y="2539360"/>
            <a:ext cx="1224136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+ shoda</a:t>
            </a:r>
          </a:p>
        </p:txBody>
      </p:sp>
      <p:sp>
        <p:nvSpPr>
          <p:cNvPr id="13" name="TextovéPole 12"/>
          <p:cNvSpPr txBox="1"/>
          <p:nvPr/>
        </p:nvSpPr>
        <p:spPr>
          <a:xfrm>
            <a:off x="6732240" y="3969725"/>
            <a:ext cx="1503784" cy="363176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cs-CZ" sz="2000" dirty="0">
                <a:solidFill>
                  <a:srgbClr val="0070C0"/>
                </a:solidFill>
              </a:rPr>
              <a:t>- neshoda</a:t>
            </a:r>
          </a:p>
        </p:txBody>
      </p:sp>
      <p:cxnSp>
        <p:nvCxnSpPr>
          <p:cNvPr id="14" name="Přímá spojnice se šipkou 13"/>
          <p:cNvCxnSpPr>
            <a:stCxn id="12" idx="1"/>
          </p:cNvCxnSpPr>
          <p:nvPr/>
        </p:nvCxnSpPr>
        <p:spPr>
          <a:xfrm flipH="1">
            <a:off x="4335909" y="2720948"/>
            <a:ext cx="2396331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se šipkou 14"/>
          <p:cNvCxnSpPr/>
          <p:nvPr/>
        </p:nvCxnSpPr>
        <p:spPr>
          <a:xfrm flipH="1">
            <a:off x="2857947" y="4151313"/>
            <a:ext cx="3874293" cy="0"/>
          </a:xfrm>
          <a:prstGeom prst="straightConnector1">
            <a:avLst/>
          </a:prstGeom>
          <a:ln w="1905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Nadpis 16">
            <a:extLst>
              <a:ext uri="{FF2B5EF4-FFF2-40B4-BE49-F238E27FC236}">
                <a16:creationId xmlns:a16="http://schemas.microsoft.com/office/drawing/2014/main" id="{0506377F-C2B3-478E-A89C-FDA079E21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dirty="0"/>
              <a:t>Pořadová korelace</a:t>
            </a:r>
            <a:r>
              <a:rPr lang="cs-CZ" altLang="cs-CZ" dirty="0">
                <a:cs typeface="Times New Roman" pitchFamily="18" charset="0"/>
              </a:rPr>
              <a:t> – </a:t>
            </a:r>
            <a:r>
              <a:rPr lang="cs-CZ" altLang="cs-CZ" dirty="0" err="1">
                <a:cs typeface="Times New Roman" pitchFamily="18" charset="0"/>
              </a:rPr>
              <a:t>Kendallovo</a:t>
            </a:r>
            <a:r>
              <a:rPr lang="cs-CZ" altLang="cs-CZ" dirty="0">
                <a:cs typeface="Times New Roman" pitchFamily="18" charset="0"/>
              </a:rPr>
              <a:t> </a:t>
            </a:r>
            <a:r>
              <a:rPr lang="cs-CZ" altLang="cs-CZ" dirty="0">
                <a:latin typeface="Symbol" pitchFamily="18" charset="2"/>
                <a:cs typeface="Times New Roman" pitchFamily="18" charset="0"/>
              </a:rPr>
              <a:t>t</a:t>
            </a:r>
            <a:endParaRPr lang="cs-CZ" dirty="0"/>
          </a:p>
        </p:txBody>
      </p:sp>
      <p:sp>
        <p:nvSpPr>
          <p:cNvPr id="16" name="Zástupný symbol pro číslo snímku 3">
            <a:extLst>
              <a:ext uri="{FF2B5EF4-FFF2-40B4-BE49-F238E27FC236}">
                <a16:creationId xmlns:a16="http://schemas.microsoft.com/office/drawing/2014/main" id="{36C41594-80D1-4AE3-800D-F4A7B08C76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1370382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BB9BC75-7992-4157-951E-D4BAAC5F7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Pořadová  korelace </a:t>
            </a:r>
            <a:r>
              <a:rPr lang="cs-CZ" dirty="0" err="1"/>
              <a:t>Kendallovo</a:t>
            </a:r>
            <a:r>
              <a:rPr lang="cs-CZ" dirty="0"/>
              <a:t> 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4A12F4-7120-4B23-BE12-65B836C851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  <a:buClr>
                <a:srgbClr val="E41712"/>
              </a:buClr>
              <a:buSzPct val="80000"/>
              <a:buNone/>
            </a:pPr>
            <a:r>
              <a:rPr lang="cs-CZ" sz="3200" b="1" dirty="0">
                <a:solidFill>
                  <a:srgbClr val="C00000"/>
                </a:solidFill>
                <a:latin typeface="Symbol" pitchFamily="18" charset="2"/>
                <a:cs typeface="Times New Roman" pitchFamily="18" charset="0"/>
              </a:rPr>
              <a:t>t</a:t>
            </a:r>
            <a:r>
              <a:rPr lang="cs-CZ" sz="3200" b="1" dirty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cs-CZ" sz="2400" b="1" dirty="0">
                <a:solidFill>
                  <a:srgbClr val="C00000"/>
                </a:solidFill>
              </a:rPr>
              <a:t>= (počet shod – počet neshod)/(počet shod + počet neshod) </a:t>
            </a: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ct val="500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b="1" dirty="0">
              <a:solidFill>
                <a:schemeClr val="bg2"/>
              </a:solidFill>
            </a:endParaRPr>
          </a:p>
          <a:p>
            <a:pPr marL="225425" indent="-225425" eaLnBrk="0" hangingPunct="0">
              <a:spcBef>
                <a:spcPts val="36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endParaRPr lang="cs-CZ" sz="2000" b="1" dirty="0"/>
          </a:p>
          <a:p>
            <a:pPr marL="225425" indent="-225425" eaLnBrk="0" hangingPunct="0">
              <a:spcBef>
                <a:spcPts val="3600"/>
              </a:spcBef>
              <a:buClr>
                <a:srgbClr val="E41712"/>
              </a:buClr>
              <a:buSzPct val="80000"/>
              <a:buFont typeface="Wingdings" pitchFamily="2" charset="2"/>
              <a:buChar char="§"/>
            </a:pPr>
            <a:r>
              <a:rPr lang="cs-CZ" sz="2000" b="1" dirty="0"/>
              <a:t>dvojice, které mají stejné hodnoty jedné nebo obou proměnných se nepočítají ani do shod ani do neshod </a:t>
            </a:r>
          </a:p>
          <a:p>
            <a:endParaRPr lang="cs-CZ" dirty="0"/>
          </a:p>
        </p:txBody>
      </p:sp>
      <p:sp>
        <p:nvSpPr>
          <p:cNvPr id="17" name="Zástupný symbol pro číslo snímku 3">
            <a:extLst>
              <a:ext uri="{FF2B5EF4-FFF2-40B4-BE49-F238E27FC236}">
                <a16:creationId xmlns:a16="http://schemas.microsoft.com/office/drawing/2014/main" id="{A56F7687-221E-4F4C-AB4D-194D0CF909F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133</a:t>
            </a:fld>
            <a:endParaRPr lang="cs-CZ" dirty="0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AD19CA8C-6250-4510-8772-B03FE91F995B}"/>
              </a:ext>
            </a:extLst>
          </p:cNvPr>
          <p:cNvGrpSpPr/>
          <p:nvPr/>
        </p:nvGrpSpPr>
        <p:grpSpPr>
          <a:xfrm>
            <a:off x="635935" y="2132856"/>
            <a:ext cx="7800129" cy="1577874"/>
            <a:chOff x="650367" y="2505443"/>
            <a:chExt cx="7800129" cy="157787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721039A-CE26-475E-A9AB-70F51D1E8A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0367" y="2506845"/>
              <a:ext cx="3862388" cy="1560513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8" name="Text Box 8">
              <a:extLst>
                <a:ext uri="{FF2B5EF4-FFF2-40B4-BE49-F238E27FC236}">
                  <a16:creationId xmlns:a16="http://schemas.microsoft.com/office/drawing/2014/main" id="{7A8BD9A0-B8E3-4652-9889-57E1156367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7471" y="2973129"/>
              <a:ext cx="2317750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shoda</a:t>
              </a:r>
            </a:p>
            <a:p>
              <a:pPr algn="ctr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bodu X odpovídá vyšší hodnota u obou proměnných než má Y </a:t>
              </a:r>
            </a:p>
          </p:txBody>
        </p:sp>
        <p:sp>
          <p:nvSpPr>
            <p:cNvPr id="9" name="Line 9">
              <a:extLst>
                <a:ext uri="{FF2B5EF4-FFF2-40B4-BE49-F238E27FC236}">
                  <a16:creationId xmlns:a16="http://schemas.microsoft.com/office/drawing/2014/main" id="{F0564B16-987F-4F4F-81D4-C008203AD7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20849" y="2870457"/>
              <a:ext cx="638622" cy="69517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id="{83DB4526-7F34-470D-A65B-E5ACD5C4E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4149" y="3553637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1" name="Text Box 11">
              <a:extLst>
                <a:ext uri="{FF2B5EF4-FFF2-40B4-BE49-F238E27FC236}">
                  <a16:creationId xmlns:a16="http://schemas.microsoft.com/office/drawing/2014/main" id="{D04C54EA-8951-490D-A779-F17E5F0B3F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9471" y="2621158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2756484D-AA5B-4C0E-9C61-130EDA263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3659" y="2505443"/>
              <a:ext cx="3906837" cy="1544637"/>
            </a:xfrm>
            <a:prstGeom prst="rect">
              <a:avLst/>
            </a:prstGeom>
            <a:solidFill>
              <a:srgbClr val="CC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cs-CZ"/>
            </a:p>
          </p:txBody>
        </p:sp>
        <p:sp>
          <p:nvSpPr>
            <p:cNvPr id="13" name="Line 13">
              <a:extLst>
                <a:ext uri="{FF2B5EF4-FFF2-40B4-BE49-F238E27FC236}">
                  <a16:creationId xmlns:a16="http://schemas.microsoft.com/office/drawing/2014/main" id="{539470F8-8F9D-4AE9-9F93-0381003FB3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3059" y="2925719"/>
              <a:ext cx="671512" cy="65900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4" name="Text Box 14">
              <a:extLst>
                <a:ext uri="{FF2B5EF4-FFF2-40B4-BE49-F238E27FC236}">
                  <a16:creationId xmlns:a16="http://schemas.microsoft.com/office/drawing/2014/main" id="{487133E6-1012-4FE2-A1B2-2E6062488F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6406" y="2912474"/>
              <a:ext cx="2192337" cy="1061829"/>
            </a:xfrm>
            <a:prstGeom prst="rect">
              <a:avLst/>
            </a:prstGeom>
            <a:solidFill>
              <a:srgbClr val="FCFEE6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b="1" i="1" dirty="0">
                  <a:solidFill>
                    <a:srgbClr val="002060"/>
                  </a:solidFill>
                </a:rPr>
                <a:t>neshoda</a:t>
              </a:r>
            </a:p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sz="1400" dirty="0">
                  <a:solidFill>
                    <a:srgbClr val="002060"/>
                  </a:solidFill>
                </a:rPr>
                <a:t>bod X má hodnotu u jedné proměnné vyšší než Y a u druhé nižší</a:t>
              </a:r>
            </a:p>
          </p:txBody>
        </p:sp>
        <p:sp>
          <p:nvSpPr>
            <p:cNvPr id="15" name="Text Box 15">
              <a:extLst>
                <a:ext uri="{FF2B5EF4-FFF2-40B4-BE49-F238E27FC236}">
                  <a16:creationId xmlns:a16="http://schemas.microsoft.com/office/drawing/2014/main" id="{5DA695ED-1C36-4A9D-80FB-AD3309B383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4571" y="3584719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Y</a:t>
              </a:r>
            </a:p>
          </p:txBody>
        </p:sp>
        <p:sp>
          <p:nvSpPr>
            <p:cNvPr id="16" name="Text Box 16">
              <a:extLst>
                <a:ext uri="{FF2B5EF4-FFF2-40B4-BE49-F238E27FC236}">
                  <a16:creationId xmlns:a16="http://schemas.microsoft.com/office/drawing/2014/main" id="{C0963C1E-8720-4C47-A143-00E76B4A91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96359" y="2676420"/>
              <a:ext cx="266700" cy="498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  <a:buNone/>
              </a:pPr>
              <a:r>
                <a:rPr lang="cs-CZ" dirty="0"/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2075094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7E55C8D0-1DE6-4608-8867-B711CBCEF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z="3200" dirty="0"/>
              <a:t>Testy hypotéz</a:t>
            </a:r>
            <a:endParaRPr lang="cs-CZ" dirty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7635875" cy="50720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q"/>
            </a:pPr>
            <a:r>
              <a:rPr lang="cs-CZ" altLang="cs-CZ" sz="2400" dirty="0">
                <a:solidFill>
                  <a:schemeClr val="tx1"/>
                </a:solidFill>
              </a:rPr>
              <a:t>u korelačních koeficientů je základní dvojicí hypotéz, které testujeme: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0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nulový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cs-CZ" altLang="cs-CZ" sz="2400" b="1" i="1" dirty="0">
                <a:solidFill>
                  <a:srgbClr val="0070C0"/>
                </a:solidFill>
              </a:rPr>
              <a:t>H</a:t>
            </a:r>
            <a:r>
              <a:rPr lang="cs-CZ" altLang="cs-CZ" sz="2400" b="1" i="1" baseline="-25000" dirty="0">
                <a:solidFill>
                  <a:srgbClr val="0070C0"/>
                </a:solidFill>
              </a:rPr>
              <a:t>A</a:t>
            </a:r>
            <a:r>
              <a:rPr lang="cs-CZ" altLang="cs-CZ" sz="2400" b="1" i="1" dirty="0">
                <a:solidFill>
                  <a:srgbClr val="0070C0"/>
                </a:solidFill>
              </a:rPr>
              <a:t>: korelační koeficient je nenulový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prokazujeme, že naše spočtená míra je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signifikantně nenulová</a:t>
            </a:r>
            <a:r>
              <a:rPr lang="cs-CZ" sz="2400" dirty="0">
                <a:solidFill>
                  <a:schemeClr val="tx1"/>
                </a:solidFill>
              </a:rPr>
              <a:t>, tedy,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že v datech se projevuje nějaký nenáhodně vzniklý vztah (hypotéza H</a:t>
            </a:r>
            <a:r>
              <a:rPr lang="cs-CZ" sz="1050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platí pro </a:t>
            </a:r>
            <a:r>
              <a:rPr lang="cs-CZ" sz="2400" dirty="0" err="1">
                <a:solidFill>
                  <a:schemeClr val="tx1"/>
                </a:solidFill>
              </a:rPr>
              <a:t>Pearsonův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Spearmanův</a:t>
            </a:r>
            <a:r>
              <a:rPr lang="cs-CZ" sz="2400" dirty="0">
                <a:solidFill>
                  <a:schemeClr val="tx1"/>
                </a:solidFill>
              </a:rPr>
              <a:t>, </a:t>
            </a:r>
            <a:r>
              <a:rPr lang="cs-CZ" sz="2400" dirty="0" err="1">
                <a:solidFill>
                  <a:schemeClr val="tx1"/>
                </a:solidFill>
              </a:rPr>
              <a:t>Kendallův</a:t>
            </a:r>
            <a:r>
              <a:rPr lang="cs-CZ" sz="2400" dirty="0">
                <a:solidFill>
                  <a:schemeClr val="tx1"/>
                </a:solidFill>
              </a:rPr>
              <a:t> i </a:t>
            </a:r>
            <a:r>
              <a:rPr lang="cs-CZ" sz="2400" dirty="0" err="1">
                <a:solidFill>
                  <a:schemeClr val="tx1"/>
                </a:solidFill>
              </a:rPr>
              <a:t>Blomquistův</a:t>
            </a:r>
            <a:r>
              <a:rPr lang="cs-CZ" sz="2400" dirty="0">
                <a:solidFill>
                  <a:schemeClr val="tx1"/>
                </a:solidFill>
              </a:rPr>
              <a:t> koeficient – nenulová signifikance ukazuje na vlastnosti charakterizované koeficientem (lineární trend, monotónní trend, diagonální rozmístění dat) </a:t>
            </a:r>
          </a:p>
          <a:p>
            <a:pPr eaLnBrk="1" hangingPunct="1">
              <a:lnSpc>
                <a:spcPct val="80000"/>
              </a:lnSpc>
            </a:pPr>
            <a:endParaRPr lang="cs-CZ" altLang="cs-CZ" sz="2400" dirty="0">
              <a:solidFill>
                <a:schemeClr val="tx1"/>
              </a:solidFill>
            </a:endParaRPr>
          </a:p>
        </p:txBody>
      </p:sp>
      <p:sp>
        <p:nvSpPr>
          <p:cNvPr id="5" name="Zástupný symbol pro číslo snímku 3">
            <a:extLst>
              <a:ext uri="{FF2B5EF4-FFF2-40B4-BE49-F238E27FC236}">
                <a16:creationId xmlns:a16="http://schemas.microsoft.com/office/drawing/2014/main" id="{C6FA2E9F-1B00-403E-A5B5-C808CD6E8F2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134</a:t>
            </a:fld>
            <a:endParaRPr lang="cs-CZ" dirty="0"/>
          </a:p>
        </p:txBody>
      </p:sp>
      <p:sp>
        <p:nvSpPr>
          <p:cNvPr id="4" name="Obdélník 5"/>
          <p:cNvSpPr>
            <a:spLocks noChangeArrowheads="1"/>
          </p:cNvSpPr>
          <p:nvPr/>
        </p:nvSpPr>
        <p:spPr bwMode="auto">
          <a:xfrm>
            <a:off x="467544" y="2060849"/>
            <a:ext cx="7620949" cy="1008112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4904632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DDDC0797-0965-40ED-A20D-2830B7647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signifikance</a:t>
            </a:r>
            <a:endParaRPr lang="cs-CZ" dirty="0"/>
          </a:p>
        </p:txBody>
      </p:sp>
      <p:sp>
        <p:nvSpPr>
          <p:cNvPr id="326660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signifikance znamená</a:t>
            </a:r>
            <a:r>
              <a:rPr lang="cs-CZ" sz="2000" dirty="0">
                <a:solidFill>
                  <a:schemeClr val="accent6"/>
                </a:solidFill>
              </a:rPr>
              <a:t> </a:t>
            </a:r>
            <a:r>
              <a:rPr lang="cs-CZ" sz="2000" u="sng" dirty="0">
                <a:solidFill>
                  <a:srgbClr val="0070C0"/>
                </a:solidFill>
              </a:rPr>
              <a:t>pouze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nenulovost a nenáhodnost koeficientu</a:t>
            </a:r>
            <a:r>
              <a:rPr lang="cs-CZ" sz="20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, </a:t>
            </a:r>
            <a:r>
              <a:rPr lang="cs-CZ" sz="2000" dirty="0">
                <a:solidFill>
                  <a:schemeClr val="tx1"/>
                </a:solidFill>
              </a:rPr>
              <a:t>rozhodnutí o tom, zda je hodnota zajímavá </a:t>
            </a:r>
            <a:r>
              <a:rPr lang="cs-CZ" sz="2000" i="1" dirty="0">
                <a:solidFill>
                  <a:srgbClr val="C00000"/>
                </a:solidFill>
              </a:rPr>
              <a:t>provádí analytik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endParaRPr lang="cs-CZ" sz="700" dirty="0">
              <a:solidFill>
                <a:schemeClr val="accent5">
                  <a:lumMod val="75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signifikantní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i="1" dirty="0">
                <a:solidFill>
                  <a:srgbClr val="0070C0"/>
                </a:solidFill>
              </a:rPr>
              <a:t>neznamená</a:t>
            </a:r>
            <a:r>
              <a:rPr lang="cs-CZ" sz="20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tedy ještě, že hodnota koeficientu, tj. </a:t>
            </a:r>
            <a:r>
              <a:rPr lang="cs-CZ" sz="2000" i="1" dirty="0">
                <a:solidFill>
                  <a:srgbClr val="0070C0"/>
                </a:solidFill>
              </a:rPr>
              <a:t>síla vztahu je dostatečná</a:t>
            </a:r>
            <a:r>
              <a:rPr lang="cs-CZ" sz="2000" dirty="0">
                <a:solidFill>
                  <a:srgbClr val="0070C0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na to, abychom ji považovali za interpretačně zajímavou. tj. za věcně interpretovatelnou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dirty="0">
                <a:solidFill>
                  <a:schemeClr val="tx1"/>
                </a:solidFill>
              </a:rPr>
              <a:t>i nízké hodnoty koeficientu korelace mohou být zajímavé    	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a) ukazují na trend, který se </a:t>
            </a:r>
            <a:r>
              <a:rPr lang="cs-CZ" sz="2000" i="1" dirty="0">
                <a:solidFill>
                  <a:srgbClr val="0070C0"/>
                </a:solidFill>
              </a:rPr>
              <a:t>začíná objevovat </a:t>
            </a:r>
            <a:r>
              <a:rPr lang="cs-CZ" sz="2000" dirty="0">
                <a:solidFill>
                  <a:schemeClr val="tx1"/>
                </a:solidFill>
              </a:rPr>
              <a:t>a prosazovat,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                      ukazují na nové procesy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b) ukazují trendy, které jsou přehlušeny </a:t>
            </a:r>
            <a:r>
              <a:rPr lang="cs-CZ" sz="2000" i="1" dirty="0">
                <a:solidFill>
                  <a:srgbClr val="0070C0"/>
                </a:solidFill>
              </a:rPr>
              <a:t>velkými šumy</a:t>
            </a:r>
            <a:r>
              <a:rPr lang="cs-CZ" sz="2000" dirty="0">
                <a:solidFill>
                  <a:schemeClr val="tx1"/>
                </a:solidFill>
              </a:rPr>
              <a:t>, ale existují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None/>
              <a:defRPr/>
            </a:pPr>
            <a:r>
              <a:rPr lang="cs-CZ" sz="2000" dirty="0">
                <a:solidFill>
                  <a:schemeClr val="tx1"/>
                </a:solidFill>
              </a:rPr>
              <a:t>	 c)  naznačují zprostředkovanou vazbu</a:t>
            </a:r>
          </a:p>
          <a:p>
            <a:pPr eaLnBrk="1" fontAlgn="auto" hangingPunct="1">
              <a:spcAft>
                <a:spcPts val="0"/>
              </a:spcAft>
              <a:buClr>
                <a:schemeClr val="accent6">
                  <a:lumMod val="50000"/>
                </a:schemeClr>
              </a:buClr>
              <a:buFont typeface="Arial" pitchFamily="34" charset="0"/>
              <a:buChar char="•"/>
              <a:defRPr/>
            </a:pPr>
            <a:r>
              <a:rPr lang="cs-CZ" sz="2000" i="1" dirty="0">
                <a:solidFill>
                  <a:srgbClr val="0070C0"/>
                </a:solidFill>
              </a:rPr>
              <a:t>POZOR: test signifikance vychází </a:t>
            </a:r>
            <a:r>
              <a:rPr lang="cs-CZ" sz="2000" i="1" u="sng" dirty="0">
                <a:solidFill>
                  <a:schemeClr val="tx1"/>
                </a:solidFill>
              </a:rPr>
              <a:t>pouze z hodnoty r </a:t>
            </a:r>
            <a:r>
              <a:rPr lang="cs-CZ" sz="2000" i="1" dirty="0">
                <a:solidFill>
                  <a:schemeClr val="tx1"/>
                </a:solidFill>
              </a:rPr>
              <a:t>ne z celkové struktury bodů: </a:t>
            </a:r>
            <a:r>
              <a:rPr lang="cs-CZ" sz="2000" i="1" dirty="0">
                <a:solidFill>
                  <a:srgbClr val="0070C0"/>
                </a:solidFill>
              </a:rPr>
              <a:t>proto signifikance </a:t>
            </a:r>
            <a:r>
              <a:rPr lang="cs-CZ" sz="2000" i="1" u="sng" dirty="0">
                <a:solidFill>
                  <a:schemeClr val="tx1"/>
                </a:solidFill>
              </a:rPr>
              <a:t>může být způsobena odlehlými pozorováními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2350659A-C1D7-42B7-A17B-F4ED9D17B130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4114890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BA56EA-72D3-EA69-3D7E-3060ADBEE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Zdánlivá korelace</a:t>
            </a:r>
          </a:p>
        </p:txBody>
      </p: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06CC32E5-0EF9-49A2-8E7E-CCA18183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187" y="1628800"/>
            <a:ext cx="770962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33270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38560B70-33AD-4D22-8356-8C64EA6BC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dirty="0"/>
              <a:t>Význam </a:t>
            </a:r>
            <a:r>
              <a:rPr lang="cs-CZ" sz="3200" dirty="0" err="1"/>
              <a:t>nesignifikance</a:t>
            </a:r>
            <a:endParaRPr lang="cs-CZ" dirty="0"/>
          </a:p>
        </p:txBody>
      </p:sp>
      <p:sp>
        <p:nvSpPr>
          <p:cNvPr id="5017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cs-CZ" sz="2000" dirty="0">
                <a:solidFill>
                  <a:schemeClr val="tx1"/>
                </a:solidFill>
              </a:rPr>
              <a:t>signifikance ukazuje na působení nenáhodných faktorů</a:t>
            </a:r>
          </a:p>
          <a:p>
            <a:pPr marL="0" indent="0" eaLnBrk="1" hangingPunct="1">
              <a:buNone/>
            </a:pPr>
            <a:r>
              <a:rPr lang="cs-CZ" sz="1000" dirty="0"/>
              <a:t>	</a:t>
            </a:r>
            <a:r>
              <a:rPr lang="cs-CZ" sz="2000" dirty="0">
                <a:solidFill>
                  <a:schemeClr val="tx1"/>
                </a:solidFill>
              </a:rPr>
              <a:t>x</a:t>
            </a:r>
          </a:p>
          <a:p>
            <a:pPr marL="0" indent="0" eaLnBrk="1" hangingPunct="1">
              <a:spcBef>
                <a:spcPts val="600"/>
              </a:spcBef>
              <a:buNone/>
            </a:pPr>
            <a:r>
              <a:rPr lang="cs-CZ" sz="2000" dirty="0" err="1">
                <a:solidFill>
                  <a:srgbClr val="C00000"/>
                </a:solidFill>
              </a:rPr>
              <a:t>nesignifikance</a:t>
            </a:r>
            <a:r>
              <a:rPr lang="cs-CZ" sz="2000" dirty="0">
                <a:solidFill>
                  <a:srgbClr val="1C766B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(tj. nepřijatelně vysoké riziko přijetí </a:t>
            </a:r>
            <a:r>
              <a:rPr lang="cs-CZ" sz="2000" dirty="0" err="1">
                <a:solidFill>
                  <a:schemeClr val="tx1"/>
                </a:solidFill>
              </a:rPr>
              <a:t>korelovanosti</a:t>
            </a:r>
            <a:r>
              <a:rPr lang="cs-CZ" sz="2000" dirty="0">
                <a:solidFill>
                  <a:schemeClr val="tx1"/>
                </a:solidFill>
              </a:rPr>
              <a:t> proměnných) může znamenat:</a:t>
            </a:r>
          </a:p>
          <a:p>
            <a:pPr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dirty="0">
                <a:solidFill>
                  <a:srgbClr val="002060"/>
                </a:solidFill>
              </a:rPr>
              <a:t> </a:t>
            </a:r>
            <a:r>
              <a:rPr lang="cs-CZ" sz="2000" dirty="0">
                <a:solidFill>
                  <a:srgbClr val="C00000"/>
                </a:solidFill>
              </a:rPr>
              <a:t>správný závěr: </a:t>
            </a:r>
            <a:r>
              <a:rPr lang="cs-CZ" sz="2000" b="1" dirty="0">
                <a:solidFill>
                  <a:schemeClr val="tx1"/>
                </a:solidFill>
              </a:rPr>
              <a:t>korelace je nulová nebo nepatrná</a:t>
            </a:r>
          </a:p>
          <a:p>
            <a:pPr eaLnBrk="1" hangingPunct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s-CZ" sz="2000" dirty="0"/>
              <a:t> </a:t>
            </a:r>
            <a:r>
              <a:rPr lang="cs-CZ" sz="2000" dirty="0">
                <a:solidFill>
                  <a:srgbClr val="C00000"/>
                </a:solidFill>
              </a:rPr>
              <a:t>chybu 2. druhu (vztah existuje, ale neprokázali jsme ho):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korelace není prokázána vzhledem k </a:t>
            </a:r>
            <a:r>
              <a:rPr lang="cs-CZ" sz="2000" b="1" i="1" dirty="0">
                <a:solidFill>
                  <a:srgbClr val="0070C0"/>
                </a:solidFill>
              </a:rPr>
              <a:t>malému počtu  případů/pozorování </a:t>
            </a:r>
            <a:r>
              <a:rPr lang="cs-CZ" sz="2000" b="1" dirty="0">
                <a:solidFill>
                  <a:schemeClr val="tx1"/>
                </a:solidFill>
              </a:rPr>
              <a:t>(nemáme dost statistické informace k</a:t>
            </a:r>
            <a:r>
              <a:rPr lang="cs-CZ" sz="2000" dirty="0">
                <a:solidFill>
                  <a:schemeClr val="tx1"/>
                </a:solidFill>
              </a:rPr>
              <a:t> </a:t>
            </a:r>
            <a:r>
              <a:rPr lang="cs-CZ" sz="2000" b="1" dirty="0">
                <a:solidFill>
                  <a:schemeClr val="tx1"/>
                </a:solidFill>
              </a:rPr>
              <a:t>prokázání existujícího vztahu)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v datech je zahlušen </a:t>
            </a:r>
            <a:r>
              <a:rPr lang="cs-CZ" sz="2000" b="1" i="1" dirty="0">
                <a:solidFill>
                  <a:srgbClr val="0070C0"/>
                </a:solidFill>
              </a:rPr>
              <a:t>velkými chybami měření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odlehlými pozorováními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 je rušen </a:t>
            </a:r>
            <a:r>
              <a:rPr lang="cs-CZ" sz="2000" b="1" i="1" dirty="0">
                <a:solidFill>
                  <a:srgbClr val="0070C0"/>
                </a:solidFill>
              </a:rPr>
              <a:t>pozorováními, která do zkoumaného vztahu nepatří</a:t>
            </a:r>
            <a:r>
              <a:rPr lang="cs-CZ" sz="2000" b="1" dirty="0">
                <a:solidFill>
                  <a:srgbClr val="0070C0"/>
                </a:solidFill>
              </a:rPr>
              <a:t> </a:t>
            </a:r>
          </a:p>
          <a:p>
            <a:pPr lvl="1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2000" b="1" dirty="0">
                <a:solidFill>
                  <a:schemeClr val="tx1"/>
                </a:solidFill>
              </a:rPr>
              <a:t>trendy jsou v datech dva ve dvou podsouborech a </a:t>
            </a:r>
            <a:r>
              <a:rPr lang="cs-CZ" sz="2000" b="1" i="1" dirty="0">
                <a:solidFill>
                  <a:srgbClr val="0070C0"/>
                </a:solidFill>
              </a:rPr>
              <a:t>kříží a ruší se navzájem </a:t>
            </a:r>
            <a:r>
              <a:rPr lang="cs-CZ" sz="1600" i="1" dirty="0">
                <a:solidFill>
                  <a:srgbClr val="0070C0"/>
                </a:solidFill>
              </a:rPr>
              <a:t>	</a:t>
            </a:r>
          </a:p>
          <a:p>
            <a:pPr eaLnBrk="1" hangingPunct="1">
              <a:buFont typeface="Wingdings" pitchFamily="2" charset="2"/>
              <a:buNone/>
            </a:pPr>
            <a:endParaRPr lang="cs-CZ" sz="2000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4DECDFC-2D2A-4F59-948B-1A1CF23EB92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137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2527875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Regresní analýza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45912991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5285FE-3A5F-76B3-B513-0AE9F13A9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Úlohy a otázky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5A15EB-819E-E26E-CAFE-FD60EE5AC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Zabývá se zkoumáním vztahů mezi závislou proměnnou a jednou nebo více nezávislými proměnnými</a:t>
            </a:r>
          </a:p>
          <a:p>
            <a:pPr lvl="1"/>
            <a:r>
              <a:rPr lang="cs-CZ" dirty="0"/>
              <a:t>Jaký je vztah mezi věkem a výškou jedinců?</a:t>
            </a:r>
          </a:p>
          <a:p>
            <a:pPr lvl="1"/>
            <a:r>
              <a:rPr lang="cs-CZ" dirty="0"/>
              <a:t>Jaký je vztah mezi reklamními výdaji a prodeji produktů?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Často používaná k predikci hodnot závislé proměnné</a:t>
            </a:r>
          </a:p>
          <a:p>
            <a:pPr marL="400050">
              <a:buFont typeface="Wingdings" panose="05000000000000000000" pitchFamily="2" charset="2"/>
              <a:buChar char="q"/>
            </a:pPr>
            <a:r>
              <a:rPr lang="cs-CZ" dirty="0"/>
              <a:t>Identifikace významných vztahů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6ABF6D1-BE5B-89C7-8C74-49204254E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2" y="3429784"/>
            <a:ext cx="5904656" cy="2320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4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EDFE47-6FFB-4043-E5C9-8CE8ADEFD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Packages</a:t>
            </a:r>
            <a:r>
              <a:rPr lang="cs-CZ" dirty="0"/>
              <a:t> (balíčky)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04BAAFB-A82C-4B71-1B3A-C608C8D2E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Base R obsahuje většinu základních</a:t>
            </a:r>
          </a:p>
          <a:p>
            <a:pPr marL="0" indent="0">
              <a:buNone/>
            </a:pPr>
            <a:r>
              <a:rPr lang="cs-CZ" dirty="0"/>
              <a:t>      funkcí, jako například </a:t>
            </a:r>
            <a:r>
              <a:rPr lang="cs-CZ" dirty="0" err="1"/>
              <a:t>mean</a:t>
            </a:r>
            <a:r>
              <a:rPr lang="cs-CZ" dirty="0"/>
              <a:t>(),</a:t>
            </a:r>
            <a:r>
              <a:rPr lang="cs-CZ" dirty="0" err="1"/>
              <a:t>hist</a:t>
            </a:r>
            <a:r>
              <a:rPr lang="cs-CZ" dirty="0"/>
              <a:t>()…</a:t>
            </a:r>
          </a:p>
          <a:p>
            <a:r>
              <a:rPr lang="cs-CZ" dirty="0"/>
              <a:t>Base R obsahuje pouze funkce </a:t>
            </a:r>
          </a:p>
          <a:p>
            <a:pPr marL="0" indent="0">
              <a:buNone/>
            </a:pPr>
            <a:r>
              <a:rPr lang="cs-CZ" dirty="0"/>
              <a:t>      napsané původními autory</a:t>
            </a:r>
          </a:p>
          <a:p>
            <a:r>
              <a:rPr lang="cs-CZ" dirty="0"/>
              <a:t>Baličky jsou rozšíření programovacího</a:t>
            </a:r>
          </a:p>
          <a:p>
            <a:pPr marL="0" indent="0">
              <a:buNone/>
            </a:pPr>
            <a:r>
              <a:rPr lang="cs-CZ" dirty="0"/>
              <a:t>      jazyka R </a:t>
            </a:r>
          </a:p>
          <a:p>
            <a:r>
              <a:rPr lang="cs-CZ" dirty="0"/>
              <a:t>Ve srovnání s knihovnami v jiných</a:t>
            </a:r>
          </a:p>
          <a:p>
            <a:pPr marL="0" indent="0">
              <a:buNone/>
            </a:pPr>
            <a:r>
              <a:rPr lang="cs-CZ" dirty="0"/>
              <a:t>      programovacích jazycích musí balíčky </a:t>
            </a:r>
          </a:p>
          <a:p>
            <a:pPr marL="0" indent="0">
              <a:buNone/>
            </a:pPr>
            <a:r>
              <a:rPr lang="cs-CZ" dirty="0"/>
              <a:t>      vytvořené v jazyku R odpovídat poměrně </a:t>
            </a:r>
          </a:p>
          <a:p>
            <a:pPr marL="0" indent="0">
              <a:buNone/>
            </a:pPr>
            <a:r>
              <a:rPr lang="cs-CZ" dirty="0"/>
              <a:t>      přísné specifikaci</a:t>
            </a:r>
          </a:p>
          <a:p>
            <a:r>
              <a:rPr lang="cs-CZ" dirty="0"/>
              <a:t>„</a:t>
            </a:r>
            <a:r>
              <a:rPr lang="cs-CZ" dirty="0" err="1"/>
              <a:t>core</a:t>
            </a:r>
            <a:r>
              <a:rPr lang="cs-CZ" dirty="0"/>
              <a:t> </a:t>
            </a:r>
            <a:r>
              <a:rPr lang="cs-CZ" dirty="0" err="1"/>
              <a:t>packages</a:t>
            </a:r>
            <a:r>
              <a:rPr lang="cs-CZ" dirty="0"/>
              <a:t>“ – seznam nejvíce </a:t>
            </a:r>
          </a:p>
          <a:p>
            <a:pPr marL="0" indent="0">
              <a:buNone/>
            </a:pPr>
            <a:r>
              <a:rPr lang="cs-CZ" dirty="0"/>
              <a:t>       stahovaných R balíčků </a:t>
            </a:r>
          </a:p>
          <a:p>
            <a:pPr marL="0" indent="0">
              <a:buNone/>
            </a:pPr>
            <a:r>
              <a:rPr lang="cs-CZ" dirty="0"/>
              <a:t>       </a:t>
            </a:r>
            <a:r>
              <a:rPr lang="cs-CZ" dirty="0">
                <a:hlinkClick r:id="rId2"/>
              </a:rPr>
              <a:t>List </a:t>
            </a:r>
            <a:r>
              <a:rPr lang="cs-CZ" dirty="0" err="1">
                <a:hlinkClick r:id="rId2"/>
              </a:rPr>
              <a:t>of</a:t>
            </a:r>
            <a:r>
              <a:rPr lang="cs-CZ" dirty="0">
                <a:hlinkClick r:id="rId2"/>
              </a:rPr>
              <a:t> R </a:t>
            </a:r>
            <a:r>
              <a:rPr lang="cs-CZ" dirty="0" err="1">
                <a:hlinkClick r:id="rId2"/>
              </a:rPr>
              <a:t>Packages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EA1F588-5D4B-CC92-9FFD-908DF1FFF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181" y="1196752"/>
            <a:ext cx="4056819" cy="429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30207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F3CC90-AE7F-7D6F-95C4-27D7BC3BF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Regresní vs. korelační analýza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CF4EAF-4667-129D-B475-B0AE772E98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Korelační analýza umožňuje jednosměrný nebo symetrický vztah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U regresní analýzy pouze jednosměrný vztah </a:t>
            </a:r>
          </a:p>
          <a:p>
            <a:pPr lvl="1"/>
            <a:r>
              <a:rPr lang="cs-CZ" dirty="0"/>
              <a:t>Směr je volba uživatele</a:t>
            </a:r>
          </a:p>
          <a:p>
            <a:pPr lvl="1"/>
            <a:r>
              <a:rPr lang="cs-CZ" dirty="0"/>
              <a:t>Jak ovlivňuje délka těhotenství porodní váhu? vs. Jak ovlivňuje porodní váha délku těhotenství? 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F058A8F2-CFC2-3C9C-80FB-7BD936338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612" y="2780928"/>
            <a:ext cx="6372775" cy="330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018157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C69F35-7E5B-BE1B-95E2-AA4B7581D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Terminologie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59CC2CE-B3A2-D9D0-D3F0-A556F3F27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různých pojmenování pro nezávislou </a:t>
            </a:r>
            <a:r>
              <a:rPr lang="cs-CZ" dirty="0">
                <a:solidFill>
                  <a:schemeClr val="accent6"/>
                </a:solidFill>
              </a:rPr>
              <a:t>(X)</a:t>
            </a:r>
            <a:r>
              <a:rPr lang="cs-CZ" dirty="0"/>
              <a:t> a závislou proměnnou </a:t>
            </a:r>
            <a:r>
              <a:rPr lang="cs-CZ" dirty="0">
                <a:solidFill>
                  <a:schemeClr val="accent6"/>
                </a:solidFill>
              </a:rPr>
              <a:t>(Y)</a:t>
            </a:r>
          </a:p>
          <a:p>
            <a:pPr lvl="1"/>
            <a:r>
              <a:rPr lang="cs-CZ" dirty="0"/>
              <a:t>nezávislá  – závislá</a:t>
            </a:r>
          </a:p>
          <a:p>
            <a:pPr lvl="1"/>
            <a:r>
              <a:rPr lang="cs-CZ" dirty="0"/>
              <a:t>vysvětlující – vysvětlovaná</a:t>
            </a:r>
          </a:p>
          <a:p>
            <a:pPr lvl="1"/>
            <a:r>
              <a:rPr lang="cs-CZ" dirty="0"/>
              <a:t>vstupní – výstupní (cílová)</a:t>
            </a:r>
          </a:p>
          <a:p>
            <a:pPr lvl="1"/>
            <a:r>
              <a:rPr lang="cs-CZ" dirty="0"/>
              <a:t>prediktor – </a:t>
            </a:r>
            <a:r>
              <a:rPr lang="cs-CZ" dirty="0" err="1"/>
              <a:t>predikant</a:t>
            </a:r>
            <a:endParaRPr lang="cs-CZ" dirty="0"/>
          </a:p>
          <a:p>
            <a:pPr lvl="1"/>
            <a:r>
              <a:rPr lang="cs-CZ" dirty="0"/>
              <a:t>určující – určená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Mnoho modelů regresní analýzy</a:t>
            </a:r>
          </a:p>
          <a:p>
            <a:pPr lvl="1"/>
            <a:r>
              <a:rPr lang="cs-CZ" dirty="0"/>
              <a:t>Lineární regrese</a:t>
            </a:r>
          </a:p>
          <a:p>
            <a:pPr lvl="1"/>
            <a:r>
              <a:rPr lang="cs-CZ" dirty="0"/>
              <a:t>Logistická regrese</a:t>
            </a:r>
          </a:p>
          <a:p>
            <a:pPr lvl="1"/>
            <a:r>
              <a:rPr lang="cs-CZ" dirty="0" err="1"/>
              <a:t>Multinomická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Polynomická regrese</a:t>
            </a:r>
          </a:p>
          <a:p>
            <a:pPr lvl="1"/>
            <a:r>
              <a:rPr lang="cs-CZ" dirty="0"/>
              <a:t>Kvantilová regrese</a:t>
            </a:r>
          </a:p>
          <a:p>
            <a:pPr lvl="1"/>
            <a:r>
              <a:rPr lang="cs-CZ" dirty="0" err="1"/>
              <a:t>Poissonova</a:t>
            </a:r>
            <a:r>
              <a:rPr lang="cs-CZ" dirty="0"/>
              <a:t> regrese</a:t>
            </a:r>
          </a:p>
          <a:p>
            <a:pPr lvl="1"/>
            <a:r>
              <a:rPr lang="cs-CZ" dirty="0"/>
              <a:t>…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373155C-3D66-D612-A494-C085D41931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163927"/>
            <a:ext cx="3572149" cy="28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35325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CD6DF3-4F33-CCCF-17CE-E92DDCC0F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376D26C-9AAA-287B-4C1E-ED2409C30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" y="908720"/>
            <a:ext cx="8640000" cy="5256000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Vztah mezi závislou a nezávislou proměnnou modeluje pomocí lineární funkce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Jednoduchá lineární regrese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cs-CZ" dirty="0"/>
              <a:t>	pouze jedna nezávislá proměnná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Vícenásobná lineární regrese 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cs-CZ" dirty="0"/>
              <a:t>	více nezávislých proměnných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bdélník 3">
            <a:extLst>
              <a:ext uri="{FF2B5EF4-FFF2-40B4-BE49-F238E27FC236}">
                <a16:creationId xmlns:a16="http://schemas.microsoft.com/office/drawing/2014/main" id="{22C5BB29-CBA2-8967-7817-CE933161DB8D}"/>
              </a:ext>
            </a:extLst>
          </p:cNvPr>
          <p:cNvSpPr/>
          <p:nvPr/>
        </p:nvSpPr>
        <p:spPr>
          <a:xfrm>
            <a:off x="2202796" y="1969052"/>
            <a:ext cx="3307416" cy="7596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800" b="1" i="1" dirty="0">
                <a:solidFill>
                  <a:schemeClr val="tx1"/>
                </a:solidFill>
              </a:rPr>
              <a:t>Y = f(X) + </a:t>
            </a:r>
            <a:r>
              <a:rPr lang="cs-CZ" sz="4800" b="1" i="1" dirty="0">
                <a:solidFill>
                  <a:schemeClr val="tx1"/>
                </a:solidFill>
                <a:latin typeface="Symbol" panose="05050102010706020507" pitchFamily="18" charset="2"/>
              </a:rPr>
              <a:t>e</a:t>
            </a: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8000E8D1-607A-14FC-7700-1F51F7A2AE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824" y="3284984"/>
            <a:ext cx="1876425" cy="720080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10800" rIns="91440" bIns="10800" rtlCol="0">
            <a:normAutofit/>
          </a:bodyPr>
          <a:lstStyle>
            <a:defPPr>
              <a:defRPr lang="cs-CZ"/>
            </a:defPPr>
            <a:lvl1pPr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57188" lvl="1" indent="-174625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5397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712788" indent="-173038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–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95350" indent="-182563"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Char char="»"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marL="25146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cs-CZ" dirty="0"/>
              <a:t>proměnných X může být více</a:t>
            </a: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F59AFBE5-AE87-F740-6C7B-2285F14356DE}"/>
              </a:ext>
            </a:extLst>
          </p:cNvPr>
          <p:cNvSpPr txBox="1">
            <a:spLocks/>
          </p:cNvSpPr>
          <p:nvPr/>
        </p:nvSpPr>
        <p:spPr>
          <a:xfrm>
            <a:off x="6183120" y="1993954"/>
            <a:ext cx="2555776" cy="1080119"/>
          </a:xfrm>
          <a:prstGeom prst="rect">
            <a:avLst/>
          </a:prstGeom>
          <a:ln w="12700">
            <a:solidFill>
              <a:srgbClr val="C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/>
              <a:t>chyba rovnice</a:t>
            </a:r>
          </a:p>
          <a:p>
            <a:pPr marL="0" indent="0">
              <a:buNone/>
            </a:pPr>
            <a:r>
              <a:rPr lang="cs-CZ" sz="1800" b="0" dirty="0"/>
              <a:t>zahrnuje neznámé vlivy na </a:t>
            </a:r>
            <a:r>
              <a:rPr lang="cs-CZ" sz="1800" b="0" i="1" dirty="0">
                <a:solidFill>
                  <a:srgbClr val="0000FF"/>
                </a:solidFill>
              </a:rPr>
              <a:t>Y</a:t>
            </a:r>
          </a:p>
          <a:p>
            <a:pPr marL="0" indent="0">
              <a:buNone/>
            </a:pPr>
            <a:endParaRPr lang="cs-CZ" dirty="0"/>
          </a:p>
        </p:txBody>
      </p:sp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19CC299A-C047-B332-83C0-BBA28DF4D014}"/>
              </a:ext>
            </a:extLst>
          </p:cNvPr>
          <p:cNvCxnSpPr/>
          <p:nvPr/>
        </p:nvCxnSpPr>
        <p:spPr>
          <a:xfrm flipV="1">
            <a:off x="3996000" y="2728707"/>
            <a:ext cx="0" cy="48426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se šipkou 9">
            <a:extLst>
              <a:ext uri="{FF2B5EF4-FFF2-40B4-BE49-F238E27FC236}">
                <a16:creationId xmlns:a16="http://schemas.microsoft.com/office/drawing/2014/main" id="{0F0C1B00-2306-5F51-05DE-A0858E9AECEB}"/>
              </a:ext>
            </a:extLst>
          </p:cNvPr>
          <p:cNvCxnSpPr/>
          <p:nvPr/>
        </p:nvCxnSpPr>
        <p:spPr>
          <a:xfrm flipH="1">
            <a:off x="5292080" y="2420888"/>
            <a:ext cx="81903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12030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ACB364-51D9-5427-6005-433F4BD15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 – jednoduchá lineární regrese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93F5A1F-B3D2-6CE9-6938-DFDE0CEDAB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/>
              <a:t>Vztah mezi analyzovanými proměnnými musí být lineární</a:t>
            </a:r>
          </a:p>
          <a:p>
            <a:pPr marL="457200" indent="-457200">
              <a:buAutoNum type="arabicPeriod"/>
            </a:pPr>
            <a:r>
              <a:rPr lang="cs-CZ" dirty="0"/>
              <a:t>Závisle proměnná Y je měřena na intervalové úrovni a nezávisle proměnná X je buď intervalová, nebo dichotomická</a:t>
            </a:r>
          </a:p>
          <a:p>
            <a:pPr marL="457200" indent="-457200">
              <a:buAutoNum type="arabicPeriod"/>
            </a:pPr>
            <a:r>
              <a:rPr lang="cs-CZ" dirty="0"/>
              <a:t>Rozptyl závislé proměnné by měl být stejný pro každou úroveň proměnné nezávislé </a:t>
            </a:r>
          </a:p>
          <a:p>
            <a:pPr marL="457200" indent="-457200"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231387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7308D8-A29F-06B7-D083-D07ACE877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Model – jednoduchá lineární regrese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5A93D8A-0370-A5EB-2385-E55869758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/>
              <a:t>Rovnice datového procesu </a:t>
            </a:r>
          </a:p>
          <a:p>
            <a:pPr marL="0" indent="0">
              <a:buNone/>
            </a:pPr>
            <a:r>
              <a:rPr lang="cs-CZ" i="1" dirty="0"/>
              <a:t>		</a:t>
            </a:r>
            <a:r>
              <a:rPr lang="cs-CZ" sz="2000" b="1" i="1" dirty="0"/>
              <a:t>Y = </a:t>
            </a:r>
            <a:r>
              <a:rPr lang="cs-CZ" sz="2000" b="1" i="1" dirty="0">
                <a:latin typeface="Symbol" panose="05050102010706020507" pitchFamily="18" charset="2"/>
              </a:rPr>
              <a:t>b</a:t>
            </a:r>
            <a:r>
              <a:rPr lang="cs-CZ" sz="2000" b="1" i="1" baseline="-25000" dirty="0"/>
              <a:t>0</a:t>
            </a:r>
            <a:r>
              <a:rPr lang="cs-CZ" sz="2000" b="1" i="1" dirty="0"/>
              <a:t> + </a:t>
            </a:r>
            <a:r>
              <a:rPr lang="cs-CZ" sz="2000" b="1" i="1" dirty="0">
                <a:latin typeface="Symbol" panose="05050102010706020507" pitchFamily="18" charset="2"/>
              </a:rPr>
              <a:t>b</a:t>
            </a:r>
            <a:r>
              <a:rPr lang="cs-CZ" sz="2000" b="1" i="1" baseline="-25000" dirty="0"/>
              <a:t>1 </a:t>
            </a:r>
            <a:r>
              <a:rPr lang="cs-CZ" sz="2000" b="1" i="1" dirty="0"/>
              <a:t>X + </a:t>
            </a:r>
            <a:r>
              <a:rPr lang="cs-CZ" sz="2000" b="1" i="1" dirty="0">
                <a:latin typeface="Symbol" panose="05050102010706020507" pitchFamily="18" charset="2"/>
              </a:rPr>
              <a:t>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>
                <a:latin typeface="+mj-lt"/>
              </a:rPr>
              <a:t>Predikční rovnice </a:t>
            </a:r>
          </a:p>
          <a:p>
            <a:pPr marL="0" indent="0">
              <a:buNone/>
            </a:pPr>
            <a:r>
              <a:rPr lang="cs-CZ" i="1" dirty="0">
                <a:latin typeface="+mj-lt"/>
              </a:rPr>
              <a:t>		</a:t>
            </a:r>
            <a:r>
              <a:rPr lang="cs-CZ" sz="2000" b="1" i="1" dirty="0"/>
              <a:t>Ŷ = </a:t>
            </a:r>
            <a:r>
              <a:rPr lang="cs-CZ" sz="2000" b="1" i="1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sz="2000" b="1" i="1" baseline="-25000" dirty="0">
                <a:solidFill>
                  <a:schemeClr val="accent6"/>
                </a:solidFill>
              </a:rPr>
              <a:t>0</a:t>
            </a:r>
            <a:r>
              <a:rPr lang="cs-CZ" sz="2000" b="1" i="1" dirty="0"/>
              <a:t> + </a:t>
            </a:r>
            <a:r>
              <a:rPr lang="cs-CZ" sz="2000" b="1" i="1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sz="2000" b="1" i="1" baseline="-25000" dirty="0">
                <a:solidFill>
                  <a:schemeClr val="accent6"/>
                </a:solidFill>
              </a:rPr>
              <a:t>1</a:t>
            </a:r>
            <a:r>
              <a:rPr lang="cs-CZ" sz="2000" b="1" i="1" baseline="-25000" dirty="0"/>
              <a:t> </a:t>
            </a:r>
            <a:r>
              <a:rPr lang="cs-CZ" sz="2000" b="1" i="1" dirty="0"/>
              <a:t>X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1" i="1" dirty="0">
                <a:latin typeface="+mj-lt"/>
              </a:rPr>
              <a:t>Grafickým vyjádřením modelu je přímka </a:t>
            </a:r>
          </a:p>
          <a:p>
            <a:pPr marL="0" indent="0">
              <a:buNone/>
            </a:pPr>
            <a:endParaRPr lang="cs-CZ" sz="2000" b="1" i="1" dirty="0">
              <a:latin typeface="+mj-lt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90141AF-8767-5E41-4DFE-2A426C4408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2999180"/>
            <a:ext cx="4248472" cy="330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423411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A9EDEF-08E6-88F9-2165-9AE0B1CD8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Bodový graf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172BE8-A809-A169-66B5-CA09CB573C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85" y="908720"/>
            <a:ext cx="8640000" cy="5256000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Balík ggplot2 			Funkce </a:t>
            </a:r>
            <a:r>
              <a:rPr lang="cs-CZ" dirty="0" err="1">
                <a:latin typeface="Consolas" panose="020B0609020204030204" pitchFamily="49" charset="0"/>
              </a:rPr>
              <a:t>ggplot</a:t>
            </a:r>
            <a:r>
              <a:rPr lang="cs-CZ" dirty="0"/>
              <a:t> – bodový graf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Vykreslení lineární funkce a průhlednost bodů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9663CAA-8C04-5B25-E93F-B3E6F85DD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671" y="1340767"/>
            <a:ext cx="2743583" cy="50489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6A3BAE6-2601-369E-8549-E2A5DFBD5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615" y="2492896"/>
            <a:ext cx="4639322" cy="71447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2AC1A19-6BEE-E055-1EDE-0BE608DE3C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0838" y="3536720"/>
            <a:ext cx="5202324" cy="269282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61A9A942-91AC-6888-A20E-2805CA9242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748" y="1340767"/>
            <a:ext cx="3105583" cy="46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42921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901F5D6-391C-276C-DF86-0C40A3E7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koeficientů přímky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0427FD5-D401-B1FB-7B99-C57FFB211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= regresní koeficient – koeficient úměry vlivy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na 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u každého jednoho případu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&gt; 0 – přímka má </a:t>
            </a:r>
            <a:r>
              <a:rPr lang="cs-CZ" dirty="0">
                <a:solidFill>
                  <a:schemeClr val="accent6"/>
                </a:solidFill>
              </a:rPr>
              <a:t>růstový</a:t>
            </a:r>
            <a:r>
              <a:rPr lang="cs-CZ" dirty="0"/>
              <a:t>/stoupavý trend</a:t>
            </a:r>
          </a:p>
          <a:p>
            <a:pPr lvl="2"/>
            <a:r>
              <a:rPr lang="cs-CZ" dirty="0"/>
              <a:t>kladný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roste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</a:p>
          <a:p>
            <a:pPr lvl="1"/>
            <a:r>
              <a:rPr lang="cs-CZ" dirty="0"/>
              <a:t>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&lt; 0 –  pří</a:t>
            </a:r>
          </a:p>
          <a:p>
            <a:pPr lvl="1"/>
            <a:r>
              <a:rPr lang="cs-CZ" dirty="0"/>
              <a:t>přímka má </a:t>
            </a:r>
            <a:r>
              <a:rPr lang="cs-CZ" dirty="0">
                <a:solidFill>
                  <a:schemeClr val="accent6"/>
                </a:solidFill>
              </a:rPr>
              <a:t>ztrátový</a:t>
            </a:r>
            <a:r>
              <a:rPr lang="cs-CZ" dirty="0"/>
              <a:t>/klesavý trend</a:t>
            </a:r>
          </a:p>
          <a:p>
            <a:pPr lvl="2"/>
            <a:r>
              <a:rPr lang="cs-CZ" dirty="0"/>
              <a:t>záporný trend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klesá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1</a:t>
            </a:r>
            <a:r>
              <a:rPr lang="cs-CZ" dirty="0"/>
              <a:t> = 0 – přímka je </a:t>
            </a:r>
            <a:r>
              <a:rPr lang="cs-CZ" dirty="0">
                <a:solidFill>
                  <a:schemeClr val="accent6"/>
                </a:solidFill>
              </a:rPr>
              <a:t>rovnoběžná</a:t>
            </a:r>
            <a:r>
              <a:rPr lang="cs-CZ" dirty="0"/>
              <a:t> s osou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, absence trendu</a:t>
            </a:r>
          </a:p>
          <a:p>
            <a:pPr lvl="2"/>
            <a:r>
              <a:rPr lang="cs-CZ" dirty="0"/>
              <a:t>s rostoucím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se 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nemění: nulový trend</a:t>
            </a:r>
          </a:p>
          <a:p>
            <a:pPr lvl="2"/>
            <a:r>
              <a:rPr lang="cs-CZ" dirty="0"/>
              <a:t>hodnota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na 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>
                <a:solidFill>
                  <a:schemeClr val="accent6"/>
                </a:solidFill>
              </a:rPr>
              <a:t> nezávisí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= konstantní člen (posunutí)– hodnota </a:t>
            </a:r>
            <a:r>
              <a:rPr lang="cs-CZ" i="1" dirty="0">
                <a:solidFill>
                  <a:schemeClr val="accent6"/>
                </a:solidFill>
              </a:rPr>
              <a:t>Y</a:t>
            </a:r>
            <a:r>
              <a:rPr lang="cs-CZ" dirty="0"/>
              <a:t> pro nulové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nebo koeficient rovnoměrné změny pro každý případ bez ohledu na jeho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hodnotu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58385148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35EA10-3F96-A670-40BF-F87BD949F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Chyba rovnice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1EDF46-3229-1378-15F5-EEF36AEAB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Chování Y nevysvětlené modelem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Čím může být způsobena?</a:t>
            </a:r>
          </a:p>
          <a:p>
            <a:pPr lvl="1"/>
            <a:r>
              <a:rPr lang="cs-CZ" dirty="0"/>
              <a:t>Náhodné vlivy (při měření, při chování)	</a:t>
            </a:r>
          </a:p>
          <a:p>
            <a:pPr lvl="2"/>
            <a:r>
              <a:rPr lang="cs-CZ" dirty="0"/>
              <a:t>Ze své podstaty nelze z modelu odstranit</a:t>
            </a:r>
          </a:p>
          <a:p>
            <a:pPr lvl="1"/>
            <a:r>
              <a:rPr lang="cs-CZ" dirty="0"/>
              <a:t>Funkce</a:t>
            </a:r>
          </a:p>
          <a:p>
            <a:pPr lvl="2"/>
            <a:r>
              <a:rPr lang="cs-CZ" dirty="0"/>
              <a:t>Závislost je tvořena jinou funkcí (se stejnými proměnnými) </a:t>
            </a:r>
          </a:p>
          <a:p>
            <a:pPr lvl="2"/>
            <a:r>
              <a:rPr lang="cs-CZ" dirty="0"/>
              <a:t>Lze teoreticky zjistit a opravit </a:t>
            </a:r>
          </a:p>
          <a:p>
            <a:pPr lvl="1"/>
            <a:r>
              <a:rPr lang="cs-CZ" dirty="0"/>
              <a:t>Neznámé vlivy</a:t>
            </a:r>
          </a:p>
          <a:p>
            <a:pPr lvl="2"/>
            <a:r>
              <a:rPr lang="cs-CZ" dirty="0"/>
              <a:t>Nemáme v datech </a:t>
            </a:r>
          </a:p>
          <a:p>
            <a:pPr lvl="2"/>
            <a:r>
              <a:rPr lang="cs-CZ" dirty="0"/>
              <a:t>Teoreticky lze odstranit zjištěním chybějících proměnných a jejich doplněním do modelu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Vlastnosti</a:t>
            </a:r>
          </a:p>
          <a:p>
            <a:pPr lvl="1"/>
            <a:r>
              <a:rPr lang="cs-CZ" dirty="0"/>
              <a:t>Má nulový průměr pro každou hodnotu X – má nulový průměr pro každou hodnotu X (zajistí vždy konstantní člen v modelu)</a:t>
            </a:r>
          </a:p>
          <a:p>
            <a:pPr lvl="1"/>
            <a:r>
              <a:rPr lang="cs-CZ" dirty="0"/>
              <a:t>Má stejný rozptyl pro každou hodnotu X – kontroluje se v datech</a:t>
            </a:r>
          </a:p>
        </p:txBody>
      </p:sp>
    </p:spTree>
    <p:extLst>
      <p:ext uri="{BB962C8B-B14F-4D97-AF65-F5344CB8AC3E}">
        <p14:creationId xmlns:p14="http://schemas.microsoft.com/office/powerpoint/2010/main" val="78353650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D2E38A-CAA3-ADDA-8F3A-88EFD109A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2BA780-1847-8054-BE69-B42DD0A404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3995960" cy="5409321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Používaná v lineární regresi k odhadu parametrů lineárního regresního modelu.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Minimalizuje součet čtverců rozdílů mezi pozorovanými hodnotami a predikcemi modelu (rezidua).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Součet reziduí je nula.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Přímka prochází </a:t>
            </a:r>
            <a:r>
              <a:rPr lang="cs-CZ" dirty="0" err="1"/>
              <a:t>centroidem</a:t>
            </a:r>
            <a:r>
              <a:rPr lang="cs-CZ" dirty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Získané koeficienty a vše z nich vyplývající jsou jen odhadem skutečných koeficientů!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Skutečné koeficienty se týkají </a:t>
            </a:r>
            <a:r>
              <a:rPr lang="cs-CZ" dirty="0">
                <a:solidFill>
                  <a:schemeClr val="tx1"/>
                </a:solidFill>
              </a:rPr>
              <a:t>základního souboru </a:t>
            </a:r>
            <a:r>
              <a:rPr lang="cs-CZ" dirty="0"/>
              <a:t>(často hypotetický a nedosažitelný).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6C124297-79A6-7565-C8D1-31B8ADA67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" r="41256" b="2183"/>
          <a:stretch/>
        </p:blipFill>
        <p:spPr bwMode="auto">
          <a:xfrm>
            <a:off x="4283968" y="1062549"/>
            <a:ext cx="3691987" cy="508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808930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Metoda nejmenších čtverců (MNČ)</a:t>
            </a:r>
          </a:p>
        </p:txBody>
      </p:sp>
      <p:graphicFrame>
        <p:nvGraphicFramePr>
          <p:cNvPr id="4" name="Object 1024"/>
          <p:cNvGraphicFramePr>
            <a:graphicFrameLocks noChangeAspect="1"/>
          </p:cNvGraphicFramePr>
          <p:nvPr/>
        </p:nvGraphicFramePr>
        <p:xfrm>
          <a:off x="2251075" y="1162050"/>
          <a:ext cx="4708525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rázek" r:id="rId2" imgW="3456000" imgH="3242880" progId="StaticEnhancedMetafile">
                  <p:embed/>
                </p:oleObj>
              </mc:Choice>
              <mc:Fallback>
                <p:oleObj name="Obrázek" r:id="rId2" imgW="3456000" imgH="3242880" progId="StaticEnhancedMetafile">
                  <p:embed/>
                  <p:pic>
                    <p:nvPicPr>
                      <p:cNvPr id="4" name="Object 10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075" y="1162050"/>
                        <a:ext cx="4708525" cy="5105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99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gradFill rotWithShape="0">
                              <a:gsLst>
                                <a:gs pos="0">
                                  <a:srgbClr val="707070"/>
                                </a:gs>
                                <a:gs pos="50000">
                                  <a:srgbClr val="FFFFFF"/>
                                </a:gs>
                                <a:gs pos="100000">
                                  <a:srgbClr val="707070"/>
                                </a:gs>
                              </a:gsLst>
                              <a:lin ang="2700000" scaled="1"/>
                            </a:gra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68686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5517340" y="2547938"/>
            <a:ext cx="0" cy="685800"/>
          </a:xfrm>
          <a:prstGeom prst="line">
            <a:avLst/>
          </a:prstGeom>
          <a:noFill/>
          <a:ln w="57150">
            <a:solidFill>
              <a:srgbClr val="00A24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4757198" y="3843338"/>
            <a:ext cx="0" cy="533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5908675" y="2547938"/>
            <a:ext cx="0" cy="4572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5007245" y="3690938"/>
            <a:ext cx="0" cy="914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3695025" y="4605338"/>
            <a:ext cx="0" cy="152400"/>
          </a:xfrm>
          <a:prstGeom prst="line">
            <a:avLst/>
          </a:prstGeom>
          <a:noFill/>
          <a:ln w="28575">
            <a:solidFill>
              <a:srgbClr val="00A24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236296" y="4077072"/>
            <a:ext cx="1669579" cy="319446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10000"/>
              </a:spcBef>
            </a:pPr>
            <a:r>
              <a:rPr lang="cs-CZ" dirty="0">
                <a:latin typeface="+mn-lt"/>
              </a:rPr>
              <a:t>f(X) =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  <a:latin typeface="+mn-lt"/>
              </a:rPr>
              <a:t>0</a:t>
            </a:r>
            <a:r>
              <a:rPr lang="cs-CZ" dirty="0">
                <a:latin typeface="+mn-lt"/>
              </a:rPr>
              <a:t> + 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baseline="-25000" dirty="0">
                <a:solidFill>
                  <a:srgbClr val="0000FF"/>
                </a:solidFill>
                <a:latin typeface="+mn-lt"/>
              </a:rPr>
              <a:t>1</a:t>
            </a:r>
            <a:r>
              <a:rPr lang="cs-CZ" dirty="0">
                <a:latin typeface="+mn-lt"/>
              </a:rPr>
              <a:t>X</a:t>
            </a: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5580111" y="4221088"/>
            <a:ext cx="1656184" cy="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5517340" y="3386138"/>
            <a:ext cx="0" cy="2057400"/>
          </a:xfrm>
          <a:prstGeom prst="line">
            <a:avLst/>
          </a:prstGeom>
          <a:noFill/>
          <a:ln w="38100">
            <a:solidFill>
              <a:srgbClr val="0099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173913" y="4833938"/>
            <a:ext cx="1189037" cy="338137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cs-CZ" sz="1600" dirty="0">
                <a:latin typeface="+mn-lt"/>
              </a:rPr>
              <a:t>hodnota X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>
            <a:off x="5627688" y="5138738"/>
            <a:ext cx="1546225" cy="304800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 flipV="1">
            <a:off x="5556250" y="2852738"/>
            <a:ext cx="1608038" cy="198"/>
          </a:xfrm>
          <a:prstGeom prst="line">
            <a:avLst/>
          </a:prstGeom>
          <a:noFill/>
          <a:ln w="76200">
            <a:solidFill>
              <a:srgbClr val="FECFC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cs-CZ" dirty="0"/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7164288" y="2636912"/>
            <a:ext cx="633412" cy="43338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cs-CZ" sz="2800" dirty="0">
                <a:solidFill>
                  <a:srgbClr val="0000FF"/>
                </a:solidFill>
                <a:latin typeface="Symbol" panose="05050102010706020507" pitchFamily="18" charset="2"/>
                <a:sym typeface="Symbol" pitchFamily="18" charset="2"/>
              </a:rPr>
              <a:t></a:t>
            </a:r>
            <a:endParaRPr lang="cs-CZ" sz="2800" dirty="0">
              <a:solidFill>
                <a:srgbClr val="0000FF"/>
              </a:solidFill>
              <a:latin typeface="Symbol" panose="05050102010706020507" pitchFamily="18" charset="2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 flipV="1">
            <a:off x="3056715" y="3309937"/>
            <a:ext cx="2455626" cy="3749"/>
          </a:xfrm>
          <a:prstGeom prst="line">
            <a:avLst/>
          </a:prstGeom>
          <a:noFill/>
          <a:ln w="28575">
            <a:solidFill>
              <a:srgbClr val="0099FF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41288" y="2319338"/>
            <a:ext cx="1898650" cy="338554"/>
          </a:xfrm>
          <a:prstGeom prst="rect">
            <a:avLst/>
          </a:prstGeom>
          <a:noFill/>
          <a:ln w="127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600" dirty="0">
                <a:latin typeface="+mn-lt"/>
              </a:rPr>
              <a:t>E(Y|X) = Ŷ =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  <a:latin typeface="+mn-lt"/>
              </a:rPr>
              <a:t>0</a:t>
            </a:r>
            <a:r>
              <a:rPr lang="cs-CZ" sz="1600" dirty="0">
                <a:latin typeface="+mn-lt"/>
              </a:rPr>
              <a:t> + </a:t>
            </a:r>
            <a:r>
              <a:rPr lang="cs-CZ" sz="1600" dirty="0">
                <a:solidFill>
                  <a:srgbClr val="0000FF"/>
                </a:solidFill>
                <a:latin typeface="Symbol" panose="05050102010706020507" pitchFamily="18" charset="2"/>
              </a:rPr>
              <a:t>b</a:t>
            </a:r>
            <a:r>
              <a:rPr lang="cs-CZ" sz="1600" baseline="-25000" dirty="0">
                <a:solidFill>
                  <a:srgbClr val="0000FF"/>
                </a:solidFill>
                <a:latin typeface="+mn-lt"/>
              </a:rPr>
              <a:t>1</a:t>
            </a:r>
            <a:r>
              <a:rPr lang="cs-CZ" sz="1600" dirty="0">
                <a:latin typeface="+mn-lt"/>
              </a:rPr>
              <a:t>X </a:t>
            </a: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051720" y="2636912"/>
            <a:ext cx="1043905" cy="673026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 flipH="1">
            <a:off x="3095624" y="2521998"/>
            <a:ext cx="2421715" cy="0"/>
          </a:xfrm>
          <a:prstGeom prst="line">
            <a:avLst/>
          </a:prstGeom>
          <a:noFill/>
          <a:ln w="28575">
            <a:solidFill>
              <a:srgbClr val="00A249"/>
            </a:solidFill>
            <a:prstDash val="dash"/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747713" y="1633538"/>
            <a:ext cx="1292225" cy="338137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cs-CZ" sz="1600" dirty="0">
                <a:latin typeface="+mn-lt"/>
              </a:rPr>
              <a:t>hodnota  Y</a:t>
            </a: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2051720" y="1988841"/>
            <a:ext cx="985438" cy="588348"/>
          </a:xfrm>
          <a:prstGeom prst="line">
            <a:avLst/>
          </a:prstGeom>
          <a:noFill/>
          <a:ln w="76200">
            <a:solidFill>
              <a:srgbClr val="FFD5D5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cs-CZ" dirty="0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5385713" y="2292350"/>
            <a:ext cx="279400" cy="509588"/>
          </a:xfrm>
          <a:prstGeom prst="ellipse">
            <a:avLst/>
          </a:prstGeom>
          <a:noFill/>
          <a:ln w="28575">
            <a:solidFill>
              <a:srgbClr val="00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/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ovéPole 28"/>
              <p:cNvSpPr txBox="1"/>
              <p:nvPr/>
            </p:nvSpPr>
            <p:spPr>
              <a:xfrm>
                <a:off x="467544" y="4077072"/>
                <a:ext cx="1585914" cy="914400"/>
              </a:xfrm>
              <a:prstGeom prst="rect">
                <a:avLst/>
              </a:prstGeom>
              <a:ln w="76200">
                <a:solidFill>
                  <a:srgbClr val="0099FF"/>
                </a:solidFill>
                <a:miter lim="800000"/>
              </a:ln>
            </p:spPr>
            <p:txBody>
              <a:bodyPr vert="horz" wrap="none" lIns="91440" tIns="0" rIns="90000" bIns="0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sSup>
                            <m:sSupPr>
                              <m:ctrlPr>
                                <a:rPr lang="cs-CZ" sz="2000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200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cs-CZ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e>
                      </m:nary>
                      <m:r>
                        <a:rPr lang="cs-CZ" sz="2000" i="1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→</m:t>
                      </m:r>
                      <m:r>
                        <m:rPr>
                          <m:sty m:val="p"/>
                        </m:rPr>
                        <a:rPr lang="cs-CZ" sz="2000" b="0" i="0" smtClean="0">
                          <a:solidFill>
                            <a:srgbClr val="C00000"/>
                          </a:solidFill>
                          <a:latin typeface="Cambria Math"/>
                          <a:ea typeface="Cambria Math"/>
                        </a:rPr>
                        <m:t>min</m:t>
                      </m:r>
                    </m:oMath>
                  </m:oMathPara>
                </a14:m>
                <a:endParaRPr lang="cs-CZ" sz="2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9" name="TextovéPole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077072"/>
                <a:ext cx="1585914" cy="91440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80410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229354-A40F-971B-F6ED-7AC19B471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Datové objekty v jazyce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C37948-D96D-1E72-B851-85AA3DAF6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 jazyce R existuje několik základních datových objektů </a:t>
            </a:r>
          </a:p>
          <a:p>
            <a:r>
              <a:rPr lang="cs-CZ" dirty="0"/>
              <a:t>Slouží pro uchovávání a práci s daty v jazyce R </a:t>
            </a:r>
          </a:p>
          <a:p>
            <a:r>
              <a:rPr lang="cs-CZ" dirty="0"/>
              <a:t>Každý datový objekt má určité atributy </a:t>
            </a:r>
          </a:p>
          <a:p>
            <a:pPr lvl="1"/>
            <a:r>
              <a:rPr lang="cs-CZ" dirty="0"/>
              <a:t>Název</a:t>
            </a:r>
          </a:p>
          <a:p>
            <a:pPr lvl="1"/>
            <a:r>
              <a:rPr lang="cs-CZ" dirty="0"/>
              <a:t>Délka</a:t>
            </a:r>
          </a:p>
          <a:p>
            <a:pPr lvl="1"/>
            <a:r>
              <a:rPr lang="cs-CZ" dirty="0"/>
              <a:t>Typ dat</a:t>
            </a:r>
          </a:p>
          <a:p>
            <a:pPr lvl="1"/>
            <a:r>
              <a:rPr lang="cs-CZ" dirty="0"/>
              <a:t>Rozměr</a:t>
            </a:r>
          </a:p>
          <a:p>
            <a:r>
              <a:rPr lang="cs-CZ" dirty="0"/>
              <a:t>Mezi základní datové objekty patří:</a:t>
            </a:r>
          </a:p>
          <a:p>
            <a:pPr lvl="1"/>
            <a:r>
              <a:rPr lang="cs-CZ" dirty="0"/>
              <a:t>Vektor - </a:t>
            </a:r>
            <a:r>
              <a:rPr lang="cs-CZ" dirty="0">
                <a:latin typeface="Consolas" panose="020B0609020204030204" pitchFamily="49" charset="0"/>
              </a:rPr>
              <a:t>c()</a:t>
            </a:r>
          </a:p>
          <a:p>
            <a:pPr lvl="1"/>
            <a:r>
              <a:rPr lang="cs-CZ" dirty="0"/>
              <a:t>Matice - </a:t>
            </a:r>
            <a:r>
              <a:rPr lang="cs-CZ" dirty="0">
                <a:latin typeface="Consolas" panose="020B0609020204030204" pitchFamily="49" charset="0"/>
              </a:rPr>
              <a:t>matrix()</a:t>
            </a:r>
          </a:p>
          <a:p>
            <a:pPr lvl="1"/>
            <a:r>
              <a:rPr lang="cs-CZ" dirty="0"/>
              <a:t>Data </a:t>
            </a:r>
            <a:r>
              <a:rPr lang="cs-CZ" dirty="0" err="1"/>
              <a:t>frame</a:t>
            </a:r>
            <a:r>
              <a:rPr lang="cs-CZ" dirty="0"/>
              <a:t> (datový rámec) - </a:t>
            </a:r>
            <a:r>
              <a:rPr lang="cs-CZ" dirty="0" err="1">
                <a:latin typeface="Consolas" panose="020B0609020204030204" pitchFamily="49" charset="0"/>
              </a:rPr>
              <a:t>data.frame</a:t>
            </a:r>
            <a:r>
              <a:rPr lang="cs-CZ" dirty="0">
                <a:latin typeface="Consolas" panose="020B0609020204030204" pitchFamily="49" charset="0"/>
              </a:rPr>
              <a:t>()</a:t>
            </a:r>
          </a:p>
          <a:p>
            <a:pPr lvl="1"/>
            <a:r>
              <a:rPr lang="cs-CZ" dirty="0"/>
              <a:t>List - </a:t>
            </a:r>
            <a:r>
              <a:rPr lang="cs-CZ" dirty="0">
                <a:latin typeface="Consolas" panose="020B0609020204030204" pitchFamily="49" charset="0"/>
              </a:rPr>
              <a:t>list()</a:t>
            </a:r>
          </a:p>
          <a:p>
            <a:pPr lvl="1"/>
            <a:r>
              <a:rPr lang="cs-CZ" dirty="0"/>
              <a:t>Faktor - </a:t>
            </a:r>
            <a:r>
              <a:rPr lang="cs-CZ" dirty="0" err="1">
                <a:latin typeface="Consolas" panose="020B0609020204030204" pitchFamily="49" charset="0"/>
              </a:rPr>
              <a:t>factor</a:t>
            </a:r>
            <a:r>
              <a:rPr lang="cs-CZ" dirty="0">
                <a:latin typeface="Consolas" panose="020B0609020204030204" pitchFamily="49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82219537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Vlastnosti odhadu MNČ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90526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lineární odhad</a:t>
            </a:r>
          </a:p>
          <a:p>
            <a:pPr lvl="1"/>
            <a:r>
              <a:rPr lang="cs-CZ" dirty="0"/>
              <a:t>výpočetně výhodné</a:t>
            </a:r>
          </a:p>
          <a:p>
            <a:pPr lvl="1"/>
            <a:r>
              <a:rPr lang="cs-CZ" dirty="0"/>
              <a:t>odhad koeficientů i vyrovnaná hodnota se dá vyjádřit jako vážený součet hodnot </a:t>
            </a:r>
            <a:r>
              <a:rPr lang="cs-CZ" i="1" dirty="0">
                <a:solidFill>
                  <a:srgbClr val="0000FF"/>
                </a:solidFill>
              </a:rPr>
              <a:t>Y</a:t>
            </a:r>
            <a:r>
              <a:rPr lang="cs-CZ" dirty="0"/>
              <a:t> pevně danými koeficienty</a:t>
            </a:r>
          </a:p>
          <a:p>
            <a:pPr lvl="1"/>
            <a:r>
              <a:rPr lang="cs-CZ" dirty="0"/>
              <a:t>zajišťuje přibližnou normalitu i pro nenormální data</a:t>
            </a:r>
          </a:p>
          <a:p>
            <a:pPr lvl="1"/>
            <a:r>
              <a:rPr lang="cs-CZ" dirty="0"/>
              <a:t>odhad závisí na každé hodnotě Y</a:t>
            </a:r>
            <a:endParaRPr lang="cs-CZ" dirty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nevychýlený a konzistentní odhad parametrů rovnice</a:t>
            </a:r>
          </a:p>
          <a:p>
            <a:pPr lvl="1"/>
            <a:r>
              <a:rPr lang="cs-CZ" dirty="0"/>
              <a:t>odhad je rozptýlen kolem skutečných parametrů</a:t>
            </a:r>
          </a:p>
          <a:p>
            <a:pPr lvl="1"/>
            <a:r>
              <a:rPr lang="cs-CZ" dirty="0"/>
              <a:t>s růstem parametrů se odhad blíží ke skutečným hodnotám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nejlepší odhad</a:t>
            </a:r>
          </a:p>
          <a:p>
            <a:pPr lvl="1"/>
            <a:r>
              <a:rPr lang="cs-CZ" dirty="0"/>
              <a:t>MNČ dává odhad s nejmenším rozptylem</a:t>
            </a:r>
          </a:p>
          <a:p>
            <a:pPr lvl="1"/>
            <a:r>
              <a:rPr lang="cs-CZ" dirty="0"/>
              <a:t>pro daný výběr a model nelze odhad spočítat lépe</a:t>
            </a:r>
          </a:p>
          <a:p>
            <a:pPr lvl="1"/>
            <a:r>
              <a:rPr lang="cs-CZ" dirty="0"/>
              <a:t>velikost rozptylu je úměrná </a:t>
            </a:r>
            <a:r>
              <a:rPr lang="cs-CZ" dirty="0">
                <a:solidFill>
                  <a:srgbClr val="C00000"/>
                </a:solidFill>
                <a:latin typeface="Symbol" panose="05050102010706020507" pitchFamily="18" charset="2"/>
              </a:rPr>
              <a:t>s</a:t>
            </a:r>
            <a:r>
              <a:rPr lang="cs-CZ" baseline="-25000" dirty="0">
                <a:solidFill>
                  <a:srgbClr val="C00000"/>
                </a:solidFill>
                <a:latin typeface="Symbol" panose="05050102010706020507" pitchFamily="18" charset="2"/>
              </a:rPr>
              <a:t>e</a:t>
            </a:r>
            <a:r>
              <a:rPr lang="cs-CZ" dirty="0">
                <a:solidFill>
                  <a:srgbClr val="C00000"/>
                </a:solidFill>
              </a:rPr>
              <a:t>/</a:t>
            </a:r>
            <a:r>
              <a:rPr lang="cs-CZ" b="1" dirty="0">
                <a:solidFill>
                  <a:srgbClr val="C00000"/>
                </a:solidFill>
                <a:cs typeface="Arial" panose="020B0604020202020204" pitchFamily="34" charset="0"/>
                <a:sym typeface="Symbol" pitchFamily="18" charset="2"/>
              </a:rPr>
              <a:t> </a:t>
            </a:r>
            <a:r>
              <a:rPr lang="cs-CZ" dirty="0">
                <a:solidFill>
                  <a:srgbClr val="C00000"/>
                </a:solidFill>
              </a:rPr>
              <a:t>n</a:t>
            </a:r>
            <a:r>
              <a:rPr lang="cs-CZ" dirty="0"/>
              <a:t> – je závislá na schopnosti uživatele najít dobrý model a získat dostatek případů pro odhad</a:t>
            </a:r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 bwMode="auto">
          <a:xfrm>
            <a:off x="1707356" y="5805264"/>
            <a:ext cx="572928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 algn="ctr" eaLnBrk="1" hangingPunct="1">
              <a:buNone/>
            </a:pPr>
            <a:r>
              <a:rPr lang="en-US" sz="4000" b="1" kern="0" dirty="0">
                <a:solidFill>
                  <a:schemeClr val="accent6"/>
                </a:solidFill>
              </a:rPr>
              <a:t>B</a:t>
            </a:r>
            <a:r>
              <a:rPr lang="en-US" b="1" kern="0" dirty="0">
                <a:solidFill>
                  <a:schemeClr val="tx1"/>
                </a:solidFill>
              </a:rPr>
              <a:t>est </a:t>
            </a:r>
            <a:r>
              <a:rPr lang="en-US" sz="4000" b="1" kern="0" dirty="0">
                <a:solidFill>
                  <a:schemeClr val="accent6"/>
                </a:solidFill>
              </a:rPr>
              <a:t>L</a:t>
            </a:r>
            <a:r>
              <a:rPr lang="en-US" b="1" kern="0" dirty="0">
                <a:solidFill>
                  <a:schemeClr val="tx1"/>
                </a:solidFill>
              </a:rPr>
              <a:t>inear </a:t>
            </a:r>
            <a:r>
              <a:rPr lang="en-US" sz="4000" b="1" kern="0" dirty="0">
                <a:solidFill>
                  <a:schemeClr val="accent6"/>
                </a:solidFill>
              </a:rPr>
              <a:t>U</a:t>
            </a:r>
            <a:r>
              <a:rPr lang="en-US" b="1" kern="0" dirty="0">
                <a:solidFill>
                  <a:schemeClr val="tx1"/>
                </a:solidFill>
              </a:rPr>
              <a:t>nbiased </a:t>
            </a:r>
            <a:r>
              <a:rPr lang="en-US" sz="4000" b="1" kern="0" dirty="0">
                <a:solidFill>
                  <a:schemeClr val="accent6"/>
                </a:solidFill>
              </a:rPr>
              <a:t>E</a:t>
            </a:r>
            <a:r>
              <a:rPr lang="cs-CZ" b="1" kern="0" dirty="0">
                <a:solidFill>
                  <a:schemeClr val="tx1"/>
                </a:solidFill>
              </a:rPr>
              <a:t>s</a:t>
            </a:r>
            <a:r>
              <a:rPr lang="en-US" b="1" kern="0" dirty="0">
                <a:solidFill>
                  <a:schemeClr val="tx1"/>
                </a:solidFill>
              </a:rPr>
              <a:t>timator</a:t>
            </a:r>
            <a:endParaRPr lang="cs-CZ" b="1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659119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73051D-AFC3-DF44-5083-B339C0D8B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Lineárni</a:t>
            </a:r>
            <a:r>
              <a:rPr lang="cs-CZ" dirty="0"/>
              <a:t> regrese – funkce </a:t>
            </a:r>
            <a:r>
              <a:rPr lang="cs-CZ" dirty="0" err="1"/>
              <a:t>lm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3F05B67-E13F-EE1D-B98F-07A401210D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Balík </a:t>
            </a:r>
            <a:r>
              <a:rPr lang="cs-CZ" dirty="0" err="1">
                <a:latin typeface="Consolas" panose="020B0609020204030204" pitchFamily="49" charset="0"/>
              </a:rPr>
              <a:t>stats</a:t>
            </a:r>
            <a:endParaRPr lang="cs-CZ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dirty="0">
                <a:latin typeface="Consolas" panose="020B0609020204030204" pitchFamily="49" charset="0"/>
              </a:rPr>
              <a:t>Pomocí funkce </a:t>
            </a:r>
            <a:r>
              <a:rPr lang="cs-CZ" dirty="0" err="1">
                <a:latin typeface="Consolas" panose="020B0609020204030204" pitchFamily="49" charset="0"/>
              </a:rPr>
              <a:t>summary</a:t>
            </a:r>
            <a:r>
              <a:rPr lang="cs-CZ" dirty="0">
                <a:latin typeface="Consolas" panose="020B0609020204030204" pitchFamily="49" charset="0"/>
              </a:rPr>
              <a:t> můžeme zobrazit základní výstupy a parametry modelu.</a:t>
            </a:r>
          </a:p>
          <a:p>
            <a:pPr marL="0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0782F14-1CB3-F614-E207-C92445AB3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914" y="1268760"/>
            <a:ext cx="6039693" cy="55252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CF185FC-5B0B-E8AA-6C4E-8A634B5BE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000" y="2721430"/>
            <a:ext cx="6336704" cy="343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14385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92F57B4F-045E-1FC6-9E25-D3642B1C121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cs-CZ" dirty="0"/>
                  <a:t>Koeficient determinace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92F57B4F-045E-1FC6-9E25-D3642B1C12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015" t="-15730" b="-426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259B9FE-AC1C-7891-9FD7-9DE1E27B869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V případě jednoduché lineární regrese je roven </a:t>
                </a:r>
                <a:r>
                  <a:rPr lang="cs-CZ" b="0" dirty="0" err="1"/>
                  <a:t>Pearsonovu</a:t>
                </a:r>
                <a:r>
                  <a:rPr lang="cs-CZ" b="0" dirty="0"/>
                  <a:t> korelačnímu koeficientu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Čím vyšší hodnota, tím více si můžeme být jisti, že regresní model vyhovuje našim datům.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Udává, jaký podíl rozptylu závislé proměnné se podařilo regresí vysvětlit.</a:t>
                </a:r>
              </a:p>
              <a:p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cs-CZ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p>
                          <m:r>
                            <a:rPr lang="cs-CZ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cs-CZ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b="1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b="1" i="1" smtClean="0">
                              <a:solidFill>
                                <a:schemeClr val="accent6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𝒆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𝑺</m:t>
                              </m:r>
                            </m:e>
                            <m:sub>
                              <m:r>
                                <a:rPr lang="cs-CZ" b="1" i="1" smtClean="0">
                                  <a:solidFill>
                                    <a:schemeClr val="accent6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cs-CZ" b="1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𝒆</m:t>
                        </m:r>
                      </m:sub>
                    </m:sSub>
                  </m:oMath>
                </a14:m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:r>
                  <a:rPr lang="cs-CZ" dirty="0"/>
                  <a:t>- </a:t>
                </a:r>
                <a:r>
                  <a:rPr lang="cs-CZ" b="0" dirty="0"/>
                  <a:t>reziduální součet čtverců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</m:oMath>
                </a14:m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:r>
                  <a:rPr lang="cs-CZ" dirty="0"/>
                  <a:t>- </a:t>
                </a:r>
                <a:r>
                  <a:rPr lang="cs-CZ" b="0" dirty="0"/>
                  <a:t>celkový součet čtverců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Adjustovaný koeficient determinace </a:t>
                </a:r>
              </a:p>
              <a:p>
                <a:pPr marL="0" indent="0">
                  <a:buNone/>
                </a:pPr>
                <a:endParaRPr lang="cs-CZ" b="0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259B9FE-AC1C-7891-9FD7-9DE1E27B86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4F9E52B-A743-5940-773D-C1EB71BEA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0490" y="4881677"/>
            <a:ext cx="2963019" cy="107632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21A08"/>
              </a:buClr>
              <a:buFont typeface="Arial" charset="0"/>
              <a:buChar char="•"/>
              <a:defRPr sz="3200" b="1">
                <a:solidFill>
                  <a:srgbClr val="D85C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 eaLnBrk="1" hangingPunct="1">
              <a:buClrTx/>
              <a:buFontTx/>
              <a:buNone/>
            </a:pP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R</a:t>
            </a:r>
            <a:r>
              <a:rPr lang="pt-BR" sz="1800" kern="0" baseline="3000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cs-CZ" sz="1800" kern="0" baseline="-25000" dirty="0" err="1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adj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 </a:t>
            </a:r>
            <a:r>
              <a:rPr lang="cs-CZ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=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 R</a:t>
            </a:r>
            <a:r>
              <a:rPr lang="pt-BR" sz="1800" kern="0" baseline="3000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2 </a:t>
            </a:r>
            <a:r>
              <a:rPr lang="cs-CZ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- 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(1- R</a:t>
            </a:r>
            <a:r>
              <a:rPr lang="pt-BR" sz="1800" kern="0" baseline="3000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2</a:t>
            </a:r>
            <a:r>
              <a:rPr lang="pt-BR" sz="1800" kern="0" dirty="0">
                <a:solidFill>
                  <a:schemeClr val="tx1"/>
                </a:solidFill>
                <a:cs typeface="Arial" panose="020B0604020202020204" pitchFamily="34" charset="0"/>
                <a:sym typeface="Symbol" pitchFamily="18" charset="2"/>
              </a:rPr>
              <a:t>)(p-1)/(n-p)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chemeClr val="accent6"/>
                </a:solidFill>
                <a:cs typeface="Arial" panose="020B0604020202020204" pitchFamily="34" charset="0"/>
              </a:rPr>
              <a:t>n = počet případů</a:t>
            </a:r>
          </a:p>
          <a:p>
            <a:pPr marL="533400" indent="-533400" eaLnBrk="1" hangingPunct="1">
              <a:spcBef>
                <a:spcPts val="600"/>
              </a:spcBef>
              <a:buClrTx/>
              <a:buFont typeface="Arial" charset="0"/>
              <a:buNone/>
            </a:pPr>
            <a:r>
              <a:rPr lang="cs-CZ" sz="1600" kern="0" dirty="0">
                <a:solidFill>
                  <a:schemeClr val="accent6"/>
                </a:solidFill>
                <a:cs typeface="Arial" panose="020B0604020202020204" pitchFamily="34" charset="0"/>
              </a:rPr>
              <a:t>p = počet regresních koeficientů</a:t>
            </a:r>
          </a:p>
        </p:txBody>
      </p:sp>
    </p:spTree>
    <p:extLst>
      <p:ext uri="{BB962C8B-B14F-4D97-AF65-F5344CB8AC3E}">
        <p14:creationId xmlns:p14="http://schemas.microsoft.com/office/powerpoint/2010/main" val="323925560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E064C19F-6D58-8E9C-07FE-5B1322CD730B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>
              <a:xfrm>
                <a:off x="199231" y="198910"/>
                <a:ext cx="7560000" cy="540000"/>
              </a:xfrm>
            </p:spPr>
            <p:txBody>
              <a:bodyPr/>
              <a:lstStyle/>
              <a:p>
                <a:r>
                  <a:rPr lang="cs-CZ" dirty="0"/>
                  <a:t>Koeficient determinace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𝑹</m:t>
                        </m:r>
                      </m:e>
                      <m:sup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cs-CZ" dirty="0"/>
                  <a:t> </a:t>
                </a:r>
              </a:p>
            </p:txBody>
          </p:sp>
        </mc:Choice>
        <mc:Fallback xmlns="">
          <p:sp>
            <p:nvSpPr>
              <p:cNvPr id="2" name="Nadpis 1">
                <a:extLst>
                  <a:ext uri="{FF2B5EF4-FFF2-40B4-BE49-F238E27FC236}">
                    <a16:creationId xmlns:a16="http://schemas.microsoft.com/office/drawing/2014/main" id="{E064C19F-6D58-8E9C-07FE-5B1322CD730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99231" y="198910"/>
                <a:ext cx="7560000" cy="540000"/>
              </a:xfrm>
              <a:blipFill>
                <a:blip r:embed="rId2"/>
                <a:stretch>
                  <a:fillRect l="-2097" t="-15909" b="-4431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7C7AAFE-350F-5C0F-D7BD-6FD4244E0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Pomocí modelu jednoduché lineární regrese jsme vysvětlili 57% variability závislé proměnné </a:t>
            </a:r>
            <a:r>
              <a:rPr lang="cs-CZ" dirty="0" err="1"/>
              <a:t>neonatal_weight</a:t>
            </a:r>
            <a:r>
              <a:rPr lang="cs-CZ" dirty="0"/>
              <a:t>.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466F9F0-F991-1734-8AC6-97249CE52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549" y="1732984"/>
            <a:ext cx="7570902" cy="4103519"/>
          </a:xfrm>
          <a:prstGeom prst="rect">
            <a:avLst/>
          </a:prstGeom>
        </p:spPr>
      </p:pic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FBA4C3C9-F8CB-6B84-C09D-BFC9B7FBDB03}"/>
              </a:ext>
            </a:extLst>
          </p:cNvPr>
          <p:cNvSpPr/>
          <p:nvPr/>
        </p:nvSpPr>
        <p:spPr>
          <a:xfrm>
            <a:off x="786548" y="5301209"/>
            <a:ext cx="6449747" cy="28803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252673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0D513E-BB00-326A-71FD-31A6A8809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významnosti modelu: ANOVA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128BBA4-22CB-E143-9B71-536DB46FF01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Testuje existenci vztahu modelu a závislé proměnné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Je velmi mírný –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cs-CZ" dirty="0"/>
                  <a:t>zamítnuta takřka vždy</a:t>
                </a:r>
              </a:p>
              <a:p>
                <a:pPr lvl="1"/>
                <a:r>
                  <a:rPr lang="cs-CZ" dirty="0"/>
                  <a:t>např. pro přímku a 50 případů je významný vztah s R</a:t>
                </a:r>
                <a:r>
                  <a:rPr lang="cs-CZ" baseline="30000" dirty="0"/>
                  <a:t>2</a:t>
                </a:r>
                <a:r>
                  <a:rPr lang="cs-CZ" dirty="0"/>
                  <a:t>=7,8%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Pokud ANOVA ukáže nesignifikantní výsledek, je v takovém případě vhodné hledat model nelineární</a:t>
                </a:r>
              </a:p>
              <a:p>
                <a:pPr marL="457200" lvl="1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…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𝒑𝒓𝒐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š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𝒆𝒄𝒉𝒏𝒂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𝑿</m:t>
                      </m:r>
                    </m:oMath>
                  </m:oMathPara>
                </a14:m>
                <a:endParaRPr lang="cs-CZ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cs-CZ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 …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𝒂𝒍𝒆𝒔𝒑𝒐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ň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𝒑𝒓𝒐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𝒋𝒆𝒅𝒏𝒐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i="1">
                          <a:latin typeface="Cambria Math" panose="02040503050406030204" pitchFamily="18" charset="0"/>
                        </a:rPr>
                        <m:t>𝑿</m:t>
                      </m:r>
                    </m:oMath>
                  </m:oMathPara>
                </a14:m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  <a:p>
                <a:endParaRPr lang="cs-CZ" dirty="0"/>
              </a:p>
              <a:p>
                <a:pPr marL="0" indent="0" algn="ctr">
                  <a:buNone/>
                </a:pPr>
                <a:r>
                  <a:rPr lang="cs-CZ" b="0" dirty="0"/>
                  <a:t>Nulová hypotéza se na 5% hladině významnosti zamítá. </a:t>
                </a:r>
              </a:p>
              <a:p>
                <a:pPr marL="457200" lvl="1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D128BBA4-22CB-E143-9B71-536DB46FF0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EB2BCF4A-428D-F558-9C8E-D307B89D3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179" y="3861048"/>
            <a:ext cx="6925642" cy="685896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CE28CAE5-7B4F-DC06-A099-59F9D14BF2FF}"/>
              </a:ext>
            </a:extLst>
          </p:cNvPr>
          <p:cNvSpPr/>
          <p:nvPr/>
        </p:nvSpPr>
        <p:spPr>
          <a:xfrm>
            <a:off x="1115616" y="4293096"/>
            <a:ext cx="6660384" cy="288032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7015621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19B929F-5C04-F52A-1646-D072DB2D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Testy významnosti koeficientů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5CE4BF4-4097-E89F-FF82-FA4B29AFD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Testuje existenci vztahu proměnné nezávislé a závislé proměnné –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a </a:t>
            </a:r>
            <a:r>
              <a:rPr lang="cs-CZ" i="1" dirty="0">
                <a:solidFill>
                  <a:srgbClr val="0000FF"/>
                </a:solidFill>
              </a:rPr>
              <a:t>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každá proměnná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se testuje zvlášť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Závisí na počtu případů a na kvalitě vztahu v základním souboru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čím více případů tím spíše se H</a:t>
            </a:r>
            <a:r>
              <a:rPr lang="cs-CZ" baseline="-25000" dirty="0"/>
              <a:t>0</a:t>
            </a:r>
            <a:r>
              <a:rPr lang="cs-CZ" dirty="0"/>
              <a:t>  zamítne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Nezamítnutá H</a:t>
            </a:r>
            <a:r>
              <a:rPr lang="cs-CZ" baseline="-25000" dirty="0"/>
              <a:t>0</a:t>
            </a:r>
            <a:r>
              <a:rPr lang="cs-CZ" dirty="0"/>
              <a:t> znamená slabý (neexistující) vztah – proměnnou </a:t>
            </a:r>
            <a:r>
              <a:rPr lang="cs-CZ" i="1" dirty="0">
                <a:solidFill>
                  <a:srgbClr val="0000FF"/>
                </a:solidFill>
              </a:rPr>
              <a:t>X</a:t>
            </a:r>
            <a:r>
              <a:rPr lang="cs-CZ" dirty="0"/>
              <a:t> z modelu vyloučíme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Pro rovnici s jedním prediktorem je ekvivalent ANOVY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8F64F87-0B19-BD1B-F985-BD4274AAD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103" y="3861048"/>
            <a:ext cx="6903794" cy="878998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208086D7-4766-3477-7229-FC6A562CB443}"/>
              </a:ext>
            </a:extLst>
          </p:cNvPr>
          <p:cNvSpPr/>
          <p:nvPr/>
        </p:nvSpPr>
        <p:spPr>
          <a:xfrm>
            <a:off x="6300192" y="4005064"/>
            <a:ext cx="1656184" cy="79208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05461608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CFA96B-0272-0630-0732-46D557797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Diagnostika residuí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543924-6E22-B91F-0504-243378CDA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Pokud je model pro data adekvátní, měla by být rezidua normálně rozdělena</a:t>
            </a:r>
          </a:p>
          <a:p>
            <a:r>
              <a:rPr lang="cs-CZ" dirty="0"/>
              <a:t>V datech by měla být </a:t>
            </a:r>
            <a:r>
              <a:rPr lang="cs-CZ" dirty="0" err="1"/>
              <a:t>homoskedasticita</a:t>
            </a:r>
            <a:r>
              <a:rPr lang="cs-CZ" dirty="0"/>
              <a:t> (viz níže)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A938E86-12E6-9594-14DF-85F0C0BEF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1844824"/>
            <a:ext cx="4202330" cy="385631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242C3DB6-C52F-4D72-F63A-A495B7634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2852936"/>
            <a:ext cx="4737093" cy="3128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465272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988B67-698F-377A-18FD-8E0F082E2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8DF6D8D-C731-31A3-78E2-65D44EF94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Histogram reziduí</a:t>
            </a:r>
          </a:p>
          <a:p>
            <a:pPr marL="0" indent="0">
              <a:buNone/>
            </a:pPr>
            <a:r>
              <a:rPr lang="cs-CZ" b="0" dirty="0" err="1">
                <a:latin typeface="Consolas" panose="020B0609020204030204" pitchFamily="49" charset="0"/>
              </a:rPr>
              <a:t>hist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neonatial_weight$residuals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D367742-B6C5-F343-C16F-994416AC7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874" y="1916832"/>
            <a:ext cx="6584251" cy="3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590204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7987E1-3297-14A1-8A4C-C322D0536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149613E-2527-85CD-5D65-75BB22CC5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Rezidua vs. hodnoty Y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dirty="0"/>
              <a:t>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CE5137-4413-767A-38C8-DB7B09D5E7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00" y="1340768"/>
            <a:ext cx="6230219" cy="72400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292F8A6-D980-346C-9FC4-1A14337922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874" y="2189977"/>
            <a:ext cx="6584251" cy="384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606855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B1E3CDA-2682-99EE-686C-839AC12F7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6B7F7FB-0602-D48E-B8D5-FE8F1714D2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Predikované hodnoty Y vs. Y (kvalita predikce)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A1FD594-FCE9-12E1-CF25-B22D04A02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10" y="1412776"/>
            <a:ext cx="6858957" cy="70494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97DB6AE-3CE9-0ACF-FA94-E7C8202E4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874" y="2421875"/>
            <a:ext cx="6584251" cy="373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751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96DD4F-3A32-DB84-DD29-EAF416E9F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Vektor – c()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490B6B-7111-F22A-5B92-0E7EF2A17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/>
              <a:t>Základní datový objekt</a:t>
            </a:r>
          </a:p>
          <a:p>
            <a:r>
              <a:rPr lang="cs-CZ" u="sng" dirty="0"/>
              <a:t>Jednorozměrné</a:t>
            </a:r>
            <a:r>
              <a:rPr lang="cs-CZ" b="0" dirty="0"/>
              <a:t> pole prvků </a:t>
            </a:r>
            <a:r>
              <a:rPr lang="cs-CZ" u="sng" dirty="0"/>
              <a:t>stejného typu </a:t>
            </a:r>
          </a:p>
          <a:p>
            <a:r>
              <a:rPr lang="cs-CZ" b="0" dirty="0"/>
              <a:t>Vektory mohou byt číselné, textové nebo logické </a:t>
            </a:r>
          </a:p>
          <a:p>
            <a:r>
              <a:rPr lang="cs-CZ" b="0" dirty="0"/>
              <a:t>Vytvoření vektoru je možné pomocí funkce </a:t>
            </a:r>
            <a:r>
              <a:rPr lang="cs-CZ" b="0" dirty="0">
                <a:latin typeface="Consolas" panose="020B0609020204030204" pitchFamily="49" charset="0"/>
              </a:rPr>
              <a:t>c()</a:t>
            </a:r>
          </a:p>
          <a:p>
            <a:pPr marL="0" indent="0" algn="ctr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r>
              <a:rPr lang="cs-CZ" b="0" dirty="0">
                <a:latin typeface="Consolas" panose="020B0609020204030204" pitchFamily="49" charset="0"/>
              </a:rPr>
              <a:t>	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758AB2E9-7209-AB56-D63E-EE69DB155D39}"/>
              </a:ext>
            </a:extLst>
          </p:cNvPr>
          <p:cNvSpPr/>
          <p:nvPr/>
        </p:nvSpPr>
        <p:spPr>
          <a:xfrm>
            <a:off x="2483768" y="2852936"/>
            <a:ext cx="3672408" cy="576064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cs-CZ" b="1" dirty="0">
                <a:latin typeface="Consolas" panose="020B0609020204030204" pitchFamily="49" charset="0"/>
              </a:rPr>
              <a:t>c(1,2,3,4)</a:t>
            </a:r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C4B5B770-B35D-0D8B-87E3-3B292F652592}"/>
              </a:ext>
            </a:extLst>
          </p:cNvPr>
          <p:cNvSpPr/>
          <p:nvPr/>
        </p:nvSpPr>
        <p:spPr>
          <a:xfrm>
            <a:off x="2483768" y="3693607"/>
            <a:ext cx="3672408" cy="576064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cs-CZ" b="1" dirty="0">
                <a:latin typeface="Consolas" panose="020B0609020204030204" pitchFamily="49" charset="0"/>
              </a:rPr>
              <a:t>vektor &lt;- c(1,2,3,4)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B9DD709B-7D78-A092-3CA9-26C8BE34FA73}"/>
              </a:ext>
            </a:extLst>
          </p:cNvPr>
          <p:cNvSpPr/>
          <p:nvPr/>
        </p:nvSpPr>
        <p:spPr>
          <a:xfrm>
            <a:off x="2496757" y="4636771"/>
            <a:ext cx="3672408" cy="576064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cs-CZ" b="1" dirty="0">
                <a:latin typeface="Consolas" panose="020B0609020204030204" pitchFamily="49" charset="0"/>
              </a:rPr>
              <a:t>vektor &lt;- 1:4</a:t>
            </a:r>
          </a:p>
        </p:txBody>
      </p:sp>
    </p:spTree>
    <p:extLst>
      <p:ext uri="{BB962C8B-B14F-4D97-AF65-F5344CB8AC3E}">
        <p14:creationId xmlns:p14="http://schemas.microsoft.com/office/powerpoint/2010/main" val="790235374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8A0F62-A242-7EC9-349B-7441472A5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Lineární regresní analýza – více prediktorů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004D4B4-DB04-CA98-96A1-01B4E31794F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Přímé zobecnění jednoduché regrese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Další členy jsou přidány prostým přičtením, každá člen má svůj koeficient </a:t>
                </a:r>
                <a:r>
                  <a:rPr lang="cs-CZ" i="1" dirty="0" err="1">
                    <a:solidFill>
                      <a:schemeClr val="accent6"/>
                    </a:solidFill>
                    <a:latin typeface="Symbol" panose="05050102010706020507" pitchFamily="18" charset="2"/>
                  </a:rPr>
                  <a:t>b</a:t>
                </a:r>
                <a:r>
                  <a:rPr lang="cs-CZ" i="1" baseline="-25000" dirty="0" err="1">
                    <a:solidFill>
                      <a:schemeClr val="accent6"/>
                    </a:solidFill>
                  </a:rPr>
                  <a:t>k</a:t>
                </a:r>
                <a:endParaRPr lang="cs-CZ" i="1" baseline="-25000" dirty="0">
                  <a:solidFill>
                    <a:schemeClr val="accent6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Interpretace analogická jako u jednoduché regrese.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𝒇</m:t>
                      </m:r>
                      <m:d>
                        <m:d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,…,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𝑿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sub>
                          </m:sSub>
                        </m:e>
                      </m:d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𝜺</m:t>
                      </m:r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𝒀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𝜷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𝑿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𝑲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7004D4B4-DB04-CA98-96A1-01B4E31794F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DBE29F58-782F-33D0-3320-7C80E4018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7" y="3460459"/>
            <a:ext cx="7954485" cy="552527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7E9D1149-9DD7-DBE0-6548-ECB8B2902C82}"/>
              </a:ext>
            </a:extLst>
          </p:cNvPr>
          <p:cNvSpPr/>
          <p:nvPr/>
        </p:nvSpPr>
        <p:spPr>
          <a:xfrm>
            <a:off x="467544" y="3356992"/>
            <a:ext cx="8280920" cy="720080"/>
          </a:xfrm>
          <a:prstGeom prst="round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4996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C87C37-958E-1585-1826-3FE96B815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5CB53D-9FF5-3C32-E044-879796FA41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obvykle ne všechny proměnné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v datech lze použít v modelu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proměnné </a:t>
            </a:r>
            <a:r>
              <a:rPr lang="cs-CZ" i="1" dirty="0">
                <a:solidFill>
                  <a:schemeClr val="accent6"/>
                </a:solidFill>
              </a:rPr>
              <a:t>X</a:t>
            </a:r>
            <a:r>
              <a:rPr lang="cs-CZ" dirty="0"/>
              <a:t> mohou být korelovány – nelze je obě použít v jednom modelu, jejich vliv se vzájemně oslabuje (vysoká hodnota signifikance)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často lze vytvořit více podobně kvalitních modelů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metody pro automatické budování modelů</a:t>
            </a:r>
          </a:p>
          <a:p>
            <a:pPr lvl="1"/>
            <a:r>
              <a:rPr lang="cs-CZ" dirty="0"/>
              <a:t>postupné budování modelů podle kritérií založených na testech vlivu</a:t>
            </a:r>
          </a:p>
          <a:p>
            <a:pPr lvl="1"/>
            <a:r>
              <a:rPr lang="cs-CZ" dirty="0"/>
              <a:t>sekvenční metody – další krok je závislý na předcházejících</a:t>
            </a:r>
          </a:p>
          <a:p>
            <a:pPr lvl="1"/>
            <a:r>
              <a:rPr lang="cs-CZ" dirty="0"/>
              <a:t>zdaleka neprozkoumávají všechny možnosti</a:t>
            </a:r>
          </a:p>
          <a:p>
            <a:pPr lvl="1"/>
            <a:r>
              <a:rPr lang="cs-CZ" dirty="0"/>
              <a:t>nalezený model není optimální (nepoužívá se kritérium </a:t>
            </a:r>
            <a:r>
              <a:rPr lang="cs-CZ" dirty="0" err="1"/>
              <a:t>optimality</a:t>
            </a:r>
            <a:r>
              <a:rPr lang="cs-CZ" dirty="0"/>
              <a:t>)</a:t>
            </a:r>
          </a:p>
          <a:p>
            <a:pPr lvl="1"/>
            <a:r>
              <a:rPr lang="cs-CZ" dirty="0"/>
              <a:t>různé metody mohou vést k různým modelům</a:t>
            </a:r>
          </a:p>
          <a:p>
            <a:pPr lvl="1"/>
            <a:r>
              <a:rPr lang="cs-CZ" dirty="0"/>
              <a:t>při větším počtu proměnných (asi &gt;20) nemusejí vést ke smysluplným modelům </a:t>
            </a:r>
          </a:p>
          <a:p>
            <a:pPr lvl="1"/>
            <a:r>
              <a:rPr lang="cs-CZ" dirty="0"/>
              <a:t>přijetí nebo modifikace nalezeného modelu </a:t>
            </a:r>
            <a:r>
              <a:rPr lang="cs-CZ" dirty="0">
                <a:solidFill>
                  <a:schemeClr val="accent6"/>
                </a:solidFill>
              </a:rPr>
              <a:t>je vždy volba uživatele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891201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121AD9-EDCE-FB0C-1BDE-236D3D26E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Automatický výběr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2A40A09-2A0A-298A-FDC8-4343D81E1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FORWARD </a:t>
            </a:r>
            <a:r>
              <a:rPr lang="cs-CZ" dirty="0"/>
              <a:t>– postupné zařazování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postupné zařazování prediktorů podle určitého kritéria </a:t>
            </a:r>
          </a:p>
          <a:p>
            <a:pPr lvl="1">
              <a:spcAft>
                <a:spcPts val="0"/>
              </a:spcAft>
            </a:pPr>
            <a:r>
              <a:rPr lang="cs-CZ" dirty="0"/>
              <a:t>obvykle není zaručeno, že všechny proměnné v modelu jsou signifikantní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BACKWARD</a:t>
            </a:r>
            <a:r>
              <a:rPr lang="cs-CZ" dirty="0"/>
              <a:t> – postupné vyřazování prediktorů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plným modelem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postupně jsou odstraňovány proměnné podle určitého kritéria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přesnost modelu klesá</a:t>
            </a:r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STEPWISE</a:t>
            </a:r>
            <a:r>
              <a:rPr lang="cs-CZ" dirty="0"/>
              <a:t> – kombinace obou</a:t>
            </a:r>
          </a:p>
          <a:p>
            <a:pPr lvl="1">
              <a:spcAft>
                <a:spcPts val="0"/>
              </a:spcAft>
            </a:pPr>
            <a:r>
              <a:rPr lang="cs-CZ" dirty="0"/>
              <a:t>začíná s modelem obsahujícím jen konstantu</a:t>
            </a:r>
          </a:p>
          <a:p>
            <a:pPr lvl="1">
              <a:spcAft>
                <a:spcPts val="0"/>
              </a:spcAft>
            </a:pPr>
            <a:r>
              <a:rPr lang="cs-CZ" dirty="0"/>
              <a:t>přidává proměnné metodou FORWARD</a:t>
            </a:r>
          </a:p>
          <a:p>
            <a:pPr lvl="1">
              <a:spcAft>
                <a:spcPts val="0"/>
              </a:spcAft>
            </a:pPr>
            <a:r>
              <a:rPr lang="cs-CZ" dirty="0"/>
              <a:t>po každém přidání  zkouší metodou BACKWARD odstranit dříve přidané proměnné</a:t>
            </a:r>
          </a:p>
          <a:p>
            <a:pPr lvl="1">
              <a:spcAft>
                <a:spcPts val="0"/>
              </a:spcAft>
            </a:pPr>
            <a:r>
              <a:rPr lang="cs-CZ" dirty="0"/>
              <a:t>nejkomplexnější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85989750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330ECC-A014-35B0-F0F0-2C409AB95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Doporučení při budování modelu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9175E41-F266-BE03-4B6C-D6197062A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využijte všech teoretických znalostí modelované problematiky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prozkoumejte</a:t>
            </a:r>
            <a:r>
              <a:rPr lang="cs-CZ" dirty="0"/>
              <a:t> datovou situaci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korelační matice nezávislých proměnných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bodové grafy všech nezávislých proměnných mezi sebou i se závislou proměnnou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 korelovaných  nezávislých proměnných zvolte do modelu jednu, případně proměnné vhodně zkombinujte  (např. vážený průměr)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proměnné slabě korelované se závislou můžete z modelování vyloučit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není-li vysvětlený rozptyl přijatelný, vyzkoušejte i funkce vysvětlujících proměnných (</a:t>
            </a:r>
            <a:r>
              <a:rPr lang="cs-CZ" dirty="0">
                <a:solidFill>
                  <a:schemeClr val="accent6"/>
                </a:solidFill>
              </a:rPr>
              <a:t>pozor na smysluplnost</a:t>
            </a:r>
            <a:r>
              <a:rPr lang="cs-CZ" dirty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kontrolujte statistickou významnost proměnných v modelu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při automatickém budování modelu vyzkoušejte více metod a vždy zhodnoťte věcnou smysluplnost modelu, nalezené modely případně upravte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vyzkoušejte více variant modelu a vyberte nejvhodnější i s ohledem na </a:t>
            </a:r>
            <a:r>
              <a:rPr lang="cs-CZ" dirty="0" err="1"/>
              <a:t>interpretovatelnost</a:t>
            </a:r>
            <a:r>
              <a:rPr lang="cs-CZ" dirty="0"/>
              <a:t> modelu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1947074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Pokročilejší vizualizace dat v jazyce R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Balík ggplot2</a:t>
            </a:r>
          </a:p>
        </p:txBody>
      </p:sp>
    </p:spTree>
    <p:extLst>
      <p:ext uri="{BB962C8B-B14F-4D97-AF65-F5344CB8AC3E}">
        <p14:creationId xmlns:p14="http://schemas.microsoft.com/office/powerpoint/2010/main" val="203594138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08987AE-2E83-E354-BB12-9F8454B2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Balík ggplot2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71132E-B4A3-17B2-8FFD-B8698A043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5256000"/>
          </a:xfrm>
        </p:spPr>
        <p:txBody>
          <a:bodyPr>
            <a:normAutofit/>
          </a:bodyPr>
          <a:lstStyle/>
          <a:p>
            <a:r>
              <a:rPr lang="cs-CZ" b="0" dirty="0">
                <a:effectLst/>
                <a:ea typeface="Calibri" panose="020F0502020204030204" pitchFamily="34" charset="0"/>
              </a:rPr>
              <a:t>Součástí kolekce </a:t>
            </a:r>
            <a:r>
              <a:rPr lang="cs-CZ" i="1" dirty="0">
                <a:effectLst/>
                <a:ea typeface="Calibri" panose="020F0502020204030204" pitchFamily="34" charset="0"/>
              </a:rPr>
              <a:t>R balíků – </a:t>
            </a:r>
            <a:r>
              <a:rPr lang="cs-CZ" i="1" dirty="0" err="1">
                <a:effectLst/>
                <a:ea typeface="Calibri" panose="020F0502020204030204" pitchFamily="34" charset="0"/>
              </a:rPr>
              <a:t>tidyverse</a:t>
            </a:r>
            <a:r>
              <a:rPr lang="cs-CZ" dirty="0">
                <a:ea typeface="Calibri" panose="020F0502020204030204" pitchFamily="34" charset="0"/>
              </a:rPr>
              <a:t>, </a:t>
            </a:r>
            <a:r>
              <a:rPr lang="cs-CZ" b="0" dirty="0">
                <a:ea typeface="Calibri" panose="020F0502020204030204" pitchFamily="34" charset="0"/>
              </a:rPr>
              <a:t>navržených pro datovou vědu </a:t>
            </a:r>
            <a:r>
              <a:rPr lang="cs-CZ" b="0" dirty="0" err="1">
                <a:ea typeface="Calibri" panose="020F0502020204030204" pitchFamily="34" charset="0"/>
              </a:rPr>
              <a:t>Hadley</a:t>
            </a:r>
            <a:r>
              <a:rPr lang="cs-CZ" b="0" dirty="0">
                <a:ea typeface="Calibri" panose="020F0502020204030204" pitchFamily="34" charset="0"/>
              </a:rPr>
              <a:t> </a:t>
            </a:r>
            <a:r>
              <a:rPr lang="cs-CZ" b="0" dirty="0" err="1">
                <a:ea typeface="Calibri" panose="020F0502020204030204" pitchFamily="34" charset="0"/>
              </a:rPr>
              <a:t>Wickhamem</a:t>
            </a:r>
            <a:r>
              <a:rPr lang="cs-CZ" b="0" dirty="0">
                <a:ea typeface="Calibri" panose="020F0502020204030204" pitchFamily="34" charset="0"/>
              </a:rPr>
              <a:t> a jeho týmem (</a:t>
            </a:r>
            <a:r>
              <a:rPr lang="cs-CZ" b="0" dirty="0">
                <a:ea typeface="Calibri" panose="020F0502020204030204" pitchFamily="34" charset="0"/>
                <a:hlinkClick r:id="rId2"/>
              </a:rPr>
              <a:t>https://www.tidyverse.org/</a:t>
            </a:r>
            <a:r>
              <a:rPr lang="cs-CZ" b="0" dirty="0" err="1">
                <a:ea typeface="Calibri" panose="020F0502020204030204" pitchFamily="34" charset="0"/>
                <a:hlinkClick r:id="rId2"/>
              </a:rPr>
              <a:t>packages</a:t>
            </a:r>
            <a:r>
              <a:rPr lang="cs-CZ" b="0" dirty="0">
                <a:ea typeface="Calibri" panose="020F0502020204030204" pitchFamily="34" charset="0"/>
                <a:hlinkClick r:id="rId2"/>
              </a:rPr>
              <a:t>/</a:t>
            </a:r>
            <a:r>
              <a:rPr lang="cs-CZ" b="0" dirty="0">
                <a:ea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endParaRPr lang="cs-CZ" b="0" dirty="0">
              <a:ea typeface="Calibri" panose="020F0502020204030204" pitchFamily="34" charset="0"/>
            </a:endParaRPr>
          </a:p>
          <a:p>
            <a:r>
              <a:rPr lang="cs-CZ" dirty="0"/>
              <a:t>Nutná instalace:</a:t>
            </a:r>
          </a:p>
          <a:p>
            <a:pPr marL="457200" lvl="1" indent="0">
              <a:buNone/>
            </a:pPr>
            <a:endParaRPr lang="cs-CZ" sz="2000" dirty="0"/>
          </a:p>
          <a:p>
            <a:pPr marL="457200" lvl="1" indent="0">
              <a:buNone/>
            </a:pPr>
            <a:endParaRPr lang="cs-CZ" sz="2000" dirty="0"/>
          </a:p>
          <a:p>
            <a:pPr marL="457200" lvl="1" indent="0">
              <a:buNone/>
            </a:pPr>
            <a:endParaRPr lang="cs-CZ" sz="2000" dirty="0"/>
          </a:p>
          <a:p>
            <a:r>
              <a:rPr lang="cs-CZ" b="0" dirty="0"/>
              <a:t>Založen na konceptu </a:t>
            </a:r>
            <a:r>
              <a:rPr lang="cs-CZ" b="0" i="1" dirty="0">
                <a:solidFill>
                  <a:schemeClr val="accent6"/>
                </a:solidFill>
              </a:rPr>
              <a:t>„</a:t>
            </a:r>
            <a:r>
              <a:rPr lang="cs-CZ" i="1" dirty="0" err="1">
                <a:solidFill>
                  <a:schemeClr val="accent6"/>
                </a:solidFill>
              </a:rPr>
              <a:t>Grammar</a:t>
            </a:r>
            <a:r>
              <a:rPr lang="cs-CZ" i="1" dirty="0">
                <a:solidFill>
                  <a:schemeClr val="accent6"/>
                </a:solidFill>
              </a:rPr>
              <a:t> </a:t>
            </a:r>
            <a:r>
              <a:rPr lang="cs-CZ" i="1" dirty="0" err="1">
                <a:solidFill>
                  <a:schemeClr val="accent6"/>
                </a:solidFill>
              </a:rPr>
              <a:t>of</a:t>
            </a:r>
            <a:r>
              <a:rPr lang="cs-CZ" i="1" dirty="0">
                <a:solidFill>
                  <a:schemeClr val="accent6"/>
                </a:solidFill>
              </a:rPr>
              <a:t> </a:t>
            </a:r>
            <a:r>
              <a:rPr lang="cs-CZ" i="1" dirty="0" err="1">
                <a:solidFill>
                  <a:schemeClr val="accent6"/>
                </a:solidFill>
              </a:rPr>
              <a:t>Graphics</a:t>
            </a:r>
            <a:r>
              <a:rPr lang="cs-CZ" b="0" i="1" dirty="0">
                <a:solidFill>
                  <a:schemeClr val="accent6"/>
                </a:solidFill>
              </a:rPr>
              <a:t>“</a:t>
            </a:r>
            <a:r>
              <a:rPr lang="cs-CZ" b="0" dirty="0"/>
              <a:t>, který umožní skládat grafy kombinací nezávislých komponent.</a:t>
            </a:r>
          </a:p>
          <a:p>
            <a:r>
              <a:rPr lang="cs-CZ" b="0" dirty="0"/>
              <a:t>Umožňuje </a:t>
            </a:r>
            <a:r>
              <a:rPr lang="cs-CZ" b="0" dirty="0">
                <a:effectLst/>
                <a:ea typeface="Calibri" panose="020F0502020204030204" pitchFamily="34" charset="0"/>
              </a:rPr>
              <a:t>vytvořit grafy, které budou přizpůsobeny konkrétnímu zadání.</a:t>
            </a:r>
            <a:endParaRPr lang="cs-CZ" b="0" dirty="0"/>
          </a:p>
          <a:p>
            <a:r>
              <a:rPr lang="cs-CZ" b="0" dirty="0"/>
              <a:t>Grafy jsou více profesionální. 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Balík ggplot2 umožňuje konstruovat jenom dvoudimenzionální grafy.</a:t>
            </a:r>
          </a:p>
          <a:p>
            <a:r>
              <a:rPr lang="cs-CZ" b="0" dirty="0"/>
              <a:t>Nepopisuje interaktivní grafiku, pouze statickou.</a:t>
            </a:r>
          </a:p>
          <a:p>
            <a:r>
              <a:rPr lang="cs-CZ" b="0" dirty="0"/>
              <a:t>Existují různé doplňkové balíčky.</a:t>
            </a:r>
          </a:p>
          <a:p>
            <a:pPr marL="0" indent="0">
              <a:buNone/>
            </a:pPr>
            <a:endParaRPr lang="cs-CZ" sz="2400" b="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69C11E1-C87D-E691-3216-FFEEBB7302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25" t="5489" r="9582" b="5446"/>
          <a:stretch/>
        </p:blipFill>
        <p:spPr>
          <a:xfrm>
            <a:off x="6353958" y="2108552"/>
            <a:ext cx="1008113" cy="122413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DE5476F-390F-6386-AA6C-B0267D3CA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1800" y="1988840"/>
            <a:ext cx="3096344" cy="11125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26" name="Picture 2" descr="Tidyverse">
            <a:extLst>
              <a:ext uri="{FF2B5EF4-FFF2-40B4-BE49-F238E27FC236}">
                <a16:creationId xmlns:a16="http://schemas.microsoft.com/office/drawing/2014/main" id="{570220C5-D7B5-62C0-1B4C-859751D7E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32" y="1526638"/>
            <a:ext cx="1008112" cy="1163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44569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2D7F9A-3C5E-DF01-CAD3-1F53812EEA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/>
              <a:t>ggplot</a:t>
            </a:r>
            <a:r>
              <a:rPr lang="cs-CZ" dirty="0"/>
              <a:t>()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E2B9425-11BC-CAAF-A075-8878026F9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0" dirty="0"/>
              <a:t>Při vytváření grafu je nejdříve ve většině případů volaná funkce </a:t>
            </a:r>
            <a:r>
              <a:rPr lang="cs-CZ" b="0" dirty="0" err="1"/>
              <a:t>ggplot</a:t>
            </a:r>
            <a:r>
              <a:rPr lang="cs-CZ" b="0" dirty="0"/>
              <a:t>(), která má dva základní argumenty: </a:t>
            </a:r>
            <a:r>
              <a:rPr lang="cs-CZ" i="1" dirty="0"/>
              <a:t>data, </a:t>
            </a:r>
            <a:r>
              <a:rPr lang="cs-CZ" i="1" dirty="0" err="1"/>
              <a:t>mapping</a:t>
            </a:r>
            <a:r>
              <a:rPr lang="cs-CZ" b="0" dirty="0"/>
              <a:t>. </a:t>
            </a:r>
          </a:p>
          <a:p>
            <a:endParaRPr lang="cs-CZ" b="0" dirty="0"/>
          </a:p>
          <a:p>
            <a:pPr marL="0" indent="0">
              <a:buNone/>
            </a:pPr>
            <a:endParaRPr lang="cs-CZ" b="0" dirty="0"/>
          </a:p>
          <a:p>
            <a:r>
              <a:rPr lang="cs-CZ" i="1" dirty="0"/>
              <a:t>data</a:t>
            </a:r>
            <a:r>
              <a:rPr lang="cs-CZ" b="0" dirty="0"/>
              <a:t> – v</a:t>
            </a:r>
            <a:r>
              <a:rPr lang="cs-CZ" b="0" dirty="0">
                <a:effectLst/>
                <a:ea typeface="Calibri" panose="020F0502020204030204" pitchFamily="34" charset="0"/>
              </a:rPr>
              <a:t>ýchozí datová sada musí být ve formě </a:t>
            </a:r>
            <a:r>
              <a:rPr lang="cs-CZ" dirty="0">
                <a:effectLst/>
                <a:ea typeface="Calibri" panose="020F0502020204030204" pitchFamily="34" charset="0"/>
              </a:rPr>
              <a:t>datového rámce </a:t>
            </a:r>
            <a:r>
              <a:rPr lang="cs-CZ" b="0" i="1" dirty="0">
                <a:effectLst/>
                <a:ea typeface="Calibri" panose="020F0502020204030204" pitchFamily="34" charset="0"/>
              </a:rPr>
              <a:t>(</a:t>
            </a:r>
            <a:r>
              <a:rPr lang="cs-CZ" b="0" i="1" dirty="0" err="1">
                <a:effectLst/>
                <a:ea typeface="Calibri" panose="020F0502020204030204" pitchFamily="34" charset="0"/>
              </a:rPr>
              <a:t>data.frame</a:t>
            </a:r>
            <a:r>
              <a:rPr lang="cs-CZ" b="0" i="1" dirty="0">
                <a:effectLst/>
                <a:ea typeface="Calibri" panose="020F0502020204030204" pitchFamily="34" charset="0"/>
              </a:rPr>
              <a:t>)</a:t>
            </a:r>
            <a:r>
              <a:rPr lang="cs-CZ" b="0" dirty="0">
                <a:effectLst/>
                <a:ea typeface="Calibri" panose="020F0502020204030204" pitchFamily="34" charset="0"/>
              </a:rPr>
              <a:t>. </a:t>
            </a:r>
          </a:p>
          <a:p>
            <a:r>
              <a:rPr lang="cs-CZ" i="1" dirty="0" err="1"/>
              <a:t>mapping</a:t>
            </a:r>
            <a:r>
              <a:rPr lang="cs-CZ" b="0" dirty="0"/>
              <a:t> – specifikaci mapování proměnných pomocí funkce </a:t>
            </a:r>
            <a:r>
              <a:rPr lang="cs-CZ" b="0" dirty="0" err="1"/>
              <a:t>aes</a:t>
            </a:r>
            <a:r>
              <a:rPr lang="cs-CZ" b="0" dirty="0"/>
              <a:t>(),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další možnosti vstupu zahrnují </a:t>
            </a:r>
            <a:r>
              <a:rPr lang="cs-CZ" b="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color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cs-CZ" b="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size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</a:t>
            </a:r>
            <a:r>
              <a:rPr lang="cs-CZ" b="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shape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… </a:t>
            </a:r>
          </a:p>
          <a:p>
            <a:endParaRPr lang="cs-CZ" sz="1800" b="0" i="1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cs-CZ" i="1" dirty="0">
                <a:solidFill>
                  <a:schemeClr val="accent6"/>
                </a:solidFill>
                <a:latin typeface="Calibri" panose="020F0502020204030204" pitchFamily="34" charset="0"/>
              </a:rPr>
              <a:t>Příklad: Jednoduchý dvourozměrný bodový graf</a:t>
            </a:r>
          </a:p>
          <a:p>
            <a:r>
              <a:rPr lang="cs-CZ" b="0" dirty="0">
                <a:solidFill>
                  <a:schemeClr val="tx1"/>
                </a:solidFill>
              </a:rPr>
              <a:t>Zobrazení závislosti dvou kvantitativních proměnných</a:t>
            </a:r>
          </a:p>
          <a:p>
            <a:endParaRPr lang="cs-CZ" b="0" dirty="0">
              <a:solidFill>
                <a:schemeClr val="tx1"/>
              </a:solidFill>
            </a:endParaRPr>
          </a:p>
          <a:p>
            <a:endParaRPr lang="cs-CZ" b="0" dirty="0">
              <a:solidFill>
                <a:schemeClr val="tx1"/>
              </a:solidFill>
            </a:endParaRPr>
          </a:p>
          <a:p>
            <a:r>
              <a:rPr lang="cs-CZ" b="0" dirty="0">
                <a:solidFill>
                  <a:schemeClr val="tx1"/>
                </a:solidFill>
              </a:rPr>
              <a:t>Funkce vykreslí jenom počáteční objekt, za kterým je nutné pomocí znaménka </a:t>
            </a:r>
            <a:r>
              <a:rPr lang="cs-CZ" dirty="0">
                <a:solidFill>
                  <a:schemeClr val="accent6"/>
                </a:solidFill>
              </a:rPr>
              <a:t>+</a:t>
            </a:r>
            <a:r>
              <a:rPr lang="cs-CZ" b="0" dirty="0">
                <a:solidFill>
                  <a:schemeClr val="tx1"/>
                </a:solidFill>
              </a:rPr>
              <a:t> přidávat komponenty: </a:t>
            </a:r>
            <a:r>
              <a:rPr lang="cs-CZ" i="1" dirty="0">
                <a:solidFill>
                  <a:schemeClr val="tx2"/>
                </a:solidFill>
              </a:rPr>
              <a:t>vrstvy, škály, souřadnicový systém, motiv</a:t>
            </a:r>
            <a:r>
              <a:rPr lang="cs-CZ" b="0" dirty="0">
                <a:solidFill>
                  <a:schemeClr val="tx2"/>
                </a:solidFill>
              </a:rPr>
              <a:t> </a:t>
            </a:r>
            <a:r>
              <a:rPr lang="cs-CZ" b="0" dirty="0">
                <a:solidFill>
                  <a:schemeClr val="tx1"/>
                </a:solidFill>
              </a:rPr>
              <a:t>a</a:t>
            </a:r>
            <a:r>
              <a:rPr lang="cs-CZ" b="0" dirty="0">
                <a:solidFill>
                  <a:schemeClr val="tx2"/>
                </a:solidFill>
              </a:rPr>
              <a:t> </a:t>
            </a:r>
            <a:r>
              <a:rPr lang="cs-CZ" i="1" dirty="0">
                <a:solidFill>
                  <a:schemeClr val="tx2"/>
                </a:solidFill>
              </a:rPr>
              <a:t>komponenta pro dělení grafu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E39260F1-80D7-369A-0D31-BBED2DCF7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4305" b="2665"/>
          <a:stretch/>
        </p:blipFill>
        <p:spPr>
          <a:xfrm>
            <a:off x="971639" y="1700808"/>
            <a:ext cx="4211045" cy="420535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7AA2D8EF-5D1F-EC58-BE7D-7CA1D3D10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39" y="4467118"/>
            <a:ext cx="6264657" cy="522055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7C76661-8C5B-0D8F-A960-810313DAB22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7144" t="2665" r="1904"/>
          <a:stretch/>
        </p:blipFill>
        <p:spPr>
          <a:xfrm>
            <a:off x="5292080" y="1700807"/>
            <a:ext cx="72008" cy="42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548159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92A819-808D-89CA-D440-BA0D71DE0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1. Vrstva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DB6F9FB-0A98-2C4B-1FD4-E48795BA9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01000"/>
            <a:ext cx="8640000" cy="5256000"/>
          </a:xfrm>
        </p:spPr>
        <p:txBody>
          <a:bodyPr/>
          <a:lstStyle/>
          <a:p>
            <a:r>
              <a:rPr lang="cs-CZ" dirty="0">
                <a:solidFill>
                  <a:schemeClr val="accent6"/>
                </a:solidFill>
              </a:rPr>
              <a:t>Nejdůležitější komponenta </a:t>
            </a:r>
            <a:r>
              <a:rPr lang="cs-CZ" dirty="0"/>
              <a:t>při tvorbě grafů.</a:t>
            </a:r>
          </a:p>
          <a:p>
            <a:r>
              <a:rPr lang="cs-CZ" b="0" dirty="0"/>
              <a:t>Vrstvy představují soubor </a:t>
            </a:r>
            <a:r>
              <a:rPr lang="cs-CZ" dirty="0"/>
              <a:t>geometrických prvků </a:t>
            </a:r>
            <a:r>
              <a:rPr lang="cs-CZ" b="0" dirty="0"/>
              <a:t>(</a:t>
            </a:r>
            <a:r>
              <a:rPr lang="cs-CZ" b="0" dirty="0" err="1"/>
              <a:t>geom</a:t>
            </a:r>
            <a:r>
              <a:rPr lang="cs-CZ" b="0" dirty="0"/>
              <a:t>) a </a:t>
            </a:r>
            <a:r>
              <a:rPr lang="cs-CZ" dirty="0"/>
              <a:t>statistických transformací</a:t>
            </a:r>
            <a:r>
              <a:rPr lang="cs-CZ" b="0" dirty="0"/>
              <a:t> (</a:t>
            </a:r>
            <a:r>
              <a:rPr lang="cs-CZ" b="0" dirty="0" err="1"/>
              <a:t>stat</a:t>
            </a:r>
            <a:r>
              <a:rPr lang="cs-CZ" b="0" dirty="0"/>
              <a:t>). </a:t>
            </a:r>
          </a:p>
          <a:p>
            <a:r>
              <a:rPr lang="cs-CZ" dirty="0">
                <a:solidFill>
                  <a:schemeClr val="accent6"/>
                </a:solidFill>
              </a:rPr>
              <a:t>Geometrické prvky </a:t>
            </a:r>
            <a:r>
              <a:rPr lang="cs-CZ" b="0" dirty="0"/>
              <a:t>graficky znázorňují data a představují to, co ve grafu skutečně uvidíte: body, čáry, polygony atd.</a:t>
            </a:r>
          </a:p>
          <a:p>
            <a:r>
              <a:rPr lang="cs-CZ" b="0" dirty="0"/>
              <a:t>K zobrazení požadovaného tvaru proměnných se k objektu pomocí znaménka </a:t>
            </a:r>
            <a:r>
              <a:rPr lang="cs-CZ" dirty="0">
                <a:solidFill>
                  <a:schemeClr val="accent6"/>
                </a:solidFill>
              </a:rPr>
              <a:t>+</a:t>
            </a:r>
            <a:r>
              <a:rPr lang="cs-CZ" b="0" dirty="0"/>
              <a:t> přidá geometrický prvek </a:t>
            </a:r>
            <a:r>
              <a:rPr lang="cs-CZ" b="0" dirty="0" err="1"/>
              <a:t>geom</a:t>
            </a:r>
            <a:r>
              <a:rPr lang="cs-CZ" b="0" dirty="0"/>
              <a:t>_*()</a:t>
            </a:r>
          </a:p>
          <a:p>
            <a:endParaRPr lang="cs-CZ" b="0" dirty="0"/>
          </a:p>
          <a:p>
            <a:pPr marL="0" indent="0">
              <a:buNone/>
            </a:pPr>
            <a:endParaRPr lang="cs-CZ" b="0" dirty="0"/>
          </a:p>
          <a:p>
            <a:pPr marL="0" indent="0">
              <a:buNone/>
            </a:pPr>
            <a:endParaRPr lang="cs-CZ" b="0" dirty="0"/>
          </a:p>
          <a:p>
            <a:r>
              <a:rPr lang="cs-CZ" dirty="0">
                <a:solidFill>
                  <a:schemeClr val="accent6"/>
                </a:solidFill>
              </a:rPr>
              <a:t>Statistické transformace</a:t>
            </a:r>
            <a:r>
              <a:rPr lang="cs-CZ" b="0" dirty="0"/>
              <a:t> dopočítávají další proměnné, které se při vizualizaci dat použijí. </a:t>
            </a:r>
          </a:p>
          <a:p>
            <a:r>
              <a:rPr lang="cs-CZ" dirty="0">
                <a:solidFill>
                  <a:srgbClr val="FF0000"/>
                </a:solidFill>
              </a:rPr>
              <a:t>!!! </a:t>
            </a:r>
            <a:r>
              <a:rPr lang="cs-CZ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znaménko + 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, které slouží k přidání komponenty musí být umístěno na konci řádku.</a:t>
            </a: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1BEEB18-5EC1-F58A-125E-86EF441074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7"/>
          <a:stretch/>
        </p:blipFill>
        <p:spPr>
          <a:xfrm>
            <a:off x="942812" y="3437892"/>
            <a:ext cx="7258375" cy="53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86929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B4204F-EF6B-D7A3-0299-8EA522018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Jak vyvolat funkci </a:t>
            </a:r>
            <a:r>
              <a:rPr lang="cs-CZ" dirty="0" err="1"/>
              <a:t>ggplot</a:t>
            </a:r>
            <a:r>
              <a:rPr lang="cs-CZ" dirty="0"/>
              <a:t>()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6D13F97-6AEB-6E81-A6BA-6496731B9A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Existují tři běžné způsoby, jak vyvolat funkci </a:t>
            </a:r>
            <a:r>
              <a:rPr lang="cs-CZ" dirty="0" err="1"/>
              <a:t>ggplot</a:t>
            </a:r>
            <a:r>
              <a:rPr lang="cs-CZ" dirty="0"/>
              <a:t>():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b="0" dirty="0"/>
              <a:t>První způsob se doporučuje, pokud všechny vrstvy používají stejná data a stejnou sadu estetiky (specifikaci mapování proměnných).  </a:t>
            </a:r>
          </a:p>
          <a:p>
            <a:r>
              <a:rPr lang="cs-CZ" b="0" dirty="0"/>
              <a:t>Druhá metoda určuje výchozí datový rámec, který se má použít pro celý graf, ale předem není definována žádná estetika. Ta se může lišit od jedné vrstvy k druhé. </a:t>
            </a:r>
          </a:p>
          <a:p>
            <a:r>
              <a:rPr lang="cs-CZ" b="0" dirty="0"/>
              <a:t>Třetí metoda inicializuje kostru objektu </a:t>
            </a:r>
            <a:r>
              <a:rPr lang="cs-CZ" b="0" dirty="0" err="1"/>
              <a:t>ggplot</a:t>
            </a:r>
            <a:r>
              <a:rPr lang="cs-CZ" b="0" dirty="0"/>
              <a:t>, která se při přidávání vrstev rozšíří. Tato metoda se často používá v případě složitých grafů.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59995637-B668-ED66-143A-EF7DA7AFB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740" y="1556791"/>
            <a:ext cx="4680520" cy="156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75284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F5C9DB-2549-C25E-1941-6CC380C2E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Geometrické prvky tzv. </a:t>
            </a:r>
            <a:r>
              <a:rPr lang="cs-CZ" dirty="0" err="1"/>
              <a:t>geoms</a:t>
            </a: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1BD7AF03-B464-6F87-71DF-012902DDEF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074644"/>
            <a:ext cx="2315549" cy="502459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CDC814D3-76D8-6393-9116-ADB2BBBD3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738" y="1093558"/>
            <a:ext cx="2478224" cy="498676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92D3458E-970D-532F-529E-C4FE1ED91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635" y="987418"/>
            <a:ext cx="2421215" cy="5024591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DC8DD4A0-CC26-986B-0BEF-2D817B747B7C}"/>
              </a:ext>
            </a:extLst>
          </p:cNvPr>
          <p:cNvSpPr/>
          <p:nvPr/>
        </p:nvSpPr>
        <p:spPr>
          <a:xfrm>
            <a:off x="326723" y="1044512"/>
            <a:ext cx="8282254" cy="503307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587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D7D003-FEC1-A3F5-10FC-2DCE9EA09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Vektory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BE89E12-037A-CC82-2597-6BFFBB0AD0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b="0" dirty="0"/>
          </a:p>
          <a:p>
            <a:pPr marL="0" indent="0">
              <a:buNone/>
            </a:pPr>
            <a:endParaRPr lang="cs-CZ" b="0" dirty="0"/>
          </a:p>
        </p:txBody>
      </p:sp>
      <p:graphicFrame>
        <p:nvGraphicFramePr>
          <p:cNvPr id="5" name="Tabulka 5">
            <a:extLst>
              <a:ext uri="{FF2B5EF4-FFF2-40B4-BE49-F238E27FC236}">
                <a16:creationId xmlns:a16="http://schemas.microsoft.com/office/drawing/2014/main" id="{6207975E-6295-751D-55EE-FCAE82FE80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250608"/>
              </p:ext>
            </p:extLst>
          </p:nvPr>
        </p:nvGraphicFramePr>
        <p:xfrm>
          <a:off x="1583312" y="2316103"/>
          <a:ext cx="6192688" cy="352839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122203765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335899948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r>
                        <a:rPr lang="cs-CZ" dirty="0"/>
                        <a:t>Kód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Výsledek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31857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vektor[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4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476474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vektor[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-4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1  2  3  5  6  7  8  9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92285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vektor[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: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4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2 3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192409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vektor[-(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: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4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1  5  6  7  8  9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192526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vektor[c(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)]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1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12938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vektor[vektor&lt;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1 2 3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207185"/>
                  </a:ext>
                </a:extLst>
              </a:tr>
            </a:tbl>
          </a:graphicData>
        </a:graphic>
      </p:graphicFrame>
      <p:graphicFrame>
        <p:nvGraphicFramePr>
          <p:cNvPr id="6" name="Tabulka 6">
            <a:extLst>
              <a:ext uri="{FF2B5EF4-FFF2-40B4-BE49-F238E27FC236}">
                <a16:creationId xmlns:a16="http://schemas.microsoft.com/office/drawing/2014/main" id="{B6A47087-B89D-4CF7-61BD-FF399F3634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209459"/>
              </p:ext>
            </p:extLst>
          </p:nvPr>
        </p:nvGraphicFramePr>
        <p:xfrm>
          <a:off x="1107719" y="998005"/>
          <a:ext cx="2304256" cy="92525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136743860"/>
                    </a:ext>
                  </a:extLst>
                </a:gridCol>
              </a:tblGrid>
              <a:tr h="3796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Funkce c()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882973"/>
                  </a:ext>
                </a:extLst>
              </a:tr>
              <a:tr h="54559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cs-CZ" b="0" dirty="0"/>
                        <a:t>vektor &lt;- c(</a:t>
                      </a:r>
                      <a:r>
                        <a:rPr lang="cs-CZ" b="0" dirty="0">
                          <a:solidFill>
                            <a:srgbClr val="0070C0"/>
                          </a:solidFill>
                        </a:rPr>
                        <a:t>1:10)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587036"/>
                  </a:ext>
                </a:extLst>
              </a:tr>
            </a:tbl>
          </a:graphicData>
        </a:graphic>
      </p:graphicFrame>
      <p:sp>
        <p:nvSpPr>
          <p:cNvPr id="4" name="TextovéPole 3">
            <a:extLst>
              <a:ext uri="{FF2B5EF4-FFF2-40B4-BE49-F238E27FC236}">
                <a16:creationId xmlns:a16="http://schemas.microsoft.com/office/drawing/2014/main" id="{FD72A26F-3D63-7336-F48F-6AC5520F3515}"/>
              </a:ext>
            </a:extLst>
          </p:cNvPr>
          <p:cNvSpPr txBox="1"/>
          <p:nvPr/>
        </p:nvSpPr>
        <p:spPr>
          <a:xfrm>
            <a:off x="3912039" y="1160471"/>
            <a:ext cx="195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latin typeface="Consolas" panose="020B0609020204030204" pitchFamily="49" charset="0"/>
              </a:rPr>
              <a:t>length</a:t>
            </a:r>
            <a:r>
              <a:rPr lang="cs-CZ" dirty="0">
                <a:latin typeface="Consolas" panose="020B0609020204030204" pitchFamily="49" charset="0"/>
              </a:rPr>
              <a:t>(vektor)</a:t>
            </a: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F31F3DA4-3811-BA99-5596-957D03309AA3}"/>
              </a:ext>
            </a:extLst>
          </p:cNvPr>
          <p:cNvSpPr txBox="1"/>
          <p:nvPr/>
        </p:nvSpPr>
        <p:spPr>
          <a:xfrm>
            <a:off x="6180627" y="1160471"/>
            <a:ext cx="1955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latin typeface="Consolas" panose="020B0609020204030204" pitchFamily="49" charset="0"/>
              </a:rPr>
              <a:t>class</a:t>
            </a:r>
            <a:r>
              <a:rPr lang="cs-CZ" dirty="0">
                <a:latin typeface="Consolas" panose="020B0609020204030204" pitchFamily="49" charset="0"/>
              </a:rPr>
              <a:t>(vektor)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23FA7AA9-2405-F814-C5E7-348957D4E35A}"/>
              </a:ext>
            </a:extLst>
          </p:cNvPr>
          <p:cNvSpPr txBox="1"/>
          <p:nvPr/>
        </p:nvSpPr>
        <p:spPr>
          <a:xfrm>
            <a:off x="3806654" y="1460631"/>
            <a:ext cx="1955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800" dirty="0">
                <a:latin typeface="Consolas" panose="020B0609020204030204" pitchFamily="49" charset="0"/>
              </a:rPr>
              <a:t>[1] 10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1CCFAAF9-0822-2B59-E9A3-4E5D55842701}"/>
              </a:ext>
            </a:extLst>
          </p:cNvPr>
          <p:cNvSpPr txBox="1"/>
          <p:nvPr/>
        </p:nvSpPr>
        <p:spPr>
          <a:xfrm>
            <a:off x="6151946" y="1440940"/>
            <a:ext cx="2016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800" dirty="0">
                <a:latin typeface="Consolas" panose="020B0609020204030204" pitchFamily="49" charset="0"/>
              </a:rPr>
              <a:t>[1] "</a:t>
            </a:r>
            <a:r>
              <a:rPr lang="cs-CZ" sz="1800" dirty="0" err="1">
                <a:latin typeface="Consolas" panose="020B0609020204030204" pitchFamily="49" charset="0"/>
              </a:rPr>
              <a:t>integer</a:t>
            </a:r>
            <a:r>
              <a:rPr lang="cs-CZ" sz="1800" dirty="0">
                <a:latin typeface="Consolas" panose="020B0609020204030204" pitchFamily="49" charset="0"/>
              </a:rPr>
              <a:t>"</a:t>
            </a:r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BBCC8EA6-FF07-0023-C544-12BECA8A7C39}"/>
              </a:ext>
            </a:extLst>
          </p:cNvPr>
          <p:cNvSpPr/>
          <p:nvPr/>
        </p:nvSpPr>
        <p:spPr>
          <a:xfrm>
            <a:off x="3852168" y="1151238"/>
            <a:ext cx="1952114" cy="675799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6" name="Přímá spojnice 15">
            <a:extLst>
              <a:ext uri="{FF2B5EF4-FFF2-40B4-BE49-F238E27FC236}">
                <a16:creationId xmlns:a16="http://schemas.microsoft.com/office/drawing/2014/main" id="{15DE0D57-CB20-5FA6-54E1-205AD7BEAEF9}"/>
              </a:ext>
            </a:extLst>
          </p:cNvPr>
          <p:cNvCxnSpPr>
            <a:stCxn id="14" idx="1"/>
            <a:endCxn id="14" idx="3"/>
          </p:cNvCxnSpPr>
          <p:nvPr/>
        </p:nvCxnSpPr>
        <p:spPr>
          <a:xfrm>
            <a:off x="3852168" y="1489138"/>
            <a:ext cx="1952114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FC288533-03B3-3772-7EB1-7D38AC595685}"/>
              </a:ext>
            </a:extLst>
          </p:cNvPr>
          <p:cNvSpPr/>
          <p:nvPr/>
        </p:nvSpPr>
        <p:spPr>
          <a:xfrm>
            <a:off x="6079182" y="1162354"/>
            <a:ext cx="1955556" cy="675799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9" name="Přímá spojnice 18">
            <a:extLst>
              <a:ext uri="{FF2B5EF4-FFF2-40B4-BE49-F238E27FC236}">
                <a16:creationId xmlns:a16="http://schemas.microsoft.com/office/drawing/2014/main" id="{B6C2E595-FAA1-60D3-4AE0-17E49123F347}"/>
              </a:ext>
            </a:extLst>
          </p:cNvPr>
          <p:cNvCxnSpPr>
            <a:endCxn id="17" idx="3"/>
          </p:cNvCxnSpPr>
          <p:nvPr/>
        </p:nvCxnSpPr>
        <p:spPr>
          <a:xfrm>
            <a:off x="6075740" y="1500254"/>
            <a:ext cx="1958998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8095658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3D12DB-BB18-3DFC-681A-F7D6AB377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2. Meřítka a škály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B8A2ECD-9172-DE5A-E3AC-CB4838746C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Umožňují definovat různé barvy, tvary, velikosti.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U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možňují manipulaci s osami a legendou.</a:t>
            </a:r>
          </a:p>
          <a:p>
            <a:pPr marL="0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Některé </a:t>
            </a:r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základní měřítka:</a:t>
            </a:r>
            <a:endParaRPr lang="cs-CZ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polohové: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scale_x_continuous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scale_y_continuous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…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běžných transformací: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</a:rPr>
              <a:t>scale_x_log10(), scale_x_reverse(), scale_x_sqrt()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</a:rPr>
              <a:t>, …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velikosti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scale_size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tvaru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scale_shape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lvl="1"/>
            <a:r>
              <a:rPr lang="cs-CZ" b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typu čár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scale_linetype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</a:t>
            </a:r>
          </a:p>
          <a:p>
            <a:pPr lvl="1"/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  <a:endParaRPr lang="cs-CZ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Barevné škály: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diskrétní/kategoriální proměnné: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scale_color_brewer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scale_color_fermenter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scale_color_grey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číselné spojité proměnné: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scale_color_distiller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scale_color_gradient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(), scale_color_gradient2(),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vlastní nastavení barvy: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scale_color_manual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().</a:t>
            </a:r>
          </a:p>
          <a:p>
            <a:pPr marL="457200" lvl="1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14400" lvl="2" indent="0">
              <a:buNone/>
            </a:pPr>
            <a:endParaRPr lang="cs-CZ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/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07225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FEFCEB-B961-8DEB-FCA0-E203AF5DB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Barevné škály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EC9F884-584E-C800-0C48-C4380B449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Palety:</a:t>
            </a: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Barvy: </a:t>
            </a:r>
            <a:r>
              <a:rPr lang="cs-CZ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2"/>
              </a:rPr>
              <a:t>https://r-charts.com/colors/</a:t>
            </a:r>
            <a:endParaRPr lang="cs-CZ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Doplňkové balíky např. pro další barevné škály: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https://r-charts.com/color-palettes/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https://cran.r-project.org/web/packages/viridis/vignettes/intro-to-viridis.html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4A4BF4F-8E28-C62A-B549-FF797CF8D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899999"/>
            <a:ext cx="6874300" cy="304478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59B7CEE-039D-1DAC-437E-7193DE1C95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392" y="4088786"/>
            <a:ext cx="2950608" cy="8298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25979025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364731-AD9A-71E3-95D9-B6396F893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Názvy, popisky, texty, segmenty, …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A5606D-BCD6-DE5F-7B4C-7FAA2FD6D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105065"/>
          </a:xfrm>
        </p:spPr>
        <p:txBody>
          <a:bodyPr/>
          <a:lstStyle/>
          <a:p>
            <a:r>
              <a:rPr lang="cs-CZ" b="0" dirty="0"/>
              <a:t>V rámci funkce </a:t>
            </a:r>
            <a:r>
              <a:rPr lang="cs-CZ" dirty="0" err="1"/>
              <a:t>labs</a:t>
            </a:r>
            <a:r>
              <a:rPr lang="cs-CZ" dirty="0"/>
              <a:t>() </a:t>
            </a:r>
            <a:r>
              <a:rPr lang="cs-CZ" b="0" dirty="0"/>
              <a:t>– popisky os, nadpis, podnadpis, …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ggtitle</a:t>
            </a:r>
            <a:r>
              <a:rPr lang="cs-CZ" dirty="0"/>
              <a:t>()</a:t>
            </a:r>
            <a:r>
              <a:rPr lang="cs-CZ" b="0" dirty="0"/>
              <a:t> – název.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xlab</a:t>
            </a:r>
            <a:r>
              <a:rPr lang="cs-CZ" dirty="0"/>
              <a:t>()/</a:t>
            </a:r>
            <a:r>
              <a:rPr lang="cs-CZ" dirty="0" err="1"/>
              <a:t>ylab</a:t>
            </a:r>
            <a:r>
              <a:rPr lang="cs-CZ" dirty="0"/>
              <a:t>() </a:t>
            </a:r>
            <a:r>
              <a:rPr lang="cs-CZ" b="0" dirty="0"/>
              <a:t>– popisky jednotlivých os.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theme</a:t>
            </a:r>
            <a:r>
              <a:rPr lang="cs-CZ" dirty="0"/>
              <a:t>() </a:t>
            </a:r>
            <a:r>
              <a:rPr lang="cs-CZ" b="0" dirty="0"/>
              <a:t>– nastavení: velikost, barva, typ písma.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annotate</a:t>
            </a:r>
            <a:r>
              <a:rPr lang="cs-CZ" dirty="0"/>
              <a:t>() </a:t>
            </a:r>
            <a:r>
              <a:rPr lang="cs-CZ" b="0" dirty="0"/>
              <a:t>– texty, tvary, segmenty, …</a:t>
            </a:r>
          </a:p>
          <a:p>
            <a:r>
              <a:rPr lang="cs-CZ" b="0" dirty="0"/>
              <a:t>Pomocí funkci </a:t>
            </a:r>
            <a:r>
              <a:rPr lang="cs-CZ" dirty="0" err="1"/>
              <a:t>geom_label</a:t>
            </a:r>
            <a:r>
              <a:rPr lang="cs-CZ" dirty="0"/>
              <a:t>() / </a:t>
            </a:r>
            <a:r>
              <a:rPr lang="cs-CZ" dirty="0" err="1"/>
              <a:t>geom_text</a:t>
            </a:r>
            <a:r>
              <a:rPr lang="cs-CZ" dirty="0"/>
              <a:t>() </a:t>
            </a:r>
            <a:r>
              <a:rPr lang="cs-CZ" b="0" dirty="0"/>
              <a:t>– popisky dat.</a:t>
            </a:r>
          </a:p>
          <a:p>
            <a:r>
              <a:rPr lang="cs-CZ" b="0" dirty="0"/>
              <a:t>Další: </a:t>
            </a:r>
            <a:r>
              <a:rPr lang="cs-CZ" dirty="0" err="1"/>
              <a:t>geom_segmet</a:t>
            </a:r>
            <a:r>
              <a:rPr lang="cs-CZ" dirty="0"/>
              <a:t>(), </a:t>
            </a:r>
            <a:r>
              <a:rPr lang="cs-CZ" dirty="0" err="1"/>
              <a:t>geom_curve</a:t>
            </a:r>
            <a:r>
              <a:rPr lang="cs-CZ" dirty="0"/>
              <a:t>() </a:t>
            </a:r>
            <a:r>
              <a:rPr lang="cs-CZ" b="0" dirty="0"/>
              <a:t>– segmenty do grafu jako např. šipka.</a:t>
            </a:r>
          </a:p>
          <a:p>
            <a:r>
              <a:rPr lang="cs-CZ" b="0" dirty="0"/>
              <a:t>Další: </a:t>
            </a:r>
            <a:r>
              <a:rPr lang="cs-CZ" dirty="0" err="1"/>
              <a:t>geom_hline</a:t>
            </a:r>
            <a:r>
              <a:rPr lang="cs-CZ" dirty="0"/>
              <a:t>/vline/</a:t>
            </a:r>
            <a:r>
              <a:rPr lang="cs-CZ" dirty="0" err="1"/>
              <a:t>abline</a:t>
            </a:r>
            <a:r>
              <a:rPr lang="cs-CZ" dirty="0"/>
              <a:t>() </a:t>
            </a:r>
            <a:r>
              <a:rPr lang="cs-CZ" b="0" dirty="0"/>
              <a:t>– horizontální/vertikální čára nebo křivka.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44F03D5-B9D7-75D8-E845-37EEBFD99A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048" y="4181936"/>
            <a:ext cx="2097490" cy="1986726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86AFC14C-6AED-2115-C157-4F01785ECA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4008294"/>
            <a:ext cx="2257301" cy="2084328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6EEAC466-C6F0-3745-FCD0-00DFC953B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156" y="4034154"/>
            <a:ext cx="3019709" cy="228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05942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B1C1DB-D5BE-74E8-2D16-6790BF8B3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3. Motiv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7EC2A03-FF12-1F70-A39E-EB7043AD0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Vytvoření atraktivního vzhledu grafu lze i pomoci různých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předdefinovaných </a:t>
            </a:r>
            <a:r>
              <a:rPr lang="cs-CZ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motivů</a:t>
            </a:r>
            <a:r>
              <a:rPr lang="cs-CZ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cs-CZ" b="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</a:t>
            </a:r>
            <a:r>
              <a:rPr lang="cs-CZ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theme_grey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 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výchozí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endParaRPr lang="cs-CZ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theme_bw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theme_dark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theme_light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theme_minimal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 </a:t>
            </a:r>
          </a:p>
          <a:p>
            <a:pPr lvl="1"/>
            <a:r>
              <a:rPr lang="cs-CZ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theme_classic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</a:t>
            </a:r>
          </a:p>
          <a:p>
            <a:pPr lvl="1"/>
            <a:r>
              <a:rPr lang="cs-CZ" sz="20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theme_void</a:t>
            </a:r>
            <a:r>
              <a:rPr lang="cs-CZ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(),</a:t>
            </a:r>
          </a:p>
          <a:p>
            <a:pPr lvl="1"/>
            <a:r>
              <a:rPr lang="cs-CZ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theme_linedraw</a:t>
            </a:r>
            <a:r>
              <a:rPr lang="cs-CZ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().</a:t>
            </a:r>
          </a:p>
          <a:p>
            <a:r>
              <a:rPr lang="cs-CZ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Možnost instalace dalších motivů: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balík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ggthemes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Kromě jiného můžete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nastavení motivu, legendy, názvů, mřížky atd.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měnit přímo přidáním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theme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()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v rámci této funkce pomocí argumentů definovat, co má být změněno.</a:t>
            </a:r>
            <a:endParaRPr lang="cs-CZ" b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9" name="Obrázek 18">
            <a:extLst>
              <a:ext uri="{FF2B5EF4-FFF2-40B4-BE49-F238E27FC236}">
                <a16:creationId xmlns:a16="http://schemas.microsoft.com/office/drawing/2014/main" id="{6C75B50B-3390-29F6-AFD5-73D5D41D2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3008601"/>
            <a:ext cx="1872208" cy="1358162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39A24BCB-070B-21F3-BCFB-D29CF1EAFF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10" r="1426"/>
          <a:stretch/>
        </p:blipFill>
        <p:spPr>
          <a:xfrm>
            <a:off x="4716016" y="1628800"/>
            <a:ext cx="1872208" cy="135332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A1F5D239-6401-20B7-8E7F-3BAE095D52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070" y="2996682"/>
            <a:ext cx="1872745" cy="1337675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51D2C5C7-7848-23F9-4507-1A842CBAF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6607" y="1636805"/>
            <a:ext cx="1872208" cy="133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946293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DFD92E-7E1C-5CC6-65B8-3253FCE7D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4. Systém souřadnic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231012A-C153-4926-917B-E541D8F4CF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0" dirty="0"/>
              <a:t>Balík ggplot2 umožňuje konstruovat jenom </a:t>
            </a:r>
            <a:r>
              <a:rPr lang="cs-CZ" dirty="0"/>
              <a:t>dvoudimenzionální grafy</a:t>
            </a:r>
            <a:r>
              <a:rPr lang="cs-CZ" b="0" dirty="0"/>
              <a:t>. </a:t>
            </a:r>
          </a:p>
          <a:p>
            <a:r>
              <a:rPr lang="cs-CZ" b="0" dirty="0">
                <a:solidFill>
                  <a:schemeClr val="tx1"/>
                </a:solidFill>
              </a:rPr>
              <a:t>To, jak budou vypadat dvě osy grafu nám řídí systém souřadnic (</a:t>
            </a:r>
            <a:r>
              <a:rPr lang="cs-CZ" b="0" dirty="0" err="1">
                <a:solidFill>
                  <a:schemeClr val="tx1"/>
                </a:solidFill>
              </a:rPr>
              <a:t>coord</a:t>
            </a:r>
            <a:r>
              <a:rPr lang="cs-CZ" b="0" dirty="0">
                <a:solidFill>
                  <a:schemeClr val="tx1"/>
                </a:solidFill>
              </a:rPr>
              <a:t>):</a:t>
            </a:r>
          </a:p>
          <a:p>
            <a:r>
              <a:rPr lang="cs-CZ" b="0" dirty="0"/>
              <a:t>V současné verzi je k dispozici několik možností:</a:t>
            </a:r>
          </a:p>
          <a:p>
            <a:pPr marL="857250" lvl="2" indent="0">
              <a:buNone/>
            </a:pPr>
            <a:endParaRPr lang="cs-CZ" sz="2000" b="1" dirty="0"/>
          </a:p>
          <a:p>
            <a:pPr marL="457200" lvl="1" indent="0">
              <a:buNone/>
            </a:pPr>
            <a:endParaRPr lang="cs-CZ" sz="2000" dirty="0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240C782B-00A6-D701-D849-0B072687DF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60" y="2420888"/>
            <a:ext cx="6120680" cy="3261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31680860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79D8EE-AE85-C46F-996C-F2DCD00BA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Zoom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7F9E1B-3F6C-7198-AD67-FB579E13A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Zoom lze udělat několika způsoby:</a:t>
            </a:r>
          </a:p>
          <a:p>
            <a:pPr lvl="1"/>
            <a:r>
              <a:rPr lang="cs-CZ" sz="2000" dirty="0"/>
              <a:t>v rámci funkce </a:t>
            </a:r>
            <a:r>
              <a:rPr lang="cs-CZ" sz="2000" b="1" dirty="0" err="1">
                <a:solidFill>
                  <a:schemeClr val="accent6"/>
                </a:solidFill>
              </a:rPr>
              <a:t>coord_cartesian</a:t>
            </a:r>
            <a:r>
              <a:rPr lang="cs-CZ" sz="2000" b="1" dirty="0">
                <a:solidFill>
                  <a:schemeClr val="accent6"/>
                </a:solidFill>
              </a:rPr>
              <a:t>()</a:t>
            </a:r>
            <a:r>
              <a:rPr lang="cs-CZ" sz="2000" dirty="0">
                <a:solidFill>
                  <a:schemeClr val="accent6"/>
                </a:solidFill>
              </a:rPr>
              <a:t> </a:t>
            </a:r>
            <a:r>
              <a:rPr lang="cs-CZ" sz="2000" b="0" dirty="0"/>
              <a:t>–</a:t>
            </a:r>
            <a:r>
              <a:rPr lang="cs-CZ" sz="2000" dirty="0"/>
              <a:t> nastavení argumentů </a:t>
            </a:r>
            <a:r>
              <a:rPr lang="cs-CZ" sz="2000" b="1" i="1" dirty="0" err="1"/>
              <a:t>ylim</a:t>
            </a:r>
            <a:r>
              <a:rPr lang="cs-CZ" sz="2000" dirty="0"/>
              <a:t>, </a:t>
            </a:r>
            <a:r>
              <a:rPr lang="cs-CZ" sz="2000" b="1" i="1" dirty="0" err="1"/>
              <a:t>xlim</a:t>
            </a:r>
            <a:r>
              <a:rPr lang="cs-CZ" sz="2000" dirty="0"/>
              <a:t>,</a:t>
            </a:r>
          </a:p>
          <a:p>
            <a:pPr lvl="1"/>
            <a:r>
              <a:rPr lang="cs-CZ" sz="2000" dirty="0"/>
              <a:t>v rámci funkce </a:t>
            </a:r>
            <a:r>
              <a:rPr lang="cs-CZ" sz="2000" b="1" dirty="0" err="1">
                <a:solidFill>
                  <a:schemeClr val="accent6"/>
                </a:solidFill>
              </a:rPr>
              <a:t>scale_x_continuous</a:t>
            </a:r>
            <a:r>
              <a:rPr lang="cs-CZ" sz="2000" b="1" dirty="0">
                <a:solidFill>
                  <a:schemeClr val="accent6"/>
                </a:solidFill>
              </a:rPr>
              <a:t>()/</a:t>
            </a:r>
            <a:r>
              <a:rPr lang="cs-CZ" sz="2000" b="1" dirty="0" err="1">
                <a:solidFill>
                  <a:schemeClr val="accent6"/>
                </a:solidFill>
              </a:rPr>
              <a:t>scale_y_continuous</a:t>
            </a:r>
            <a:r>
              <a:rPr lang="cs-CZ" sz="2000" b="1" dirty="0">
                <a:solidFill>
                  <a:schemeClr val="accent6"/>
                </a:solidFill>
              </a:rPr>
              <a:t>() </a:t>
            </a:r>
            <a:r>
              <a:rPr lang="cs-CZ" sz="2000" b="0" dirty="0"/>
              <a:t>– </a:t>
            </a:r>
            <a:r>
              <a:rPr lang="cs-CZ" sz="2000" dirty="0"/>
              <a:t>nastavení argumentů </a:t>
            </a:r>
            <a:r>
              <a:rPr lang="cs-CZ" sz="2000" b="1" i="1" dirty="0" err="1"/>
              <a:t>limits</a:t>
            </a:r>
            <a:r>
              <a:rPr lang="cs-CZ" sz="2000" b="1" i="1" dirty="0"/>
              <a:t>,</a:t>
            </a:r>
            <a:endParaRPr lang="cs-CZ" sz="2000" dirty="0"/>
          </a:p>
          <a:p>
            <a:pPr lvl="1"/>
            <a:r>
              <a:rPr lang="cs-CZ" sz="2000" dirty="0"/>
              <a:t>v rámci funkce </a:t>
            </a:r>
            <a:r>
              <a:rPr lang="cs-CZ" sz="2000" b="1" dirty="0" err="1">
                <a:solidFill>
                  <a:schemeClr val="accent6"/>
                </a:solidFill>
              </a:rPr>
              <a:t>xlim</a:t>
            </a:r>
            <a:r>
              <a:rPr lang="cs-CZ" sz="2000" b="1" dirty="0">
                <a:solidFill>
                  <a:schemeClr val="accent6"/>
                </a:solidFill>
              </a:rPr>
              <a:t>()</a:t>
            </a:r>
            <a:r>
              <a:rPr lang="cs-CZ" sz="2000" b="1" dirty="0"/>
              <a:t> </a:t>
            </a:r>
            <a:r>
              <a:rPr lang="cs-CZ" sz="2000" dirty="0"/>
              <a:t>a </a:t>
            </a:r>
            <a:r>
              <a:rPr lang="cs-CZ" sz="2000" b="1" dirty="0" err="1">
                <a:solidFill>
                  <a:schemeClr val="accent6"/>
                </a:solidFill>
              </a:rPr>
              <a:t>ylim</a:t>
            </a:r>
            <a:r>
              <a:rPr lang="cs-CZ" sz="2000" b="1" dirty="0">
                <a:solidFill>
                  <a:schemeClr val="accent6"/>
                </a:solidFill>
              </a:rPr>
              <a:t>().</a:t>
            </a:r>
            <a:endParaRPr lang="cs-CZ" sz="2000" b="1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A1FD55A-6962-CA48-62EA-7EF82587BA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6"/>
          <a:stretch/>
        </p:blipFill>
        <p:spPr>
          <a:xfrm>
            <a:off x="778077" y="3132397"/>
            <a:ext cx="3666465" cy="2652513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2EE5290-BEDF-7733-0C59-59433A1AE6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6"/>
          <a:stretch/>
        </p:blipFill>
        <p:spPr>
          <a:xfrm>
            <a:off x="4699460" y="3132397"/>
            <a:ext cx="3594456" cy="247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00161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D296EFC-9323-694F-0D1A-C9B1A9FE5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Legenda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30C46B4-6A9C-C360-1257-B25CD10FC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80728"/>
            <a:ext cx="8640000" cy="5256000"/>
          </a:xfrm>
        </p:spPr>
        <p:txBody>
          <a:bodyPr>
            <a:normAutofit/>
          </a:bodyPr>
          <a:lstStyle/>
          <a:p>
            <a:r>
              <a:rPr lang="cs-CZ" b="0" dirty="0"/>
              <a:t>Legenda se vytvoří pokud předáte do </a:t>
            </a:r>
            <a:r>
              <a:rPr lang="cs-CZ" b="0" dirty="0" err="1"/>
              <a:t>aes</a:t>
            </a:r>
            <a:r>
              <a:rPr lang="cs-CZ" b="0" dirty="0"/>
              <a:t>() proměnnou pro barvu (</a:t>
            </a:r>
            <a:r>
              <a:rPr lang="cs-CZ" b="0" dirty="0" err="1"/>
              <a:t>color</a:t>
            </a:r>
            <a:r>
              <a:rPr lang="cs-CZ" b="0" dirty="0"/>
              <a:t>), výplň (</a:t>
            </a:r>
            <a:r>
              <a:rPr lang="cs-CZ" b="0" dirty="0" err="1"/>
              <a:t>fill</a:t>
            </a:r>
            <a:r>
              <a:rPr lang="cs-CZ" b="0" dirty="0"/>
              <a:t>), tvar (</a:t>
            </a:r>
            <a:r>
              <a:rPr lang="cs-CZ" b="0" dirty="0" err="1"/>
              <a:t>shape</a:t>
            </a:r>
            <a:r>
              <a:rPr lang="cs-CZ" b="0" dirty="0"/>
              <a:t>), velikost (</a:t>
            </a:r>
            <a:r>
              <a:rPr lang="cs-CZ" b="0" dirty="0" err="1"/>
              <a:t>size</a:t>
            </a:r>
            <a:r>
              <a:rPr lang="cs-CZ" b="0" dirty="0"/>
              <a:t>) nebo sytost barvy (</a:t>
            </a:r>
            <a:r>
              <a:rPr lang="cs-CZ" b="0" dirty="0" err="1"/>
              <a:t>alpha</a:t>
            </a:r>
            <a:r>
              <a:rPr lang="cs-CZ" b="0" dirty="0"/>
              <a:t>).</a:t>
            </a:r>
          </a:p>
          <a:p>
            <a:r>
              <a:rPr lang="cs-CZ" dirty="0">
                <a:solidFill>
                  <a:schemeClr val="accent6"/>
                </a:solidFill>
              </a:rPr>
              <a:t>Změna názvu legendy 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guides</a:t>
            </a:r>
            <a:r>
              <a:rPr lang="cs-CZ" b="1" dirty="0">
                <a:solidFill>
                  <a:schemeClr val="tx1"/>
                </a:solidFill>
              </a:rPr>
              <a:t>()</a:t>
            </a:r>
            <a:r>
              <a:rPr lang="cs-CZ" dirty="0">
                <a:solidFill>
                  <a:schemeClr val="tx1"/>
                </a:solidFill>
              </a:rPr>
              <a:t> a v rámci ní argumentu </a:t>
            </a:r>
            <a:r>
              <a:rPr lang="cs-CZ" dirty="0" err="1">
                <a:solidFill>
                  <a:schemeClr val="tx1"/>
                </a:solidFill>
              </a:rPr>
              <a:t>guides_legend</a:t>
            </a:r>
            <a:endParaRPr lang="cs-CZ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labs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scale</a:t>
            </a:r>
            <a:r>
              <a:rPr lang="cs-CZ" b="1" dirty="0">
                <a:solidFill>
                  <a:schemeClr val="tx1"/>
                </a:solidFill>
              </a:rPr>
              <a:t>_---_--- ()</a:t>
            </a: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Změna popisků v legendě</a:t>
            </a:r>
          </a:p>
          <a:p>
            <a:pPr lvl="1"/>
            <a:r>
              <a:rPr lang="cs-CZ" dirty="0"/>
              <a:t>V rámci funkce </a:t>
            </a:r>
            <a:r>
              <a:rPr lang="cs-CZ" dirty="0">
                <a:solidFill>
                  <a:schemeClr val="tx1"/>
                </a:solidFill>
              </a:rPr>
              <a:t>použití funkce </a:t>
            </a:r>
            <a:r>
              <a:rPr lang="cs-CZ" b="1" dirty="0" err="1">
                <a:solidFill>
                  <a:schemeClr val="tx1"/>
                </a:solidFill>
              </a:rPr>
              <a:t>scale</a:t>
            </a:r>
            <a:r>
              <a:rPr lang="cs-CZ" b="1" dirty="0">
                <a:solidFill>
                  <a:schemeClr val="tx1"/>
                </a:solidFill>
              </a:rPr>
              <a:t>_---_--- ()</a:t>
            </a:r>
            <a:endParaRPr lang="cs-CZ" b="1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r>
              <a:rPr lang="cs-CZ" b="1" dirty="0">
                <a:solidFill>
                  <a:schemeClr val="accent6"/>
                </a:solidFill>
              </a:rPr>
              <a:t>Přeuspořádaní popisků v legendě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případě, že chcete změnit pořadí popisků legendy, budete muset změnit pořadí proměnné faktoru.</a:t>
            </a:r>
          </a:p>
          <a:p>
            <a:endParaRPr lang="cs-CZ" b="1" dirty="0">
              <a:solidFill>
                <a:schemeClr val="tx1"/>
              </a:solidFill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103E5ED-3294-31D9-740E-93B50D997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827" y="2935292"/>
            <a:ext cx="3050777" cy="33689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802DFA12-D570-5B87-A57B-E902DF450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256" y="2328307"/>
            <a:ext cx="5829303" cy="336895"/>
          </a:xfrm>
          <a:prstGeom prst="rect">
            <a:avLst/>
          </a:prstGeom>
          <a:ln>
            <a:noFill/>
          </a:ln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0ECCD36B-28E4-C7C8-7836-1D2A2E44FB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9798" y="3752996"/>
            <a:ext cx="5628722" cy="19109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7FEEE59F-83AB-61AA-1A9A-580AE554E7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9798" y="4833292"/>
            <a:ext cx="5094759" cy="25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07737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B4702A-F093-CEFC-8350-AFA32EC58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Legenda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39BC916-9C71-CB8A-F33E-A045888FC5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Změna pozice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Výchozí nastavení pozice legendy je napravo od grafu. 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Použitím argumentu </a:t>
            </a:r>
            <a:r>
              <a:rPr lang="cs-CZ" b="1" i="1" dirty="0" err="1">
                <a:solidFill>
                  <a:schemeClr val="tx1"/>
                </a:solidFill>
              </a:rPr>
              <a:t>legend.position</a:t>
            </a:r>
            <a:r>
              <a:rPr lang="cs-CZ" b="1" i="1" dirty="0">
                <a:solidFill>
                  <a:schemeClr val="tx1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funkce </a:t>
            </a:r>
            <a:r>
              <a:rPr lang="cs-CZ" b="1" dirty="0" err="1">
                <a:solidFill>
                  <a:schemeClr val="tx1"/>
                </a:solidFill>
              </a:rPr>
              <a:t>theme</a:t>
            </a:r>
            <a:r>
              <a:rPr lang="cs-CZ" b="1" dirty="0">
                <a:solidFill>
                  <a:schemeClr val="tx1"/>
                </a:solidFill>
              </a:rPr>
              <a:t>() </a:t>
            </a:r>
            <a:r>
              <a:rPr lang="cs-CZ" dirty="0">
                <a:solidFill>
                  <a:schemeClr val="tx1"/>
                </a:solidFill>
              </a:rPr>
              <a:t>však můžete upravit jeho pozici. Možné hodnoty jsou „</a:t>
            </a:r>
            <a:r>
              <a:rPr lang="cs-CZ" dirty="0" err="1">
                <a:solidFill>
                  <a:schemeClr val="tx1"/>
                </a:solidFill>
              </a:rPr>
              <a:t>right</a:t>
            </a:r>
            <a:r>
              <a:rPr lang="cs-CZ" dirty="0">
                <a:solidFill>
                  <a:schemeClr val="tx1"/>
                </a:solidFill>
              </a:rPr>
              <a:t>“ (výchozí), „top“, „</a:t>
            </a:r>
            <a:r>
              <a:rPr lang="cs-CZ" dirty="0" err="1">
                <a:solidFill>
                  <a:schemeClr val="tx1"/>
                </a:solidFill>
              </a:rPr>
              <a:t>left</a:t>
            </a:r>
            <a:r>
              <a:rPr lang="cs-CZ" dirty="0">
                <a:solidFill>
                  <a:schemeClr val="tx1"/>
                </a:solidFill>
              </a:rPr>
              <a:t>“, „</a:t>
            </a:r>
            <a:r>
              <a:rPr lang="cs-CZ" dirty="0" err="1">
                <a:solidFill>
                  <a:schemeClr val="tx1"/>
                </a:solidFill>
              </a:rPr>
              <a:t>bottom</a:t>
            </a:r>
            <a:r>
              <a:rPr lang="cs-CZ" dirty="0">
                <a:solidFill>
                  <a:schemeClr val="tx1"/>
                </a:solidFill>
              </a:rPr>
              <a:t>“ , „</a:t>
            </a:r>
            <a:r>
              <a:rPr lang="cs-CZ" dirty="0" err="1">
                <a:solidFill>
                  <a:schemeClr val="tx1"/>
                </a:solidFill>
              </a:rPr>
              <a:t>none</a:t>
            </a:r>
            <a:r>
              <a:rPr lang="cs-CZ" dirty="0">
                <a:solidFill>
                  <a:schemeClr val="tx1"/>
                </a:solidFill>
              </a:rPr>
              <a:t>“ anebo nastavíme vlastní pozice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Úprava písma, ohraničení, pozadí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rámci funkci </a:t>
            </a:r>
            <a:r>
              <a:rPr lang="cs-CZ" b="1" dirty="0" err="1">
                <a:solidFill>
                  <a:schemeClr val="tx1"/>
                </a:solidFill>
              </a:rPr>
              <a:t>theme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Odstranění názvu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rámci funkce </a:t>
            </a:r>
            <a:r>
              <a:rPr lang="cs-CZ" b="1" dirty="0" err="1">
                <a:solidFill>
                  <a:schemeClr val="tx1"/>
                </a:solidFill>
              </a:rPr>
              <a:t>theme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0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accent6"/>
                </a:solidFill>
              </a:rPr>
              <a:t>Odstranění legendy</a:t>
            </a:r>
          </a:p>
          <a:p>
            <a:pPr lvl="1"/>
            <a:r>
              <a:rPr lang="cs-CZ" dirty="0">
                <a:solidFill>
                  <a:schemeClr val="tx1"/>
                </a:solidFill>
              </a:rPr>
              <a:t>V rámci funkce </a:t>
            </a:r>
            <a:r>
              <a:rPr lang="cs-CZ" b="1" dirty="0" err="1">
                <a:solidFill>
                  <a:schemeClr val="tx1"/>
                </a:solidFill>
              </a:rPr>
              <a:t>guides</a:t>
            </a:r>
            <a:r>
              <a:rPr lang="cs-CZ" b="1" dirty="0">
                <a:solidFill>
                  <a:schemeClr val="tx1"/>
                </a:solidFill>
              </a:rPr>
              <a:t>()</a:t>
            </a:r>
          </a:p>
          <a:p>
            <a:pPr marL="457200" lvl="1" indent="0">
              <a:buNone/>
            </a:pPr>
            <a:endParaRPr lang="cs-CZ" dirty="0">
              <a:solidFill>
                <a:schemeClr val="tx1"/>
              </a:solidFill>
            </a:endParaRPr>
          </a:p>
          <a:p>
            <a:pPr lvl="1"/>
            <a:endParaRPr lang="cs-CZ" dirty="0">
              <a:solidFill>
                <a:schemeClr val="tx1"/>
              </a:solidFill>
            </a:endParaRPr>
          </a:p>
          <a:p>
            <a:pPr lvl="1"/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B6FC616D-5403-EA21-E149-2D89B0532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497" y="2334731"/>
            <a:ext cx="3413503" cy="244468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971597AC-2B42-C982-6D0A-F83484D3C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4044" y="2583556"/>
            <a:ext cx="3866348" cy="27928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B283E7B-66FC-0BAB-63A8-5F90BABDD4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50" t="8073"/>
          <a:stretch/>
        </p:blipFill>
        <p:spPr>
          <a:xfrm>
            <a:off x="3603308" y="4921951"/>
            <a:ext cx="4497084" cy="32856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10B1D5E-5EAE-A132-0FFD-84C1882783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43808" y="3580416"/>
            <a:ext cx="6012192" cy="707317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1C11A772-0066-39CA-B8D4-B6417B65F2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5896" y="5797781"/>
            <a:ext cx="3204396" cy="32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94526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30034DD-28CE-8B37-BDF1-5A7F367F0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Export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8CA8F7A-7E12-0E97-E942-D9F054BF4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/>
              <a:t>Pokud chcete, aby byla při exportování zachovaná kvalita obrázků, doporučujeme např. </a:t>
            </a:r>
            <a:r>
              <a:rPr lang="cs-CZ" dirty="0"/>
              <a:t>funkci </a:t>
            </a:r>
            <a:r>
              <a:rPr lang="cs-CZ" dirty="0" err="1"/>
              <a:t>ggsave</a:t>
            </a:r>
            <a:r>
              <a:rPr lang="cs-CZ" dirty="0"/>
              <a:t>()</a:t>
            </a:r>
            <a:r>
              <a:rPr lang="cs-CZ" b="0" dirty="0"/>
              <a:t> a zadat formát vektorové grafiky </a:t>
            </a:r>
            <a:r>
              <a:rPr lang="cs-CZ" i="1" dirty="0">
                <a:solidFill>
                  <a:schemeClr val="accent6"/>
                </a:solidFill>
              </a:rPr>
              <a:t>"</a:t>
            </a:r>
            <a:r>
              <a:rPr lang="cs-CZ" i="1" dirty="0" err="1">
                <a:solidFill>
                  <a:schemeClr val="accent6"/>
                </a:solidFill>
              </a:rPr>
              <a:t>svg</a:t>
            </a:r>
            <a:r>
              <a:rPr lang="cs-CZ" i="1" dirty="0">
                <a:solidFill>
                  <a:schemeClr val="accent6"/>
                </a:solidFill>
              </a:rPr>
              <a:t>".</a:t>
            </a:r>
          </a:p>
          <a:p>
            <a:r>
              <a:rPr lang="cs-CZ" b="0" dirty="0"/>
              <a:t>Potřeba balíku </a:t>
            </a:r>
            <a:r>
              <a:rPr lang="cs-CZ" i="1" dirty="0" err="1"/>
              <a:t>svglite</a:t>
            </a:r>
            <a:r>
              <a:rPr lang="cs-CZ" i="1" dirty="0"/>
              <a:t>.</a:t>
            </a:r>
            <a:endParaRPr lang="cs-CZ" b="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b="0" dirty="0"/>
              <a:t>Také můžete obrázky uložit i do jiných formátů: </a:t>
            </a:r>
            <a:r>
              <a:rPr lang="cs-CZ" i="1" dirty="0">
                <a:solidFill>
                  <a:schemeClr val="accent6"/>
                </a:solidFill>
              </a:rPr>
              <a:t>"</a:t>
            </a:r>
            <a:r>
              <a:rPr lang="cs-CZ" i="1" dirty="0" err="1">
                <a:solidFill>
                  <a:schemeClr val="accent6"/>
                </a:solidFill>
              </a:rPr>
              <a:t>eps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ps</a:t>
            </a:r>
            <a:r>
              <a:rPr lang="cs-CZ" i="1" dirty="0">
                <a:solidFill>
                  <a:schemeClr val="accent6"/>
                </a:solidFill>
              </a:rPr>
              <a:t>", "tex" </a:t>
            </a:r>
            <a:r>
              <a:rPr lang="cs-CZ" b="0" i="1" dirty="0">
                <a:solidFill>
                  <a:schemeClr val="tx1"/>
                </a:solidFill>
              </a:rPr>
              <a:t>(</a:t>
            </a:r>
            <a:r>
              <a:rPr lang="cs-CZ" b="0" i="1" dirty="0" err="1">
                <a:solidFill>
                  <a:schemeClr val="tx1"/>
                </a:solidFill>
              </a:rPr>
              <a:t>pictex</a:t>
            </a:r>
            <a:r>
              <a:rPr lang="cs-CZ" b="0" i="1" dirty="0">
                <a:solidFill>
                  <a:schemeClr val="tx1"/>
                </a:solidFill>
              </a:rPr>
              <a:t>), </a:t>
            </a:r>
            <a:r>
              <a:rPr lang="cs-CZ" i="1" dirty="0">
                <a:solidFill>
                  <a:schemeClr val="accent6"/>
                </a:solidFill>
              </a:rPr>
              <a:t>"</a:t>
            </a:r>
            <a:r>
              <a:rPr lang="cs-CZ" i="1" dirty="0" err="1">
                <a:solidFill>
                  <a:schemeClr val="accent6"/>
                </a:solidFill>
              </a:rPr>
              <a:t>pdf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jpeg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tiff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png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bmp</a:t>
            </a:r>
            <a:r>
              <a:rPr lang="cs-CZ" i="1" dirty="0">
                <a:solidFill>
                  <a:schemeClr val="accent6"/>
                </a:solidFill>
              </a:rPr>
              <a:t>", "</a:t>
            </a:r>
            <a:r>
              <a:rPr lang="cs-CZ" i="1" dirty="0" err="1">
                <a:solidFill>
                  <a:schemeClr val="accent6"/>
                </a:solidFill>
              </a:rPr>
              <a:t>wmf</a:t>
            </a:r>
            <a:r>
              <a:rPr lang="cs-CZ" i="1" dirty="0">
                <a:solidFill>
                  <a:schemeClr val="accent6"/>
                </a:solidFill>
              </a:rPr>
              <a:t>" </a:t>
            </a:r>
            <a:r>
              <a:rPr lang="cs-CZ" b="0" i="1" dirty="0"/>
              <a:t>(</a:t>
            </a:r>
            <a:r>
              <a:rPr lang="cs-CZ" b="0" i="1" dirty="0" err="1"/>
              <a:t>windows</a:t>
            </a:r>
            <a:r>
              <a:rPr lang="cs-CZ" b="0" i="1" dirty="0"/>
              <a:t> </a:t>
            </a:r>
            <a:r>
              <a:rPr lang="cs-CZ" b="0" i="1" dirty="0" err="1"/>
              <a:t>only</a:t>
            </a:r>
            <a:r>
              <a:rPr lang="cs-CZ" b="0" i="1" dirty="0"/>
              <a:t>).</a:t>
            </a:r>
          </a:p>
          <a:p>
            <a:pPr marL="0" indent="0">
              <a:buNone/>
            </a:pPr>
            <a:endParaRPr lang="cs-CZ" b="0" i="1" dirty="0"/>
          </a:p>
          <a:p>
            <a:r>
              <a:rPr lang="cs-CZ" b="0" dirty="0"/>
              <a:t>Obrázek se uloží poslední graf do pracovního adresáře, který je aktuálně nastaven nebo zvolíte celou cestu uložení.</a:t>
            </a:r>
          </a:p>
          <a:p>
            <a:pPr marL="0" indent="0">
              <a:buNone/>
            </a:pPr>
            <a:endParaRPr lang="cs-CZ" b="0" dirty="0"/>
          </a:p>
          <a:p>
            <a:r>
              <a:rPr lang="cs-CZ" dirty="0"/>
              <a:t>Záložka </a:t>
            </a:r>
            <a:r>
              <a:rPr lang="cs-CZ" dirty="0" err="1"/>
              <a:t>Plots</a:t>
            </a:r>
            <a:r>
              <a:rPr lang="cs-CZ" dirty="0"/>
              <a:t> – Export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3996E3F-D171-FDF3-6E2D-DF65541764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888" y="5301478"/>
            <a:ext cx="4791075" cy="714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059967D5-6D4E-747C-BC3C-B255506915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2204864"/>
            <a:ext cx="3096344" cy="2899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73647097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059132-66CB-C739-0A49-103D2FE28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Statistické transformace tzv. </a:t>
            </a:r>
            <a:r>
              <a:rPr lang="cs-CZ" dirty="0" err="1"/>
              <a:t>stats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C000556-7D4F-A9CD-BEF1-F17AFD8A8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Alternativní způsob, jak vytvořit vrstvu.</a:t>
            </a:r>
          </a:p>
          <a:p>
            <a:r>
              <a:rPr lang="cs-CZ" dirty="0">
                <a:solidFill>
                  <a:schemeClr val="accent6"/>
                </a:solidFill>
              </a:rPr>
              <a:t>Statistické transformace</a:t>
            </a:r>
            <a:r>
              <a:rPr lang="cs-CZ" b="0" dirty="0"/>
              <a:t> dopočítávají další proměnné, které se při vizualizaci dat použijí (četnost, pravděpodobnost, …).</a:t>
            </a:r>
          </a:p>
          <a:p>
            <a:r>
              <a:rPr lang="cs-CZ" i="1" dirty="0">
                <a:solidFill>
                  <a:schemeClr val="accent6"/>
                </a:solidFill>
              </a:rPr>
              <a:t>Příklad tvorby histogramu:</a:t>
            </a:r>
          </a:p>
          <a:p>
            <a:pPr lvl="1"/>
            <a:r>
              <a:rPr lang="cs-CZ" b="0" dirty="0"/>
              <a:t>s využitím </a:t>
            </a:r>
            <a:r>
              <a:rPr lang="cs-CZ" b="0" dirty="0" err="1"/>
              <a:t>geom_histogram</a:t>
            </a:r>
            <a:r>
              <a:rPr lang="cs-CZ" b="0" dirty="0"/>
              <a:t>()/</a:t>
            </a:r>
            <a:r>
              <a:rPr lang="cs-CZ" dirty="0"/>
              <a:t> </a:t>
            </a:r>
            <a:r>
              <a:rPr lang="cs-CZ" dirty="0" err="1"/>
              <a:t>stat_bin</a:t>
            </a:r>
            <a:r>
              <a:rPr lang="cs-CZ" dirty="0"/>
              <a:t>()</a:t>
            </a:r>
            <a:r>
              <a:rPr lang="cs-CZ" b="0" dirty="0"/>
              <a:t>,</a:t>
            </a:r>
          </a:p>
          <a:p>
            <a:pPr marL="457200" lvl="1" indent="0">
              <a:buNone/>
            </a:pPr>
            <a:endParaRPr lang="cs-CZ" b="0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i="1" dirty="0">
                <a:solidFill>
                  <a:schemeClr val="accent6"/>
                </a:solidFill>
              </a:rPr>
              <a:t>Příklad tvorby Q-Q grafu:</a:t>
            </a:r>
            <a:endParaRPr lang="cs-CZ" b="1" dirty="0"/>
          </a:p>
          <a:p>
            <a:pPr lvl="1"/>
            <a:r>
              <a:rPr lang="cs-CZ" b="0" dirty="0"/>
              <a:t>s využitím </a:t>
            </a:r>
            <a:r>
              <a:rPr lang="cs-CZ" b="0" dirty="0" err="1"/>
              <a:t>geom_qq</a:t>
            </a:r>
            <a:r>
              <a:rPr lang="cs-CZ" b="0" dirty="0"/>
              <a:t>()/</a:t>
            </a:r>
            <a:r>
              <a:rPr lang="cs-CZ" dirty="0"/>
              <a:t> </a:t>
            </a:r>
            <a:r>
              <a:rPr lang="cs-CZ" dirty="0" err="1"/>
              <a:t>stat_qq</a:t>
            </a:r>
            <a:r>
              <a:rPr lang="cs-CZ" dirty="0"/>
              <a:t>()</a:t>
            </a:r>
            <a:r>
              <a:rPr lang="cs-CZ" b="0" dirty="0"/>
              <a:t>,</a:t>
            </a: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457200" lvl="1" indent="0">
              <a:buNone/>
            </a:pPr>
            <a:endParaRPr lang="cs-CZ" b="1" dirty="0"/>
          </a:p>
          <a:p>
            <a:pPr marL="0" indent="0">
              <a:buNone/>
            </a:pPr>
            <a:endParaRPr lang="cs-CZ" i="1" dirty="0">
              <a:solidFill>
                <a:schemeClr val="accent6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5EB1241-7E3C-B2E9-F638-951527C03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830" y="2780928"/>
            <a:ext cx="2703968" cy="864934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4E396C80-C4C9-75B6-208D-FE12498077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2016675"/>
            <a:ext cx="2703968" cy="195449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03DB92C-8000-DAA8-72CC-88CF690625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97"/>
          <a:stretch/>
        </p:blipFill>
        <p:spPr>
          <a:xfrm>
            <a:off x="4716016" y="4139616"/>
            <a:ext cx="2703968" cy="195449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4608273-BAB1-BDEB-2BAE-20EF0DBE56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244" y="4509120"/>
            <a:ext cx="2741139" cy="121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9570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8D7D003-FEC1-A3F5-10FC-2DCE9EA09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288" y="217545"/>
            <a:ext cx="7560000" cy="540000"/>
          </a:xfrm>
        </p:spPr>
        <p:txBody>
          <a:bodyPr/>
          <a:lstStyle/>
          <a:p>
            <a:r>
              <a:rPr lang="cs-CZ" dirty="0"/>
              <a:t>Matice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BE89E12-037A-CC82-2597-6BFFBB0AD0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cs-CZ" b="0" dirty="0"/>
          </a:p>
          <a:p>
            <a:pPr marL="0" indent="0">
              <a:buNone/>
            </a:pPr>
            <a:endParaRPr lang="cs-CZ" b="0" dirty="0"/>
          </a:p>
        </p:txBody>
      </p:sp>
      <p:graphicFrame>
        <p:nvGraphicFramePr>
          <p:cNvPr id="6" name="Tabulka 6">
            <a:extLst>
              <a:ext uri="{FF2B5EF4-FFF2-40B4-BE49-F238E27FC236}">
                <a16:creationId xmlns:a16="http://schemas.microsoft.com/office/drawing/2014/main" id="{B6A47087-B89D-4CF7-61BD-FF399F3634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783638"/>
              </p:ext>
            </p:extLst>
          </p:nvPr>
        </p:nvGraphicFramePr>
        <p:xfrm>
          <a:off x="413276" y="1317501"/>
          <a:ext cx="5076088" cy="84239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076088">
                  <a:extLst>
                    <a:ext uri="{9D8B030D-6E8A-4147-A177-3AD203B41FA5}">
                      <a16:colId xmlns:a16="http://schemas.microsoft.com/office/drawing/2014/main" val="136743860"/>
                    </a:ext>
                  </a:extLst>
                </a:gridCol>
              </a:tblGrid>
              <a:tr h="2981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Funkce matrix()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4882973"/>
                  </a:ext>
                </a:extLst>
              </a:tr>
              <a:tr h="476639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cs-CZ" b="0" dirty="0">
                          <a:latin typeface="Consolas" panose="020B0609020204030204" pitchFamily="49" charset="0"/>
                        </a:rPr>
                        <a:t>matice &lt;- matrix(</a:t>
                      </a:r>
                      <a:r>
                        <a:rPr lang="cs-CZ" b="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b="0" dirty="0">
                          <a:latin typeface="Consolas" panose="020B0609020204030204" pitchFamily="49" charset="0"/>
                        </a:rPr>
                        <a:t>:</a:t>
                      </a:r>
                      <a:r>
                        <a:rPr lang="cs-CZ" b="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  <a:r>
                        <a:rPr lang="cs-CZ" b="0" dirty="0">
                          <a:latin typeface="Consolas" panose="020B0609020204030204" pitchFamily="49" charset="0"/>
                        </a:rPr>
                        <a:t>, </a:t>
                      </a:r>
                      <a:r>
                        <a:rPr lang="cs-CZ" b="0" dirty="0" err="1">
                          <a:latin typeface="Consolas" panose="020B0609020204030204" pitchFamily="49" charset="0"/>
                        </a:rPr>
                        <a:t>nrow</a:t>
                      </a:r>
                      <a:r>
                        <a:rPr lang="cs-CZ" b="0" dirty="0"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cs-CZ" b="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3</a:t>
                      </a:r>
                      <a:r>
                        <a:rPr lang="cs-CZ" b="0" dirty="0">
                          <a:latin typeface="Consolas" panose="020B0609020204030204" pitchFamily="49" charset="0"/>
                        </a:rPr>
                        <a:t>, </a:t>
                      </a:r>
                      <a:r>
                        <a:rPr lang="cs-CZ" b="0" dirty="0" err="1">
                          <a:latin typeface="Consolas" panose="020B0609020204030204" pitchFamily="49" charset="0"/>
                        </a:rPr>
                        <a:t>ncol</a:t>
                      </a:r>
                      <a:r>
                        <a:rPr lang="cs-CZ" b="0" dirty="0">
                          <a:latin typeface="Consolas" panose="020B0609020204030204" pitchFamily="49" charset="0"/>
                        </a:rPr>
                        <a:t> =</a:t>
                      </a:r>
                      <a:r>
                        <a:rPr lang="cs-CZ" b="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3</a:t>
                      </a:r>
                      <a:r>
                        <a:rPr lang="cs-CZ" b="0" dirty="0">
                          <a:latin typeface="Consolas" panose="020B0609020204030204" pitchFamily="49" charset="0"/>
                        </a:rPr>
                        <a:t>)</a:t>
                      </a:r>
                      <a:endParaRPr lang="cs-CZ" b="0" dirty="0">
                        <a:solidFill>
                          <a:srgbClr val="0070C0"/>
                        </a:solidFill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587036"/>
                  </a:ext>
                </a:extLst>
              </a:tr>
            </a:tbl>
          </a:graphicData>
        </a:graphic>
      </p:graphicFrame>
      <p:pic>
        <p:nvPicPr>
          <p:cNvPr id="4" name="Obrázek 3">
            <a:extLst>
              <a:ext uri="{FF2B5EF4-FFF2-40B4-BE49-F238E27FC236}">
                <a16:creationId xmlns:a16="http://schemas.microsoft.com/office/drawing/2014/main" id="{FE08B9F5-C13B-0FEC-461B-6BD0545926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1335952"/>
            <a:ext cx="1974081" cy="902014"/>
          </a:xfrm>
          <a:prstGeom prst="rect">
            <a:avLst/>
          </a:prstGeom>
        </p:spPr>
      </p:pic>
      <p:graphicFrame>
        <p:nvGraphicFramePr>
          <p:cNvPr id="8" name="Tabulka 8">
            <a:extLst>
              <a:ext uri="{FF2B5EF4-FFF2-40B4-BE49-F238E27FC236}">
                <a16:creationId xmlns:a16="http://schemas.microsoft.com/office/drawing/2014/main" id="{12CE3B47-E2D0-1F7E-890D-5069B286A1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575074"/>
              </p:ext>
            </p:extLst>
          </p:nvPr>
        </p:nvGraphicFramePr>
        <p:xfrm>
          <a:off x="413276" y="2420888"/>
          <a:ext cx="8442724" cy="14782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70540">
                  <a:extLst>
                    <a:ext uri="{9D8B030D-6E8A-4147-A177-3AD203B41FA5}">
                      <a16:colId xmlns:a16="http://schemas.microsoft.com/office/drawing/2014/main" val="2878603978"/>
                    </a:ext>
                  </a:extLst>
                </a:gridCol>
                <a:gridCol w="4620432">
                  <a:extLst>
                    <a:ext uri="{9D8B030D-6E8A-4147-A177-3AD203B41FA5}">
                      <a16:colId xmlns:a16="http://schemas.microsoft.com/office/drawing/2014/main" val="2158357460"/>
                    </a:ext>
                  </a:extLst>
                </a:gridCol>
                <a:gridCol w="2051752">
                  <a:extLst>
                    <a:ext uri="{9D8B030D-6E8A-4147-A177-3AD203B41FA5}">
                      <a16:colId xmlns:a16="http://schemas.microsoft.com/office/drawing/2014/main" val="35508580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Kód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Popis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Výsledek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484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matice[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, 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Výběr prvků z prvního řádku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1 4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93492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matice[ 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Výběr prvků z prvního sloupce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1 2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013483"/>
                  </a:ext>
                </a:extLst>
              </a:tr>
              <a:tr h="327640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matice[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3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Výběr prvku z druhého řádku a třetího sloupce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[1] 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500448"/>
                  </a:ext>
                </a:extLst>
              </a:tr>
            </a:tbl>
          </a:graphicData>
        </a:graphic>
      </p:graphicFrame>
      <p:sp>
        <p:nvSpPr>
          <p:cNvPr id="10" name="TextovéPole 9">
            <a:extLst>
              <a:ext uri="{FF2B5EF4-FFF2-40B4-BE49-F238E27FC236}">
                <a16:creationId xmlns:a16="http://schemas.microsoft.com/office/drawing/2014/main" id="{80779955-660C-DBBE-C703-24A03F34C1CD}"/>
              </a:ext>
            </a:extLst>
          </p:cNvPr>
          <p:cNvSpPr txBox="1"/>
          <p:nvPr/>
        </p:nvSpPr>
        <p:spPr>
          <a:xfrm>
            <a:off x="389597" y="4135068"/>
            <a:ext cx="2934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b="1" dirty="0">
                <a:solidFill>
                  <a:schemeClr val="accent6"/>
                </a:solidFill>
              </a:rPr>
              <a:t>Další užitečné funkce…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8B4C3CE3-7DCB-FEB7-569C-53A2EDF7A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1845" y="5229501"/>
            <a:ext cx="1892340" cy="77095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5295DE4C-567C-E3C7-BB15-3D35E9D50F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2447" y="5197655"/>
            <a:ext cx="1887480" cy="770400"/>
          </a:xfrm>
          <a:prstGeom prst="rect">
            <a:avLst/>
          </a:prstGeom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9333E543-E1F6-33D5-9858-13ABD4ECE74F}"/>
              </a:ext>
            </a:extLst>
          </p:cNvPr>
          <p:cNvSpPr txBox="1"/>
          <p:nvPr/>
        </p:nvSpPr>
        <p:spPr>
          <a:xfrm>
            <a:off x="1886233" y="4498101"/>
            <a:ext cx="1052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b="1" dirty="0">
                <a:solidFill>
                  <a:schemeClr val="accent6">
                    <a:lumMod val="50000"/>
                  </a:schemeClr>
                </a:solidFill>
              </a:rPr>
              <a:t>Transpozice</a:t>
            </a:r>
          </a:p>
        </p:txBody>
      </p: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8636DF79-B4AB-576F-6777-EBF0B5551ED3}"/>
              </a:ext>
            </a:extLst>
          </p:cNvPr>
          <p:cNvSpPr txBox="1"/>
          <p:nvPr/>
        </p:nvSpPr>
        <p:spPr>
          <a:xfrm>
            <a:off x="1856891" y="4729331"/>
            <a:ext cx="1079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1400" dirty="0">
                <a:latin typeface="Consolas" panose="020B0609020204030204" pitchFamily="49" charset="0"/>
              </a:rPr>
              <a:t>t(matice)</a:t>
            </a:r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id="{7BFFDF3D-F5CF-7F72-4A9F-AA042CFF4BAA}"/>
              </a:ext>
            </a:extLst>
          </p:cNvPr>
          <p:cNvSpPr/>
          <p:nvPr/>
        </p:nvSpPr>
        <p:spPr>
          <a:xfrm>
            <a:off x="1518083" y="4506786"/>
            <a:ext cx="1806102" cy="58548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41138E7E-7AB1-9247-910A-E2A57A9F0767}"/>
              </a:ext>
            </a:extLst>
          </p:cNvPr>
          <p:cNvSpPr/>
          <p:nvPr/>
        </p:nvSpPr>
        <p:spPr>
          <a:xfrm>
            <a:off x="5072826" y="4497998"/>
            <a:ext cx="1806102" cy="585489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400" b="1" dirty="0">
                <a:solidFill>
                  <a:schemeClr val="accent6">
                    <a:lumMod val="50000"/>
                  </a:schemeClr>
                </a:solidFill>
              </a:rPr>
              <a:t>Maticové násobení</a:t>
            </a:r>
          </a:p>
          <a:p>
            <a:pPr algn="ctr"/>
            <a:r>
              <a:rPr lang="cs-CZ" sz="14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matice%*%matice</a:t>
            </a:r>
          </a:p>
        </p:txBody>
      </p:sp>
      <p:sp>
        <p:nvSpPr>
          <p:cNvPr id="18" name="Obdélník: se zakulacenými rohy 17">
            <a:extLst>
              <a:ext uri="{FF2B5EF4-FFF2-40B4-BE49-F238E27FC236}">
                <a16:creationId xmlns:a16="http://schemas.microsoft.com/office/drawing/2014/main" id="{E76F25F3-7673-873E-9DED-C318B921C56F}"/>
              </a:ext>
            </a:extLst>
          </p:cNvPr>
          <p:cNvSpPr/>
          <p:nvPr/>
        </p:nvSpPr>
        <p:spPr>
          <a:xfrm>
            <a:off x="6084168" y="1306665"/>
            <a:ext cx="1974081" cy="1020632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Obdélník: se zakulacenými rohy 18">
            <a:extLst>
              <a:ext uri="{FF2B5EF4-FFF2-40B4-BE49-F238E27FC236}">
                <a16:creationId xmlns:a16="http://schemas.microsoft.com/office/drawing/2014/main" id="{6CB36FFA-B397-CAA5-C2D3-395B027B7AEE}"/>
              </a:ext>
            </a:extLst>
          </p:cNvPr>
          <p:cNvSpPr/>
          <p:nvPr/>
        </p:nvSpPr>
        <p:spPr>
          <a:xfrm>
            <a:off x="4992447" y="5167823"/>
            <a:ext cx="1966860" cy="802800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Obdélník: se zakulacenými rohy 19">
            <a:extLst>
              <a:ext uri="{FF2B5EF4-FFF2-40B4-BE49-F238E27FC236}">
                <a16:creationId xmlns:a16="http://schemas.microsoft.com/office/drawing/2014/main" id="{466E0CE6-F7D9-6398-A42E-7A7570EC8A6C}"/>
              </a:ext>
            </a:extLst>
          </p:cNvPr>
          <p:cNvSpPr/>
          <p:nvPr/>
        </p:nvSpPr>
        <p:spPr>
          <a:xfrm>
            <a:off x="1429229" y="5186512"/>
            <a:ext cx="1966860" cy="802800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748DFD80-0E91-A029-40AD-57FB14F867D4}"/>
              </a:ext>
            </a:extLst>
          </p:cNvPr>
          <p:cNvSpPr txBox="1"/>
          <p:nvPr/>
        </p:nvSpPr>
        <p:spPr>
          <a:xfrm>
            <a:off x="389597" y="826457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/>
              <a:t>Dvourozměrné</a:t>
            </a:r>
            <a:r>
              <a:rPr lang="cs-CZ" b="1" dirty="0"/>
              <a:t> pole prvků </a:t>
            </a:r>
            <a:r>
              <a:rPr lang="cs-CZ" b="1" u="sng" dirty="0"/>
              <a:t>stejného datového typu.</a:t>
            </a:r>
          </a:p>
        </p:txBody>
      </p:sp>
    </p:spTree>
    <p:extLst>
      <p:ext uri="{BB962C8B-B14F-4D97-AF65-F5344CB8AC3E}">
        <p14:creationId xmlns:p14="http://schemas.microsoft.com/office/powerpoint/2010/main" val="2592589152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CF5580E-2B28-9EAD-B595-D5576960B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5. Dělení grafu </a:t>
            </a:r>
            <a:r>
              <a:rPr lang="cs-CZ" sz="3200" b="0" dirty="0"/>
              <a:t>–</a:t>
            </a:r>
            <a:r>
              <a:rPr lang="cs-CZ" dirty="0"/>
              <a:t> </a:t>
            </a:r>
            <a:r>
              <a:rPr lang="cs-CZ" dirty="0" err="1"/>
              <a:t>facets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3AC687-B09C-1354-6A70-263F9B1900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Graf můžete také rozdělit do několika menších podgrafů, což zabezpečuje technika zvaná </a:t>
            </a:r>
            <a:r>
              <a:rPr lang="cs-CZ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faceting</a:t>
            </a:r>
            <a:r>
              <a:rPr lang="cs-CZ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cs-CZ" b="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Proces </a:t>
            </a:r>
            <a:r>
              <a:rPr lang="cs-CZ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dělení grafu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je běžný například při porovnávání různých skupin dat a hledání nějakých společných vlastností. </a:t>
            </a:r>
          </a:p>
          <a:p>
            <a:r>
              <a:rPr lang="cs-CZ" b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 základní typy dělení grafů: </a:t>
            </a:r>
            <a:endParaRPr lang="cs-CZ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5545B694-A9E3-C9C9-1989-C202706E78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32" t="3007" r="48334" b="9788"/>
          <a:stretch/>
        </p:blipFill>
        <p:spPr>
          <a:xfrm>
            <a:off x="3656525" y="4492959"/>
            <a:ext cx="1830950" cy="183095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DABBF546-E9F8-665F-6338-D84FFC9A36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7753" t="13258" r="2246" b="15152"/>
          <a:stretch/>
        </p:blipFill>
        <p:spPr>
          <a:xfrm>
            <a:off x="3306292" y="2732568"/>
            <a:ext cx="1515021" cy="1502846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D3E22BE5-E2E9-0CCC-6FC5-1E3526C12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2405" y="2575543"/>
            <a:ext cx="2696545" cy="1788643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11865A70-6181-09FB-A003-10B542552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546" y="4653123"/>
            <a:ext cx="2500746" cy="1656338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F5C72E7B-8B3E-30F5-253D-4FF193F9B1DF}"/>
              </a:ext>
            </a:extLst>
          </p:cNvPr>
          <p:cNvSpPr txBox="1"/>
          <p:nvPr/>
        </p:nvSpPr>
        <p:spPr>
          <a:xfrm>
            <a:off x="540562" y="3244334"/>
            <a:ext cx="2663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facet_wrap</a:t>
            </a:r>
            <a:r>
              <a:rPr lang="cs-CZ" b="1" dirty="0"/>
              <a:t>( </a:t>
            </a:r>
            <a:r>
              <a:rPr lang="cs-CZ" sz="1800" b="1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 group1</a:t>
            </a:r>
            <a:r>
              <a:rPr lang="cs-CZ" b="1" dirty="0"/>
              <a:t>)</a:t>
            </a:r>
          </a:p>
        </p:txBody>
      </p:sp>
      <p:sp>
        <p:nvSpPr>
          <p:cNvPr id="18" name="TextovéPole 17">
            <a:extLst>
              <a:ext uri="{FF2B5EF4-FFF2-40B4-BE49-F238E27FC236}">
                <a16:creationId xmlns:a16="http://schemas.microsoft.com/office/drawing/2014/main" id="{D49253CD-C79D-93F1-F107-D880526D87E1}"/>
              </a:ext>
            </a:extLst>
          </p:cNvPr>
          <p:cNvSpPr txBox="1"/>
          <p:nvPr/>
        </p:nvSpPr>
        <p:spPr>
          <a:xfrm>
            <a:off x="540562" y="5245071"/>
            <a:ext cx="3032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err="1"/>
              <a:t>facet_grid</a:t>
            </a:r>
            <a:r>
              <a:rPr lang="cs-CZ" b="1" dirty="0"/>
              <a:t>(</a:t>
            </a:r>
            <a:r>
              <a:rPr lang="cs-CZ" b="1" dirty="0">
                <a:solidFill>
                  <a:schemeClr val="accent6"/>
                </a:solidFill>
              </a:rPr>
              <a:t>group1 </a:t>
            </a:r>
            <a:r>
              <a:rPr lang="cs-CZ" sz="1800" b="1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~ </a:t>
            </a:r>
            <a:r>
              <a:rPr lang="cs-CZ" sz="1800" b="1" i="1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</a:t>
            </a:r>
            <a:r>
              <a:rPr lang="cs-CZ" sz="1800" b="1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cs-CZ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06686551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3FD1C8-3C97-0A40-E73C-FA27729D8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56D3254-EB88-A2B8-278C-91FCC5DE3C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>
                <a:solidFill>
                  <a:schemeClr val="accent6"/>
                </a:solidFill>
              </a:rPr>
              <a:t>Data</a:t>
            </a:r>
            <a:r>
              <a:rPr lang="cs-CZ" b="0" dirty="0"/>
              <a:t> – v</a:t>
            </a:r>
            <a:r>
              <a:rPr lang="cs-CZ" b="0" dirty="0">
                <a:effectLst/>
                <a:ea typeface="Calibri" panose="020F0502020204030204" pitchFamily="34" charset="0"/>
              </a:rPr>
              <a:t>ýchozí datová sada musí být ve formě </a:t>
            </a:r>
            <a:r>
              <a:rPr lang="cs-CZ" dirty="0">
                <a:effectLst/>
                <a:ea typeface="Calibri" panose="020F0502020204030204" pitchFamily="34" charset="0"/>
              </a:rPr>
              <a:t>datového rámce </a:t>
            </a:r>
            <a:r>
              <a:rPr lang="cs-CZ" b="0" i="1" dirty="0">
                <a:effectLst/>
                <a:ea typeface="Calibri" panose="020F0502020204030204" pitchFamily="34" charset="0"/>
              </a:rPr>
              <a:t>(</a:t>
            </a:r>
            <a:r>
              <a:rPr lang="cs-CZ" b="0" i="1" dirty="0" err="1">
                <a:effectLst/>
                <a:ea typeface="Calibri" panose="020F0502020204030204" pitchFamily="34" charset="0"/>
              </a:rPr>
              <a:t>data.frame</a:t>
            </a:r>
            <a:r>
              <a:rPr lang="cs-CZ" b="0" i="1" dirty="0">
                <a:effectLst/>
                <a:ea typeface="Calibri" panose="020F0502020204030204" pitchFamily="34" charset="0"/>
              </a:rPr>
              <a:t>)</a:t>
            </a:r>
            <a:r>
              <a:rPr lang="cs-CZ" b="0" dirty="0">
                <a:effectLst/>
                <a:ea typeface="Calibri" panose="020F0502020204030204" pitchFamily="34" charset="0"/>
              </a:rPr>
              <a:t>. </a:t>
            </a:r>
          </a:p>
          <a:p>
            <a:r>
              <a:rPr lang="cs-CZ" i="1" dirty="0" err="1">
                <a:solidFill>
                  <a:schemeClr val="accent6"/>
                </a:solidFill>
              </a:rPr>
              <a:t>Mapping</a:t>
            </a:r>
            <a:r>
              <a:rPr lang="cs-CZ" b="0" dirty="0"/>
              <a:t> – </a:t>
            </a:r>
            <a:r>
              <a:rPr lang="cs-CZ" dirty="0">
                <a:solidFill>
                  <a:schemeClr val="tx1"/>
                </a:solidFill>
              </a:rPr>
              <a:t>specifikaci mapování proměnných </a:t>
            </a:r>
            <a:r>
              <a:rPr lang="cs-CZ" b="0" dirty="0"/>
              <a:t>pomocí funkce </a:t>
            </a:r>
            <a:r>
              <a:rPr lang="cs-CZ" b="0" dirty="0" err="1"/>
              <a:t>aes</a:t>
            </a:r>
            <a:r>
              <a:rPr lang="cs-CZ" b="0" dirty="0"/>
              <a:t>().</a:t>
            </a:r>
          </a:p>
          <a:p>
            <a:r>
              <a:rPr lang="cs-CZ" i="1" dirty="0">
                <a:solidFill>
                  <a:schemeClr val="accent6"/>
                </a:solidFill>
              </a:rPr>
              <a:t>Geometrické prvky/statistické transformace </a:t>
            </a:r>
            <a:r>
              <a:rPr lang="cs-CZ" b="0" dirty="0"/>
              <a:t>graficky </a:t>
            </a:r>
            <a:r>
              <a:rPr lang="cs-CZ" dirty="0"/>
              <a:t>znázorňují data.</a:t>
            </a:r>
            <a:endParaRPr lang="cs-CZ" b="0" dirty="0"/>
          </a:p>
          <a:p>
            <a:r>
              <a:rPr lang="cs-CZ" dirty="0">
                <a:solidFill>
                  <a:schemeClr val="accent6"/>
                </a:solidFill>
              </a:rPr>
              <a:t>!!! 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znaménko + 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musí být umístěno na konci řádku.</a:t>
            </a:r>
            <a:endParaRPr lang="cs-CZ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CB3D3726-89FC-A697-32FD-AE705E08ED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"/>
          <a:stretch/>
        </p:blipFill>
        <p:spPr>
          <a:xfrm>
            <a:off x="602678" y="2852936"/>
            <a:ext cx="7938644" cy="25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419186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FE24ED-2046-FB7F-E7E8-31413AEBE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Bodový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8DC1250-CF8D-8506-CD77-8587A93D65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Zobrazuje v kartézských souřadnicích hodnoty dvou proměnných. Data jsou znázorněna jako množina bodů, jejichž umístění na vodorovné ose udává hodnota první proměnné a umístění na svislé ose hodnota druhé proměnné.</a:t>
            </a:r>
          </a:p>
          <a:p>
            <a:r>
              <a:rPr lang="cs-CZ" dirty="0"/>
              <a:t>Nejčastěji se využívá k </a:t>
            </a:r>
            <a:r>
              <a:rPr lang="cs-CZ" dirty="0">
                <a:solidFill>
                  <a:srgbClr val="0070C0"/>
                </a:solidFill>
              </a:rPr>
              <a:t>zobrazení závislosti dvou číselných proměnných</a:t>
            </a:r>
            <a:r>
              <a:rPr lang="cs-CZ" dirty="0"/>
              <a:t>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geom_point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vykreslení bodů.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geom_smooth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proložení dat křivkou.</a:t>
            </a:r>
          </a:p>
          <a:p>
            <a:r>
              <a:rPr lang="cs-CZ" dirty="0">
                <a:solidFill>
                  <a:schemeClr val="accent6"/>
                </a:solidFill>
              </a:rPr>
              <a:t>Požadavek na třetí proměnnou </a:t>
            </a:r>
            <a:r>
              <a:rPr lang="cs-CZ" dirty="0"/>
              <a:t>v rámci funkce </a:t>
            </a:r>
            <a:r>
              <a:rPr lang="cs-CZ" dirty="0" err="1"/>
              <a:t>ggplot</a:t>
            </a:r>
            <a:r>
              <a:rPr lang="cs-CZ" dirty="0"/>
              <a:t>() nebo v rámci vrstvy.</a:t>
            </a:r>
          </a:p>
          <a:p>
            <a:r>
              <a:rPr lang="cs-CZ" dirty="0"/>
              <a:t>Výpočet korelačního koeficientu s p-hodnotou do bodového grafu </a:t>
            </a:r>
            <a:r>
              <a:rPr lang="cs-CZ" dirty="0" err="1">
                <a:solidFill>
                  <a:srgbClr val="FF0000"/>
                </a:solidFill>
              </a:rPr>
              <a:t>stat_cor</a:t>
            </a:r>
            <a:r>
              <a:rPr lang="cs-CZ" dirty="0">
                <a:solidFill>
                  <a:srgbClr val="FF0000"/>
                </a:solidFill>
              </a:rPr>
              <a:t>(), </a:t>
            </a:r>
            <a:r>
              <a:rPr lang="cs-CZ" dirty="0">
                <a:solidFill>
                  <a:schemeClr val="tx1"/>
                </a:solidFill>
              </a:rPr>
              <a:t>R2 </a:t>
            </a:r>
            <a:r>
              <a:rPr lang="cs-CZ" dirty="0"/>
              <a:t>z balíku </a:t>
            </a:r>
            <a:r>
              <a:rPr lang="cs-CZ" dirty="0" err="1">
                <a:solidFill>
                  <a:srgbClr val="0070C0"/>
                </a:solidFill>
              </a:rPr>
              <a:t>ggpubr</a:t>
            </a:r>
            <a:endParaRPr lang="cs-CZ" dirty="0">
              <a:solidFill>
                <a:srgbClr val="0070C0"/>
              </a:solidFill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E130D967-9C6E-15B9-075D-F46664B0A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7621" y="4393767"/>
            <a:ext cx="2309798" cy="197625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F6B27E5-1D60-2E71-A49A-41AD5EE00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4269" y="4438500"/>
            <a:ext cx="2658753" cy="196717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7C0393E8-76BB-EB2A-591C-721305272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756" y="4438500"/>
            <a:ext cx="2570666" cy="190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07231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14FE60-0FBA-5CFC-38AC-D618CDD07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Histogram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255DB54-5DDB-B33B-AB0E-FC30DA44F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820496" cy="5256000"/>
          </a:xfrm>
        </p:spPr>
        <p:txBody>
          <a:bodyPr/>
          <a:lstStyle/>
          <a:p>
            <a:r>
              <a:rPr lang="cs-CZ" dirty="0">
                <a:solidFill>
                  <a:srgbClr val="000000"/>
                </a:solidFill>
              </a:rPr>
              <a:t>G</a:t>
            </a:r>
            <a:r>
              <a:rPr lang="cs-CZ" i="0" dirty="0">
                <a:solidFill>
                  <a:srgbClr val="000000"/>
                </a:solidFill>
                <a:effectLst/>
              </a:rPr>
              <a:t>rafické znázornění četností pomocí sloupců u souboru hodnot rozděleného do intervalů.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Sloupce jsou stejné šířky, vyjadřující šířku intervalů, přičemž výška sloupců vyjadřuje četnost sledované veličiny v daném intervale.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několik pravidel, podle kterých se stanoví počet intervalů.</a:t>
            </a:r>
          </a:p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Histogram nám pak pomůže soubor hodnot posoudit například z hlediska normality dat, symetrie, </a:t>
            </a:r>
            <a:r>
              <a:rPr lang="cs-CZ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vícemodálnosti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výskytu odlehlých hodnot, …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geom_histogram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vykreslení histogramu.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</a:t>
            </a:r>
            <a:r>
              <a:rPr lang="cs-CZ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geom_density</a:t>
            </a:r>
            <a:r>
              <a:rPr lang="cs-CZ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odhad pravděpodobnostního rozdělení.</a:t>
            </a: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dirty="0"/>
              <a:t>Obrázek bývá často doplněn o průměr, medián, kvartily pomocí </a:t>
            </a:r>
            <a:r>
              <a:rPr lang="cs-CZ" dirty="0" err="1">
                <a:solidFill>
                  <a:srgbClr val="FF0000"/>
                </a:solidFill>
              </a:rPr>
              <a:t>geom_vline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>
                <a:solidFill>
                  <a:schemeClr val="accent6"/>
                </a:solidFill>
              </a:rPr>
              <a:t>.</a:t>
            </a:r>
          </a:p>
          <a:p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4E8AE27-79BD-B26D-1306-458892EC6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287" y="4309097"/>
            <a:ext cx="2498504" cy="190362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A6AF808-E214-086F-D5C0-964DD75D1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6" y="4313707"/>
            <a:ext cx="2414562" cy="1827139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EED20E7F-7D58-2880-7F4A-909A7E2691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8144" y="4320789"/>
            <a:ext cx="2498504" cy="189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131616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EBBE5E-5D20-A845-7040-1E117794F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Q-Q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792D4F-B2F2-687F-0EA0-75A196D11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Q-Q graf je zkratka pro kvantil-kvantil graf.</a:t>
            </a:r>
          </a:p>
          <a:p>
            <a:r>
              <a:rPr lang="cs-CZ" dirty="0"/>
              <a:t>Do něj se vykreslují proti sobě teoretické vůči opravdu naměřeným (pozorovaným) kvantilům – </a:t>
            </a:r>
            <a:r>
              <a:rPr lang="cs-CZ" dirty="0" err="1">
                <a:solidFill>
                  <a:srgbClr val="FF0000"/>
                </a:solidFill>
              </a:rPr>
              <a:t>geom_qq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r>
              <a:rPr lang="cs-CZ" dirty="0"/>
              <a:t>Pokud se data chovají stejně jako naše zamýšlené teoretické rozdělení, pak budou body ležet okolo přímky (teoretické a pozorované kvantily jsou si blízké) – </a:t>
            </a:r>
            <a:r>
              <a:rPr lang="cs-CZ" dirty="0" err="1">
                <a:solidFill>
                  <a:srgbClr val="FF0000"/>
                </a:solidFill>
              </a:rPr>
              <a:t>geom_qq_line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r>
              <a:rPr lang="cs-CZ" dirty="0"/>
              <a:t>Čím blíže jsou body na přímce, tím blíž jsme k teoretickému rozdělení.</a:t>
            </a:r>
          </a:p>
          <a:p>
            <a:r>
              <a:rPr lang="cs-CZ" dirty="0"/>
              <a:t>Často se využívá pro </a:t>
            </a:r>
            <a:r>
              <a:rPr lang="cs-CZ" dirty="0">
                <a:solidFill>
                  <a:srgbClr val="0070C0"/>
                </a:solidFill>
              </a:rPr>
              <a:t>ověřování normality dat. </a:t>
            </a:r>
            <a:r>
              <a:rPr lang="cs-CZ" dirty="0">
                <a:solidFill>
                  <a:schemeClr val="tx1"/>
                </a:solidFill>
              </a:rPr>
              <a:t>Ve funkcích je default </a:t>
            </a:r>
            <a:r>
              <a:rPr lang="cs-CZ" dirty="0" err="1">
                <a:solidFill>
                  <a:srgbClr val="FF0000"/>
                </a:solidFill>
              </a:rPr>
              <a:t>distribution</a:t>
            </a:r>
            <a:r>
              <a:rPr lang="cs-CZ" dirty="0">
                <a:solidFill>
                  <a:srgbClr val="FF0000"/>
                </a:solidFill>
              </a:rPr>
              <a:t> = </a:t>
            </a:r>
            <a:r>
              <a:rPr lang="cs-CZ" dirty="0" err="1">
                <a:solidFill>
                  <a:srgbClr val="FF0000"/>
                </a:solidFill>
              </a:rPr>
              <a:t>stats</a:t>
            </a:r>
            <a:r>
              <a:rPr lang="cs-CZ" dirty="0">
                <a:solidFill>
                  <a:srgbClr val="FF0000"/>
                </a:solidFill>
              </a:rPr>
              <a:t>::</a:t>
            </a:r>
            <a:r>
              <a:rPr lang="cs-CZ" dirty="0" err="1">
                <a:solidFill>
                  <a:srgbClr val="FF0000"/>
                </a:solidFill>
              </a:rPr>
              <a:t>qnorm</a:t>
            </a:r>
            <a:r>
              <a:rPr lang="cs-CZ" dirty="0">
                <a:solidFill>
                  <a:srgbClr val="FF0000"/>
                </a:solidFill>
              </a:rPr>
              <a:t>.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F00085C-ABCA-EC0D-74DE-DE2CF7D769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3922166"/>
            <a:ext cx="3096280" cy="237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183611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B361C-BC65-9CB3-1340-29F6926F5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1A48DBF-F392-F756-6EE0-EF9BA38177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392" y="908720"/>
            <a:ext cx="8640000" cy="5256000"/>
          </a:xfrm>
        </p:spPr>
        <p:txBody>
          <a:bodyPr>
            <a:normAutofit/>
          </a:bodyPr>
          <a:lstStyle/>
          <a:p>
            <a:r>
              <a:rPr lang="cs-CZ" dirty="0"/>
              <a:t>Jednoduchý sloupcový graf – na jednu osu vynášíme kategorie (varianty) a na druhou osu jejich četnosti. </a:t>
            </a:r>
          </a:p>
          <a:p>
            <a:r>
              <a:rPr lang="cs-CZ" dirty="0"/>
              <a:t>Jednotlivé hodnoty četností jsou pak zobrazeny jako výšky sloupců. </a:t>
            </a:r>
          </a:p>
          <a:p>
            <a:r>
              <a:rPr lang="cs-CZ" dirty="0"/>
              <a:t>Mezera mezi sloupci reprezentuje diskrétnost veličin.</a:t>
            </a:r>
          </a:p>
          <a:p>
            <a:r>
              <a:rPr lang="cs-CZ" dirty="0"/>
              <a:t>Sloupce mají stejnou šířku </a:t>
            </a:r>
          </a:p>
          <a:p>
            <a:r>
              <a:rPr lang="cs-CZ" dirty="0"/>
              <a:t>Každý sloupec odpovídá určité kategorii.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geom_bar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pPr lvl="1"/>
            <a:r>
              <a:rPr lang="cs-CZ" dirty="0"/>
              <a:t>Definováním </a:t>
            </a:r>
            <a:r>
              <a:rPr lang="cs-CZ" b="1" dirty="0">
                <a:solidFill>
                  <a:srgbClr val="0070C0"/>
                </a:solidFill>
              </a:rPr>
              <a:t>„</a:t>
            </a:r>
            <a:r>
              <a:rPr lang="cs-CZ" b="1" dirty="0" err="1">
                <a:solidFill>
                  <a:srgbClr val="0070C0"/>
                </a:solidFill>
              </a:rPr>
              <a:t>position</a:t>
            </a:r>
            <a:r>
              <a:rPr lang="cs-CZ" b="1" dirty="0">
                <a:solidFill>
                  <a:srgbClr val="0070C0"/>
                </a:solidFill>
              </a:rPr>
              <a:t>“ </a:t>
            </a:r>
            <a:r>
              <a:rPr lang="cs-CZ" dirty="0"/>
              <a:t>určíte typ sloupcového grafu</a:t>
            </a:r>
          </a:p>
          <a:p>
            <a:pPr lvl="1"/>
            <a:r>
              <a:rPr lang="cs-CZ" dirty="0"/>
              <a:t>Definováním </a:t>
            </a:r>
            <a:r>
              <a:rPr lang="cs-CZ" b="1" dirty="0">
                <a:solidFill>
                  <a:srgbClr val="0070C0"/>
                </a:solidFill>
              </a:rPr>
              <a:t>„</a:t>
            </a:r>
            <a:r>
              <a:rPr lang="cs-CZ" b="1" dirty="0" err="1">
                <a:solidFill>
                  <a:srgbClr val="0070C0"/>
                </a:solidFill>
              </a:rPr>
              <a:t>stat</a:t>
            </a:r>
            <a:r>
              <a:rPr lang="cs-CZ" b="1" dirty="0">
                <a:solidFill>
                  <a:srgbClr val="0070C0"/>
                </a:solidFill>
              </a:rPr>
              <a:t>“ </a:t>
            </a:r>
            <a:r>
              <a:rPr lang="cs-CZ" dirty="0"/>
              <a:t>určíte typ datového rámce.</a:t>
            </a:r>
          </a:p>
          <a:p>
            <a:pPr marL="457200" lvl="1" indent="0">
              <a:buNone/>
            </a:pPr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7FC09EE-F3F1-A7B5-AC44-D10131A63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2561072"/>
            <a:ext cx="2304256" cy="36036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77949904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DCA1E2-2E2B-BE2F-B5ED-3229EFBC5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</a:t>
            </a:r>
            <a:r>
              <a:rPr lang="cs-CZ" dirty="0" err="1"/>
              <a:t>geom_bar</a:t>
            </a:r>
            <a:r>
              <a:rPr lang="cs-CZ" dirty="0"/>
              <a:t>()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CE9B02F-58FA-00F2-28A5-51C672D95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79790"/>
            <a:ext cx="1394754" cy="92793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15CAA22C-7F25-0093-4002-43C61DDDE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59" y="2154380"/>
            <a:ext cx="1401913" cy="87501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F494BC1-2855-86FB-45BD-18CB4407B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29" y="3346329"/>
            <a:ext cx="1315168" cy="86031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412031D-2A4D-B37C-611F-D822FDDE77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098" y="4423014"/>
            <a:ext cx="1315168" cy="92793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99E5C8C-57A0-ABF9-BAB6-22D064502F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764" y="5539565"/>
            <a:ext cx="1298502" cy="871717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DCFF25AC-36CF-F600-2701-85041C298C08}"/>
              </a:ext>
            </a:extLst>
          </p:cNvPr>
          <p:cNvSpPr txBox="1"/>
          <p:nvPr/>
        </p:nvSpPr>
        <p:spPr>
          <a:xfrm>
            <a:off x="1979712" y="864384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Jednoduchý sloupcový graf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396F04A2-2CD4-716E-8517-B0F77532CAFA}"/>
              </a:ext>
            </a:extLst>
          </p:cNvPr>
          <p:cNvSpPr txBox="1"/>
          <p:nvPr/>
        </p:nvSpPr>
        <p:spPr>
          <a:xfrm>
            <a:off x="1979712" y="1846603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Pruhový graf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18ADD655-D7FA-8228-EA02-B9F41BD83737}"/>
              </a:ext>
            </a:extLst>
          </p:cNvPr>
          <p:cNvSpPr txBox="1"/>
          <p:nvPr/>
        </p:nvSpPr>
        <p:spPr>
          <a:xfrm>
            <a:off x="1979712" y="3038552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Skládaný sloupcový graf</a:t>
            </a: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B9C63B6C-9F8D-1CDF-6A23-3D1D0159AB06}"/>
              </a:ext>
            </a:extLst>
          </p:cNvPr>
          <p:cNvSpPr txBox="1"/>
          <p:nvPr/>
        </p:nvSpPr>
        <p:spPr>
          <a:xfrm>
            <a:off x="1979712" y="4115237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100 % skládaný sloupcový graf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6945C81E-FC52-7C6B-84A5-526C4C87593C}"/>
              </a:ext>
            </a:extLst>
          </p:cNvPr>
          <p:cNvSpPr txBox="1"/>
          <p:nvPr/>
        </p:nvSpPr>
        <p:spPr>
          <a:xfrm>
            <a:off x="2008026" y="5294943"/>
            <a:ext cx="2953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 dirty="0"/>
              <a:t>Skupinový sloupcový graf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ACDE6EEF-19E6-C533-2312-F6348E741E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0806" y="1151891"/>
            <a:ext cx="5162550" cy="647700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A6E33E4A-850E-EFD8-8002-32EFD504EA6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50806" y="2097686"/>
            <a:ext cx="5200650" cy="895350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529D132B-85CA-F86E-C0CB-7797970EBA3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885" y="3332256"/>
            <a:ext cx="5048250" cy="66675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0509DF0C-D7E1-F5C3-C93C-0FBA8527F1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9707" y="4434539"/>
            <a:ext cx="5048250" cy="666750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D2FF8E16-3CA2-C419-40A4-980FA2B8CE1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5914" y="5663655"/>
            <a:ext cx="5124450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401322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211C7F-B345-A59C-C152-5509C1710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</a:t>
            </a:r>
            <a:r>
              <a:rPr lang="cs-CZ" dirty="0" err="1"/>
              <a:t>geom_bar</a:t>
            </a:r>
            <a:r>
              <a:rPr lang="cs-CZ" dirty="0"/>
              <a:t>()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A57035B-D46C-C5A5-940B-5F8E9C7C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</a:t>
            </a:r>
            <a:r>
              <a:rPr lang="cs-CZ" dirty="0" err="1">
                <a:solidFill>
                  <a:srgbClr val="0070C0"/>
                </a:solidFill>
              </a:rPr>
              <a:t>count</a:t>
            </a:r>
            <a:r>
              <a:rPr lang="cs-CZ" dirty="0">
                <a:solidFill>
                  <a:srgbClr val="0070C0"/>
                </a:solidFill>
              </a:rPr>
              <a:t>" 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"identity" </a:t>
            </a:r>
          </a:p>
          <a:p>
            <a:endParaRPr lang="cs-CZ" dirty="0">
              <a:solidFill>
                <a:srgbClr val="0070C0"/>
              </a:solidFill>
            </a:endParaRP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657B6A0-3D91-2FBA-65D3-AF2FE1888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336" y="1755390"/>
            <a:ext cx="5730363" cy="17527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437B5E04-99B4-3608-B7DC-39C755335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45" y="4488348"/>
            <a:ext cx="2818937" cy="16820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320AB41-CD8D-15EA-A802-F10A45D0B9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4889166"/>
            <a:ext cx="2092621" cy="141083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462A344A-7401-9CC5-F63D-DF381D50D1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7758" y="1935037"/>
            <a:ext cx="2245367" cy="151381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A46295D-BA21-3AB3-3A50-04769267A8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7251" y="832779"/>
            <a:ext cx="4533142" cy="68632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C7D7F09-5615-197B-4CD6-32FB578626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53383" y="4126061"/>
            <a:ext cx="5520243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124944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788D13-BF5D-F0CC-1A13-7F0685ABD7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popisky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3589360-565B-6CD4-94FB-F56649A14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"identity" </a:t>
            </a:r>
          </a:p>
          <a:p>
            <a:pPr lvl="1"/>
            <a:r>
              <a:rPr lang="cs-CZ" b="1" dirty="0" err="1">
                <a:solidFill>
                  <a:srgbClr val="FF0000"/>
                </a:solidFill>
              </a:rPr>
              <a:t>geom_text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lvl="1"/>
            <a:r>
              <a:rPr lang="cs-CZ" b="1" dirty="0" err="1">
                <a:solidFill>
                  <a:srgbClr val="FF0000"/>
                </a:solidFill>
              </a:rPr>
              <a:t>geom_label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marL="457200" lvl="1" indent="0">
              <a:buNone/>
            </a:pPr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endParaRPr lang="cs-CZ" dirty="0"/>
          </a:p>
          <a:p>
            <a:pPr lvl="1"/>
            <a:r>
              <a:rPr lang="cs-CZ" dirty="0" err="1">
                <a:solidFill>
                  <a:srgbClr val="0070C0"/>
                </a:solidFill>
              </a:rPr>
              <a:t>vjust</a:t>
            </a:r>
            <a:r>
              <a:rPr lang="cs-CZ" dirty="0">
                <a:solidFill>
                  <a:srgbClr val="0070C0"/>
                </a:solidFill>
              </a:rPr>
              <a:t>/</a:t>
            </a:r>
            <a:r>
              <a:rPr lang="cs-CZ" dirty="0" err="1">
                <a:solidFill>
                  <a:srgbClr val="0070C0"/>
                </a:solidFill>
              </a:rPr>
              <a:t>hjust</a:t>
            </a:r>
            <a:r>
              <a:rPr lang="cs-CZ" dirty="0">
                <a:solidFill>
                  <a:srgbClr val="0070C0"/>
                </a:solidFill>
              </a:rPr>
              <a:t> </a:t>
            </a:r>
            <a:r>
              <a:rPr lang="cs-CZ" dirty="0"/>
              <a:t>slouží k nastavení pozice popisků</a:t>
            </a:r>
          </a:p>
          <a:p>
            <a:pPr lvl="2"/>
            <a:r>
              <a:rPr lang="cs-CZ" dirty="0"/>
              <a:t>1.5 =&gt; před koncem sloupců</a:t>
            </a:r>
          </a:p>
          <a:p>
            <a:pPr lvl="2"/>
            <a:r>
              <a:rPr lang="cs-CZ" dirty="0"/>
              <a:t>-0.5 =&gt; za koncem sloupců</a:t>
            </a:r>
          </a:p>
          <a:p>
            <a:pPr marL="914400" lvl="2" indent="0">
              <a:buNone/>
            </a:pPr>
            <a:endParaRPr lang="cs-CZ" b="1" dirty="0">
              <a:solidFill>
                <a:srgbClr val="FF0000"/>
              </a:solidFill>
            </a:endParaRPr>
          </a:p>
          <a:p>
            <a:pPr lvl="1"/>
            <a:r>
              <a:rPr lang="cs-CZ" dirty="0">
                <a:solidFill>
                  <a:srgbClr val="0070C0"/>
                </a:solidFill>
              </a:rPr>
              <a:t>argument </a:t>
            </a:r>
            <a:r>
              <a:rPr lang="cs-CZ" dirty="0" err="1">
                <a:solidFill>
                  <a:srgbClr val="0070C0"/>
                </a:solidFill>
              </a:rPr>
              <a:t>show.legend</a:t>
            </a:r>
            <a:r>
              <a:rPr lang="cs-CZ" dirty="0">
                <a:solidFill>
                  <a:srgbClr val="0070C0"/>
                </a:solidFill>
              </a:rPr>
              <a:t> = FALSE aby popisky se </a:t>
            </a:r>
          </a:p>
          <a:p>
            <a:pPr marL="457200" lvl="1" indent="0">
              <a:buNone/>
            </a:pPr>
            <a:r>
              <a:rPr lang="cs-CZ" dirty="0">
                <a:solidFill>
                  <a:srgbClr val="0070C0"/>
                </a:solidFill>
              </a:rPr>
              <a:t>      nepromítli do legendy</a:t>
            </a: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0868870-0D35-038B-ED63-56EB215A0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73" y="1628470"/>
            <a:ext cx="4854491" cy="93867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22E0284-E288-2FC9-D755-0AE04C4E73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073" y="3068960"/>
            <a:ext cx="4785908" cy="108269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2A0E28E2-4BF4-045B-F771-92FFBD19D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9685" y="1145413"/>
            <a:ext cx="3205462" cy="232267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B89DCE0E-7D57-374E-9021-849AD0E2C3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419" y="3864464"/>
            <a:ext cx="3126728" cy="229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449896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A86503-6966-6EA2-BDF6-F706FE99C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Sloupcový graf – popisky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19BECE1-1EEA-DEB2-3C22-9FF1B95D98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Argument </a:t>
            </a:r>
            <a:r>
              <a:rPr lang="cs-CZ" dirty="0" err="1">
                <a:solidFill>
                  <a:srgbClr val="0070C0"/>
                </a:solidFill>
              </a:rPr>
              <a:t>stat</a:t>
            </a:r>
            <a:r>
              <a:rPr lang="cs-CZ" dirty="0">
                <a:solidFill>
                  <a:srgbClr val="0070C0"/>
                </a:solidFill>
              </a:rPr>
              <a:t> = "</a:t>
            </a:r>
            <a:r>
              <a:rPr lang="cs-CZ" dirty="0" err="1">
                <a:solidFill>
                  <a:srgbClr val="0070C0"/>
                </a:solidFill>
              </a:rPr>
              <a:t>count</a:t>
            </a:r>
            <a:r>
              <a:rPr lang="cs-CZ" dirty="0">
                <a:solidFill>
                  <a:srgbClr val="0070C0"/>
                </a:solidFill>
              </a:rPr>
              <a:t>":</a:t>
            </a:r>
          </a:p>
          <a:p>
            <a:endParaRPr lang="cs-CZ" dirty="0">
              <a:solidFill>
                <a:srgbClr val="0070C0"/>
              </a:solidFill>
            </a:endParaRPr>
          </a:p>
          <a:p>
            <a:pPr lvl="1"/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b="1" dirty="0" err="1">
                <a:solidFill>
                  <a:srgbClr val="FF0000"/>
                </a:solidFill>
              </a:rPr>
              <a:t>geom_text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lvl="1"/>
            <a:endParaRPr lang="cs-CZ" b="1" dirty="0">
              <a:solidFill>
                <a:srgbClr val="FF0000"/>
              </a:solidFill>
            </a:endParaRPr>
          </a:p>
          <a:p>
            <a:pPr lvl="1"/>
            <a:r>
              <a:rPr lang="cs-CZ" b="1" dirty="0" err="1">
                <a:solidFill>
                  <a:srgbClr val="FF0000"/>
                </a:solidFill>
              </a:rPr>
              <a:t>geom_label</a:t>
            </a:r>
            <a:r>
              <a:rPr lang="cs-CZ" b="1" dirty="0">
                <a:solidFill>
                  <a:srgbClr val="FF0000"/>
                </a:solidFill>
              </a:rPr>
              <a:t>()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marL="457200" lvl="1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4DFE4F5-9C28-AFA1-CD9E-11E8ADB0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685" y="1145413"/>
            <a:ext cx="3205462" cy="232267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51B5E7E4-CCF8-1B88-3BE3-955831010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8419" y="3864464"/>
            <a:ext cx="3126728" cy="229153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1669ABA7-C1D2-DFCD-E06D-EE15DF81B0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658" y="2152883"/>
            <a:ext cx="4551951" cy="119395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AA4AFCFF-F78B-E09B-2BB4-FF93D3FBB7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9592" y="4298475"/>
            <a:ext cx="4303684" cy="126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32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2E75594-DEEF-BDAC-B898-9373C5D85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Data </a:t>
            </a:r>
            <a:r>
              <a:rPr lang="cs-CZ" dirty="0" err="1"/>
              <a:t>frame</a:t>
            </a:r>
            <a:endParaRPr lang="cs-CZ" dirty="0"/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36DBCEE9-C115-542D-BC61-0EAB31DF2B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5731258"/>
              </p:ext>
            </p:extLst>
          </p:nvPr>
        </p:nvGraphicFramePr>
        <p:xfrm>
          <a:off x="392003" y="894042"/>
          <a:ext cx="6084291" cy="133628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084291">
                  <a:extLst>
                    <a:ext uri="{9D8B030D-6E8A-4147-A177-3AD203B41FA5}">
                      <a16:colId xmlns:a16="http://schemas.microsoft.com/office/drawing/2014/main" val="1471168681"/>
                    </a:ext>
                  </a:extLst>
                </a:gridCol>
              </a:tblGrid>
              <a:tr h="265013">
                <a:tc>
                  <a:txBody>
                    <a:bodyPr/>
                    <a:lstStyle/>
                    <a:p>
                      <a:r>
                        <a:rPr lang="cs-CZ" dirty="0"/>
                        <a:t>Funkce </a:t>
                      </a:r>
                      <a:r>
                        <a:rPr lang="cs-CZ" dirty="0" err="1"/>
                        <a:t>data.frame</a:t>
                      </a:r>
                      <a:r>
                        <a:rPr lang="cs-CZ" dirty="0"/>
                        <a:t>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339160"/>
                  </a:ext>
                </a:extLst>
              </a:tr>
              <a:tr h="970529">
                <a:tc>
                  <a:txBody>
                    <a:bodyPr/>
                    <a:lstStyle/>
                    <a:p>
                      <a:r>
                        <a:rPr lang="cs-CZ" dirty="0" err="1">
                          <a:latin typeface="Consolas" panose="020B0609020204030204" pitchFamily="49" charset="0"/>
                        </a:rPr>
                        <a:t>df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 &lt;- </a:t>
                      </a:r>
                      <a:r>
                        <a:rPr lang="cs-CZ" dirty="0" err="1">
                          <a:latin typeface="Consolas" panose="020B0609020204030204" pitchFamily="49" charset="0"/>
                        </a:rPr>
                        <a:t>data.frame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(x = 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: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8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,</a:t>
                      </a:r>
                    </a:p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                 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y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c(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"a"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"b"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"c"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"d"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),</a:t>
                      </a:r>
                      <a:endParaRPr lang="cs-CZ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                 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z = c(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TRUE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, 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TRUE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))</a:t>
                      </a:r>
                      <a:endParaRPr lang="cs-CZ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0073314"/>
                  </a:ext>
                </a:extLst>
              </a:tr>
            </a:tbl>
          </a:graphicData>
        </a:graphic>
      </p:graphicFrame>
      <p:pic>
        <p:nvPicPr>
          <p:cNvPr id="6" name="Obrázek 5">
            <a:extLst>
              <a:ext uri="{FF2B5EF4-FFF2-40B4-BE49-F238E27FC236}">
                <a16:creationId xmlns:a16="http://schemas.microsoft.com/office/drawing/2014/main" id="{F77A8AA8-1E44-871A-5A8C-C30BAAD0B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2240" y="1010966"/>
            <a:ext cx="1400370" cy="1114581"/>
          </a:xfrm>
          <a:prstGeom prst="rect">
            <a:avLst/>
          </a:prstGeom>
        </p:spPr>
      </p:pic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7FFB96FD-C801-F214-3A80-BF4FE7998D18}"/>
              </a:ext>
            </a:extLst>
          </p:cNvPr>
          <p:cNvSpPr/>
          <p:nvPr/>
        </p:nvSpPr>
        <p:spPr>
          <a:xfrm>
            <a:off x="6660232" y="900113"/>
            <a:ext cx="1512168" cy="1336289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8" name="Tabulka 8">
            <a:extLst>
              <a:ext uri="{FF2B5EF4-FFF2-40B4-BE49-F238E27FC236}">
                <a16:creationId xmlns:a16="http://schemas.microsoft.com/office/drawing/2014/main" id="{3B76996B-B6DE-F038-E618-F173DE5E6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280290"/>
              </p:ext>
            </p:extLst>
          </p:nvPr>
        </p:nvGraphicFramePr>
        <p:xfrm>
          <a:off x="395536" y="2492897"/>
          <a:ext cx="8136904" cy="25111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20869">
                  <a:extLst>
                    <a:ext uri="{9D8B030D-6E8A-4147-A177-3AD203B41FA5}">
                      <a16:colId xmlns:a16="http://schemas.microsoft.com/office/drawing/2014/main" val="2525738680"/>
                    </a:ext>
                  </a:extLst>
                </a:gridCol>
                <a:gridCol w="4528364">
                  <a:extLst>
                    <a:ext uri="{9D8B030D-6E8A-4147-A177-3AD203B41FA5}">
                      <a16:colId xmlns:a16="http://schemas.microsoft.com/office/drawing/2014/main" val="2513250836"/>
                    </a:ext>
                  </a:extLst>
                </a:gridCol>
                <a:gridCol w="2087671">
                  <a:extLst>
                    <a:ext uri="{9D8B030D-6E8A-4147-A177-3AD203B41FA5}">
                      <a16:colId xmlns:a16="http://schemas.microsoft.com/office/drawing/2014/main" val="2807578286"/>
                    </a:ext>
                  </a:extLst>
                </a:gridCol>
              </a:tblGrid>
              <a:tr h="338777">
                <a:tc>
                  <a:txBody>
                    <a:bodyPr/>
                    <a:lstStyle/>
                    <a:p>
                      <a:r>
                        <a:rPr lang="cs-CZ" dirty="0"/>
                        <a:t>Kód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Popis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Výsledek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2060732"/>
                  </a:ext>
                </a:extLst>
              </a:tr>
              <a:tr h="338777">
                <a:tc>
                  <a:txBody>
                    <a:bodyPr/>
                    <a:lstStyle/>
                    <a:p>
                      <a:r>
                        <a:rPr lang="cs-CZ" sz="1800" dirty="0" err="1">
                          <a:latin typeface="Consolas" panose="020B0609020204030204" pitchFamily="49" charset="0"/>
                        </a:rPr>
                        <a:t>df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[ ,</a:t>
                      </a:r>
                      <a:r>
                        <a:rPr lang="cs-CZ" sz="180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Výběr prvků z druhého sloupce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Consolas" panose="020B0609020204030204" pitchFamily="49" charset="0"/>
                        </a:rPr>
                        <a:t>[1] "a" "b" "c" "d"</a:t>
                      </a:r>
                      <a:endParaRPr lang="cs-CZ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5680010"/>
                  </a:ext>
                </a:extLst>
              </a:tr>
              <a:tr h="338777">
                <a:tc>
                  <a:txBody>
                    <a:bodyPr/>
                    <a:lstStyle/>
                    <a:p>
                      <a:r>
                        <a:rPr lang="cs-CZ" sz="1800" dirty="0" err="1">
                          <a:latin typeface="Consolas" panose="020B0609020204030204" pitchFamily="49" charset="0"/>
                        </a:rPr>
                        <a:t>df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[[</a:t>
                      </a:r>
                      <a:r>
                        <a:rPr lang="cs-CZ" sz="180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]]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Výběr druhé proměnné (y)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Consolas" panose="020B0609020204030204" pitchFamily="49" charset="0"/>
                        </a:rPr>
                        <a:t>[1] "a" "b" "c" "d"</a:t>
                      </a:r>
                      <a:endParaRPr lang="cs-CZ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6070836"/>
                  </a:ext>
                </a:extLst>
              </a:tr>
              <a:tr h="338777">
                <a:tc>
                  <a:txBody>
                    <a:bodyPr/>
                    <a:lstStyle/>
                    <a:p>
                      <a:r>
                        <a:rPr lang="cs-CZ" sz="1800" dirty="0" err="1">
                          <a:latin typeface="Consolas" panose="020B0609020204030204" pitchFamily="49" charset="0"/>
                        </a:rPr>
                        <a:t>df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cs-CZ" sz="180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sz="180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3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Výběr prvku z druhého řádku a třetího sloupce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400" dirty="0">
                          <a:latin typeface="Consolas" panose="020B0609020204030204" pitchFamily="49" charset="0"/>
                        </a:rPr>
                        <a:t>[1] 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421750"/>
                  </a:ext>
                </a:extLst>
              </a:tr>
              <a:tr h="3387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err="1">
                          <a:latin typeface="Consolas" panose="020B0609020204030204" pitchFamily="49" charset="0"/>
                        </a:rPr>
                        <a:t>df</a:t>
                      </a:r>
                      <a:r>
                        <a:rPr lang="cs-CZ" sz="1800" b="0" dirty="0" err="1">
                          <a:latin typeface="Consolas" panose="020B0609020204030204" pitchFamily="49" charset="0"/>
                        </a:rPr>
                        <a:t>$y</a:t>
                      </a:r>
                      <a:endParaRPr lang="cs-CZ" sz="1800" b="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Výběr proměnné 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400" dirty="0">
                          <a:latin typeface="Consolas" panose="020B0609020204030204" pitchFamily="49" charset="0"/>
                        </a:rPr>
                        <a:t>[1] "a" "b" "c" "d"</a:t>
                      </a:r>
                      <a:endParaRPr lang="cs-CZ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688048"/>
                  </a:ext>
                </a:extLst>
              </a:tr>
              <a:tr h="6823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 err="1">
                          <a:latin typeface="Consolas" panose="020B0609020204030204" pitchFamily="49" charset="0"/>
                        </a:rPr>
                        <a:t>df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[</a:t>
                      </a:r>
                      <a:r>
                        <a:rPr lang="cs-CZ" sz="1800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2</a:t>
                      </a:r>
                      <a:r>
                        <a:rPr lang="cs-CZ" sz="1800" dirty="0">
                          <a:latin typeface="Consolas" panose="020B0609020204030204" pitchFamily="49" charset="0"/>
                        </a:rPr>
                        <a:t>, 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Výběr druhého řádku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dirty="0">
                          <a:latin typeface="Consolas" panose="020B0609020204030204" pitchFamily="49" charset="0"/>
                        </a:rPr>
                        <a:t>x y     z</a:t>
                      </a:r>
                    </a:p>
                    <a:p>
                      <a:r>
                        <a:rPr lang="pl-PL" sz="1400" dirty="0">
                          <a:latin typeface="Consolas" panose="020B0609020204030204" pitchFamily="49" charset="0"/>
                        </a:rPr>
                        <a:t>2 6 b FALSE</a:t>
                      </a:r>
                      <a:endParaRPr lang="cs-CZ" sz="1400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450402"/>
                  </a:ext>
                </a:extLst>
              </a:tr>
            </a:tbl>
          </a:graphicData>
        </a:graphic>
      </p:graphicFrame>
      <p:sp>
        <p:nvSpPr>
          <p:cNvPr id="9" name="TextovéPole 8">
            <a:extLst>
              <a:ext uri="{FF2B5EF4-FFF2-40B4-BE49-F238E27FC236}">
                <a16:creationId xmlns:a16="http://schemas.microsoft.com/office/drawing/2014/main" id="{5EA41BD3-AAA8-EB06-229F-72210D4F2D08}"/>
              </a:ext>
            </a:extLst>
          </p:cNvPr>
          <p:cNvSpPr txBox="1"/>
          <p:nvPr/>
        </p:nvSpPr>
        <p:spPr>
          <a:xfrm>
            <a:off x="395536" y="5075906"/>
            <a:ext cx="3719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solidFill>
                  <a:schemeClr val="accent6">
                    <a:lumMod val="50000"/>
                  </a:schemeClr>
                </a:solidFill>
              </a:rPr>
              <a:t>Zobrazení všech hodnot data </a:t>
            </a:r>
            <a:r>
              <a:rPr lang="cs-CZ" b="1" dirty="0" err="1">
                <a:solidFill>
                  <a:schemeClr val="accent6">
                    <a:lumMod val="50000"/>
                  </a:schemeClr>
                </a:solidFill>
              </a:rPr>
              <a:t>framu</a:t>
            </a:r>
            <a:r>
              <a:rPr lang="cs-CZ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7C980858-1D10-B17E-D7B9-FE002E7B88D4}"/>
              </a:ext>
            </a:extLst>
          </p:cNvPr>
          <p:cNvSpPr txBox="1"/>
          <p:nvPr/>
        </p:nvSpPr>
        <p:spPr>
          <a:xfrm>
            <a:off x="1656298" y="5445238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>
                <a:latin typeface="Consolas" panose="020B0609020204030204" pitchFamily="49" charset="0"/>
              </a:rPr>
              <a:t>View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df</a:t>
            </a:r>
            <a:r>
              <a:rPr lang="cs-CZ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6E31E0B5-7182-7DA7-8D63-9738DAAB1C35}"/>
              </a:ext>
            </a:extLst>
          </p:cNvPr>
          <p:cNvSpPr/>
          <p:nvPr/>
        </p:nvSpPr>
        <p:spPr>
          <a:xfrm>
            <a:off x="395536" y="5075906"/>
            <a:ext cx="3528392" cy="738664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15A13676-74CC-A8B9-6EBD-7A7EC2E3BA1C}"/>
              </a:ext>
            </a:extLst>
          </p:cNvPr>
          <p:cNvSpPr txBox="1"/>
          <p:nvPr/>
        </p:nvSpPr>
        <p:spPr>
          <a:xfrm>
            <a:off x="4471887" y="5075906"/>
            <a:ext cx="409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>
                <a:solidFill>
                  <a:schemeClr val="accent6">
                    <a:lumMod val="50000"/>
                  </a:schemeClr>
                </a:solidFill>
              </a:rPr>
              <a:t>Zobrazení prvních pozorovaní data </a:t>
            </a:r>
            <a:r>
              <a:rPr lang="cs-CZ" b="1" dirty="0" err="1">
                <a:solidFill>
                  <a:schemeClr val="accent6">
                    <a:lumMod val="50000"/>
                  </a:schemeClr>
                </a:solidFill>
              </a:rPr>
              <a:t>framu</a:t>
            </a:r>
            <a:endParaRPr lang="cs-CZ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TextovéPole 12">
            <a:extLst>
              <a:ext uri="{FF2B5EF4-FFF2-40B4-BE49-F238E27FC236}">
                <a16:creationId xmlns:a16="http://schemas.microsoft.com/office/drawing/2014/main" id="{47497EC1-E40C-0E44-6EA0-FF82F64EA036}"/>
              </a:ext>
            </a:extLst>
          </p:cNvPr>
          <p:cNvSpPr txBox="1"/>
          <p:nvPr/>
        </p:nvSpPr>
        <p:spPr>
          <a:xfrm>
            <a:off x="6024651" y="5445238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err="1">
                <a:latin typeface="Consolas" panose="020B0609020204030204" pitchFamily="49" charset="0"/>
              </a:rPr>
              <a:t>head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df</a:t>
            </a:r>
            <a:r>
              <a:rPr lang="cs-CZ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FBC9CCF5-6985-E04B-2CA9-91B24BB30DA4}"/>
              </a:ext>
            </a:extLst>
          </p:cNvPr>
          <p:cNvSpPr/>
          <p:nvPr/>
        </p:nvSpPr>
        <p:spPr>
          <a:xfrm>
            <a:off x="4353863" y="5075906"/>
            <a:ext cx="4217914" cy="738664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50252592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8F0E48-3808-522F-8E48-6E09C819B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Koláčový graf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C85673B-7DC7-55BD-4126-3F487A4DF6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kern="0" dirty="0">
                <a:effectLst/>
                <a:latin typeface="LMRoman10-Regular"/>
                <a:ea typeface="Calibri" panose="020F0502020204030204" pitchFamily="34" charset="0"/>
                <a:cs typeface="LMRoman10-Regular"/>
              </a:rPr>
              <a:t>K znázornění struktury variant statistického znaku jsou oblíbené výsečové grafy.</a:t>
            </a:r>
            <a:endParaRPr lang="cs-CZ" sz="1800" dirty="0"/>
          </a:p>
          <a:p>
            <a:r>
              <a:rPr lang="cs-CZ" sz="1800" dirty="0"/>
              <a:t>Prezentuje relativní četnosti kategorii, přičemž jednotlivé relativní četnosti jsou úměrně reprezentovány plochami příslušných kruhových výsečí.</a:t>
            </a:r>
          </a:p>
          <a:p>
            <a:r>
              <a:rPr lang="cs-CZ" sz="1800" dirty="0"/>
              <a:t>Funkce </a:t>
            </a:r>
            <a:r>
              <a:rPr lang="cs-CZ" sz="1800" dirty="0" err="1">
                <a:solidFill>
                  <a:srgbClr val="FF0000"/>
                </a:solidFill>
              </a:rPr>
              <a:t>geom_bar</a:t>
            </a:r>
            <a:r>
              <a:rPr lang="cs-CZ" sz="1800" dirty="0">
                <a:solidFill>
                  <a:srgbClr val="FF0000"/>
                </a:solidFill>
              </a:rPr>
              <a:t>()</a:t>
            </a:r>
          </a:p>
          <a:p>
            <a:r>
              <a:rPr lang="cs-CZ" sz="1800" dirty="0"/>
              <a:t>Platí pravidla argumentu </a:t>
            </a:r>
            <a:r>
              <a:rPr lang="cs-CZ" sz="1800" dirty="0" err="1">
                <a:solidFill>
                  <a:srgbClr val="0070C0"/>
                </a:solidFill>
              </a:rPr>
              <a:t>stat</a:t>
            </a:r>
            <a:r>
              <a:rPr lang="cs-CZ" sz="1800" dirty="0">
                <a:solidFill>
                  <a:srgbClr val="0070C0"/>
                </a:solidFill>
              </a:rPr>
              <a:t> = "</a:t>
            </a:r>
            <a:r>
              <a:rPr lang="cs-CZ" sz="1800" dirty="0" err="1">
                <a:solidFill>
                  <a:srgbClr val="0070C0"/>
                </a:solidFill>
              </a:rPr>
              <a:t>count</a:t>
            </a:r>
            <a:r>
              <a:rPr lang="cs-CZ" sz="1800" dirty="0">
                <a:solidFill>
                  <a:srgbClr val="0070C0"/>
                </a:solidFill>
              </a:rPr>
              <a:t>" / </a:t>
            </a:r>
            <a:r>
              <a:rPr lang="cs-CZ" sz="1800" dirty="0" err="1">
                <a:solidFill>
                  <a:srgbClr val="0070C0"/>
                </a:solidFill>
              </a:rPr>
              <a:t>stat</a:t>
            </a:r>
            <a:r>
              <a:rPr lang="cs-CZ" sz="1800" dirty="0">
                <a:solidFill>
                  <a:srgbClr val="0070C0"/>
                </a:solidFill>
              </a:rPr>
              <a:t> = "identity„</a:t>
            </a:r>
          </a:p>
          <a:p>
            <a:endParaRPr lang="cs-CZ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cs-CZ" sz="1800" dirty="0">
              <a:solidFill>
                <a:srgbClr val="0070C0"/>
              </a:solidFill>
            </a:endParaRPr>
          </a:p>
          <a:p>
            <a:r>
              <a:rPr lang="cs-CZ" sz="1800" dirty="0"/>
              <a:t>+ změna souřadnicového systému </a:t>
            </a:r>
            <a:r>
              <a:rPr lang="cs-CZ" sz="1800" dirty="0" err="1">
                <a:solidFill>
                  <a:srgbClr val="FF0000"/>
                </a:solidFill>
              </a:rPr>
              <a:t>coord_polar</a:t>
            </a:r>
            <a:r>
              <a:rPr lang="cs-CZ" sz="1800" dirty="0">
                <a:solidFill>
                  <a:srgbClr val="FF0000"/>
                </a:solidFill>
              </a:rPr>
              <a:t>() </a:t>
            </a:r>
            <a:r>
              <a:rPr lang="cs-CZ" sz="1800" dirty="0">
                <a:solidFill>
                  <a:schemeClr val="tx1"/>
                </a:solidFill>
              </a:rPr>
              <a:t>a nastavení </a:t>
            </a:r>
            <a:r>
              <a:rPr lang="cs-CZ" sz="1800" dirty="0">
                <a:solidFill>
                  <a:srgbClr val="0070C0"/>
                </a:solidFill>
              </a:rPr>
              <a:t>argumentu </a:t>
            </a:r>
            <a:r>
              <a:rPr lang="cs-CZ" sz="1800" dirty="0" err="1">
                <a:solidFill>
                  <a:srgbClr val="0070C0"/>
                </a:solidFill>
              </a:rPr>
              <a:t>theta</a:t>
            </a:r>
            <a:r>
              <a:rPr lang="cs-CZ" sz="1800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cs-CZ" sz="1800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F015A23-EB14-D722-E26C-A41B6A45C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999" y="2636912"/>
            <a:ext cx="4675814" cy="45033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BC45669-19F9-AB54-E107-A607F5B5C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30" y="3527999"/>
            <a:ext cx="4655198" cy="611289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6DB110A-998C-EEA3-378E-5C4CEAC52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1880" y="4348697"/>
            <a:ext cx="2520279" cy="1951301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4D1A0505-6B08-397B-81AC-589DAAB43C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9636" y="4319223"/>
            <a:ext cx="2441539" cy="1908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89104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E3AEF6-7835-9FE8-B86E-C2A82F6D7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Koláčový graf 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1F1E106-3429-C4BF-D9DB-3AC2D4834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" y="903812"/>
            <a:ext cx="8820472" cy="2300091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D0277241-803B-7429-624D-1A7715D436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816" y="3429000"/>
            <a:ext cx="3675190" cy="2813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49823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9FE054-8A16-D7AB-661F-1089B9556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Krabicový graf (</a:t>
            </a:r>
            <a:r>
              <a:rPr lang="cs-CZ" dirty="0" err="1"/>
              <a:t>Boxplot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96E2F56-F260-B21F-5838-B0EE63C52B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72141"/>
            <a:ext cx="8640000" cy="5256000"/>
          </a:xfrm>
        </p:spPr>
        <p:txBody>
          <a:bodyPr/>
          <a:lstStyle/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Slouží pro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vizualizaci kvantitativních dat.</a:t>
            </a:r>
          </a:p>
          <a:p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Nástrojem pro detekování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odlehlých hodnot.</a:t>
            </a:r>
            <a:endParaRPr lang="cs-CZ" dirty="0"/>
          </a:p>
          <a:p>
            <a:r>
              <a:rPr lang="cs-CZ" dirty="0"/>
              <a:t>Graf ve tvaru obdélníku doplněný tzv. fousky. Jednotlivé prvky krabicového grafu nejčastěji odpovídají významným kvantilům vypočteným na základě pozorovaných dat.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geom_boxplot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B8280C4-EADA-419F-0737-5A61AA028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9952" y="2405385"/>
            <a:ext cx="3876675" cy="74295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E0F0F163-B47D-6E16-40CA-65A2641214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48" b="5362"/>
          <a:stretch/>
        </p:blipFill>
        <p:spPr>
          <a:xfrm>
            <a:off x="683568" y="3264476"/>
            <a:ext cx="4032448" cy="2863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3506"/>
      </p:ext>
    </p:extLst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C413451-1ECF-4D08-150D-F79E77C8C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Krabicový graf (</a:t>
            </a:r>
            <a:r>
              <a:rPr lang="cs-CZ" dirty="0" err="1"/>
              <a:t>Boxplot</a:t>
            </a:r>
            <a:r>
              <a:rPr lang="cs-CZ" dirty="0"/>
              <a:t>)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8B9F798D-A751-2CE9-2E2B-4D2FCF8D2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Podle skupiny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Podle skupin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CB75F06-2FCC-9E8F-2BA8-2E97AADDE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41" y="1473755"/>
            <a:ext cx="4968552" cy="521391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F3419F5-50F4-BC48-BCF4-64D9BBD1F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167" y="3146513"/>
            <a:ext cx="4782879" cy="58117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CC27899-3ABE-DE3C-627D-AA7256E29C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675" y="1167798"/>
            <a:ext cx="3038702" cy="226930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88206DAD-AA47-FE72-FB11-D2CE070F04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5776" y="3872186"/>
            <a:ext cx="3264829" cy="242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0671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A11C29-BD71-BFEC-E9F6-E4670EE84D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Krabicový graf (</a:t>
            </a:r>
            <a:r>
              <a:rPr lang="cs-CZ" dirty="0" err="1"/>
              <a:t>Boxplot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04F56E3-15B9-4B55-87DA-7FA06B9E2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Co dál?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/>
              <a:t>Nastavení oddělovače tisícin</a:t>
            </a:r>
          </a:p>
          <a:p>
            <a:endParaRPr lang="cs-CZ" dirty="0"/>
          </a:p>
          <a:p>
            <a:r>
              <a:rPr lang="cs-CZ" dirty="0"/>
              <a:t>Doplňující informace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A4BE173-A08E-A18D-0AA6-BE0099225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731" y="1191323"/>
            <a:ext cx="4869581" cy="287385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F9BCDA4-E8F2-8B57-663D-EF927D4B3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2173" y="2420888"/>
            <a:ext cx="307653" cy="74282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4CE119DB-7F2C-FE4D-3DD6-5F41BEA57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3" y="1191323"/>
            <a:ext cx="3602159" cy="1960875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11598D28-EC34-2987-795A-71FD03C2C9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058" y="4622351"/>
            <a:ext cx="3883768" cy="15462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762004DA-4F99-14E8-7AD1-8253837F24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5427826"/>
            <a:ext cx="5128704" cy="769687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85E26A3-29EF-6964-2B6B-D01C30009D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7723" y="3338468"/>
            <a:ext cx="3357106" cy="235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234366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AC31BD2-63DA-C6DC-CCC5-8DAE29C84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Houslový graf (Violin)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4BD8050-38BE-F269-A3CC-ABF902D491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geom_violin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Graf je často využíván pro znázornění rozložení číselné proměnné. </a:t>
            </a:r>
          </a:p>
          <a:p>
            <a:r>
              <a:rPr lang="cs-CZ" dirty="0"/>
              <a:t>Šířka křivky ve vybraném bodě představuje přibližnou četnost případů v tomto bodě. </a:t>
            </a:r>
          </a:p>
          <a:p>
            <a:r>
              <a:rPr lang="cs-CZ" dirty="0"/>
              <a:t>Hlavním přínosem v porovnání s </a:t>
            </a:r>
            <a:r>
              <a:rPr lang="cs-CZ" dirty="0" err="1"/>
              <a:t>boxplotem</a:t>
            </a:r>
            <a:r>
              <a:rPr lang="cs-CZ" dirty="0"/>
              <a:t> však spočívá v tom, že vidíme kompletní rozdělení dat v jednotlivých skupinách.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3DAB12B-3F3F-D5DD-0E83-15FF322A05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43" b="2627"/>
          <a:stretch/>
        </p:blipFill>
        <p:spPr>
          <a:xfrm>
            <a:off x="539552" y="1268760"/>
            <a:ext cx="7830616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400442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D05AA4-31BF-BA88-A469-6A8B7698A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Korelace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CD85E20-9942-287B-C532-57DB5080A8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Korelace je lineární závislost mezi dvěma veličinami</a:t>
            </a:r>
            <a:r>
              <a:rPr lang="cs-CZ" dirty="0"/>
              <a:t>.</a:t>
            </a:r>
          </a:p>
          <a:p>
            <a:r>
              <a:rPr lang="cs-CZ" dirty="0"/>
              <a:t>Míru korelace vyjadřuje tzv. korelační koeficient, který nabývá hodnot od -1 do 1.</a:t>
            </a:r>
          </a:p>
          <a:p>
            <a:r>
              <a:rPr lang="cs-CZ" dirty="0"/>
              <a:t>Hodnota 0 znamená, že mezi veličinami lineární závislost není.</a:t>
            </a:r>
          </a:p>
          <a:p>
            <a:r>
              <a:rPr lang="cs-CZ" dirty="0"/>
              <a:t>Čím blíže je hodnota korelačního koeficientu jedné nebo mínus jedné, tím je vztah silnější.</a:t>
            </a:r>
          </a:p>
          <a:p>
            <a:r>
              <a:rPr lang="cs-CZ" dirty="0"/>
              <a:t>Instalace </a:t>
            </a:r>
            <a:r>
              <a:rPr lang="cs-CZ" dirty="0">
                <a:solidFill>
                  <a:srgbClr val="0070C0"/>
                </a:solidFill>
              </a:rPr>
              <a:t>balíku </a:t>
            </a:r>
            <a:r>
              <a:rPr lang="cs-CZ" dirty="0" err="1">
                <a:solidFill>
                  <a:srgbClr val="0070C0"/>
                </a:solidFill>
              </a:rPr>
              <a:t>ggcorplot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ggcorrplot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82D1EA0-E0AA-DEA7-5D87-11D58C838C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2920712"/>
            <a:ext cx="3708408" cy="307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53346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22AFC0-67B3-9FCC-94C0-FE5CBCBE1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Spojnicový graf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1035ADA-7154-AEAF-8C64-5096CEF35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Slouží nejčastěji pro zobrazení hodnot veličin v závislosti na čase, pro sledování vývoje různých ukazatelů v průběhu nějakého období.</a:t>
            </a:r>
          </a:p>
          <a:p>
            <a:r>
              <a:rPr lang="cs-CZ" dirty="0"/>
              <a:t>Na vodorovné ose je čas/datum, na svislé ose jsou hodnoty dané veličiny.</a:t>
            </a: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geom_line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9E822DF7-5BAF-FF03-F838-2EB40FC553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83"/>
          <a:stretch/>
        </p:blipFill>
        <p:spPr>
          <a:xfrm>
            <a:off x="333918" y="2636912"/>
            <a:ext cx="8404163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3660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456C71-1DE5-D5A1-BD2C-BD63E417E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pro časové řady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4A66F5-ABD9-9193-5552-54EB65A32F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Další důležité funkce: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stat_peaks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popisek nejvyššího bodu (</a:t>
            </a:r>
            <a:r>
              <a:rPr lang="cs-CZ" dirty="0" err="1"/>
              <a:t>ggpmisc</a:t>
            </a:r>
            <a:r>
              <a:rPr lang="cs-CZ" dirty="0"/>
              <a:t>)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stat_valleys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>
                <a:solidFill>
                  <a:schemeClr val="accent6"/>
                </a:solidFill>
              </a:rPr>
              <a:t> </a:t>
            </a:r>
            <a:r>
              <a:rPr lang="cs-CZ" dirty="0"/>
              <a:t>– popisek nejnižšího bodu (</a:t>
            </a:r>
            <a:r>
              <a:rPr lang="cs-CZ" dirty="0" err="1"/>
              <a:t>ggpmisc</a:t>
            </a:r>
            <a:r>
              <a:rPr lang="cs-CZ" dirty="0"/>
              <a:t>)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geom_vline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čára </a:t>
            </a:r>
          </a:p>
          <a:p>
            <a:pPr lvl="1"/>
            <a:r>
              <a:rPr lang="cs-CZ" dirty="0" err="1">
                <a:solidFill>
                  <a:srgbClr val="FF0000"/>
                </a:solidFill>
              </a:rPr>
              <a:t>ts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– vytvoření časové řady</a:t>
            </a:r>
          </a:p>
          <a:p>
            <a:pPr marL="457200" lvl="1" indent="0">
              <a:buNone/>
            </a:pPr>
            <a:endParaRPr lang="cs-CZ" dirty="0"/>
          </a:p>
          <a:p>
            <a:r>
              <a:rPr lang="cs-CZ" dirty="0"/>
              <a:t>Knihovna </a:t>
            </a:r>
            <a:r>
              <a:rPr lang="cs-CZ" dirty="0" err="1"/>
              <a:t>lubridate</a:t>
            </a:r>
            <a:r>
              <a:rPr lang="cs-CZ" dirty="0"/>
              <a:t> – usnadňuje práci s daty a časy</a:t>
            </a:r>
          </a:p>
          <a:p>
            <a:pPr lvl="1"/>
            <a:r>
              <a:rPr lang="cs-CZ" dirty="0"/>
              <a:t>analýza,</a:t>
            </a:r>
          </a:p>
          <a:p>
            <a:pPr lvl="1"/>
            <a:r>
              <a:rPr lang="cs-CZ" dirty="0"/>
              <a:t>extrakce informací,</a:t>
            </a:r>
          </a:p>
          <a:p>
            <a:pPr lvl="1"/>
            <a:r>
              <a:rPr lang="cs-CZ" dirty="0"/>
              <a:t>časové pásma,</a:t>
            </a:r>
          </a:p>
          <a:p>
            <a:pPr lvl="1"/>
            <a:r>
              <a:rPr lang="cs-CZ" dirty="0"/>
              <a:t>výpočty,</a:t>
            </a:r>
          </a:p>
          <a:p>
            <a:pPr lvl="1"/>
            <a:r>
              <a:rPr lang="cs-CZ" dirty="0"/>
              <a:t>…</a:t>
            </a:r>
          </a:p>
          <a:p>
            <a:pPr marL="457200" lvl="1" indent="0">
              <a:buNone/>
            </a:pPr>
            <a:endParaRPr lang="cs-CZ" dirty="0"/>
          </a:p>
          <a:p>
            <a:pPr marL="0" indent="0" algn="ctr">
              <a:buNone/>
            </a:pPr>
            <a:r>
              <a:rPr lang="cs-CZ" dirty="0">
                <a:hlinkClick r:id="rId2"/>
              </a:rPr>
              <a:t>https://cran.r-project.org/web/packages/lubridate/vignettes/lubridate.html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F766551-4988-E0F3-1A74-5110E36E8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136" y="1043679"/>
            <a:ext cx="1470787" cy="68585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875B9C0B-5C3A-D093-0FAF-DF36B7A13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1896260"/>
            <a:ext cx="1531753" cy="67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25241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77B984-4D36-9F30-9B17-C1F9C541C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 pro časové řady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926C4E0-9500-DE87-00DC-A88DDF91C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geom_area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D1243BA-B51C-B833-3737-71484DA3A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" y="1610378"/>
            <a:ext cx="8568000" cy="4347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54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467025-DADF-F0F7-ADB1-4C80E038A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7050F9E-857E-D79A-067F-5F2B5868D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sz="1800" dirty="0">
                <a:solidFill>
                  <a:schemeClr val="accent6">
                    <a:lumMod val="75000"/>
                  </a:schemeClr>
                </a:solidFill>
              </a:rPr>
              <a:t>Den </a:t>
            </a:r>
          </a:p>
          <a:p>
            <a:pPr marL="0" indent="0">
              <a:buNone/>
            </a:pPr>
            <a:r>
              <a:rPr lang="cs-CZ" sz="1800" b="1" dirty="0"/>
              <a:t>        </a:t>
            </a:r>
            <a:r>
              <a:rPr lang="cs-CZ" sz="1800" b="1" dirty="0">
                <a:solidFill>
                  <a:schemeClr val="accent6">
                    <a:lumMod val="50000"/>
                  </a:schemeClr>
                </a:solidFill>
              </a:rPr>
              <a:t>Dopoledne					Odpoledne</a:t>
            </a:r>
          </a:p>
          <a:p>
            <a:pPr marL="0" indent="0">
              <a:buNone/>
            </a:pPr>
            <a:r>
              <a:rPr lang="cs-CZ" sz="1800" dirty="0"/>
              <a:t>	</a:t>
            </a:r>
            <a:r>
              <a:rPr lang="cs-CZ" sz="1800" b="0" dirty="0"/>
              <a:t>Úvod do jazyka R			                 Intervaly spolehlivosti 	</a:t>
            </a:r>
          </a:p>
          <a:p>
            <a:pPr marL="0" indent="0">
              <a:buNone/>
            </a:pPr>
            <a:r>
              <a:rPr lang="cs-CZ" sz="1800" b="0" dirty="0"/>
              <a:t>	Základní orientace v programu R Studio 	Testování hypotéz</a:t>
            </a:r>
          </a:p>
          <a:p>
            <a:pPr marL="0" indent="0">
              <a:buNone/>
            </a:pPr>
            <a:r>
              <a:rPr lang="cs-CZ" sz="1800" b="0" dirty="0"/>
              <a:t>	Popisná statistika 				Parametrické testy</a:t>
            </a:r>
          </a:p>
          <a:p>
            <a:pPr marL="0" indent="0">
              <a:buNone/>
            </a:pPr>
            <a:r>
              <a:rPr lang="cs-CZ" sz="1800" b="0" dirty="0"/>
              <a:t>	</a:t>
            </a:r>
            <a:r>
              <a:rPr lang="cs-CZ" sz="1800" dirty="0"/>
              <a:t>	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CA47E48-FC1C-926C-D47E-3490E2D7C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429000"/>
            <a:ext cx="506519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19044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5A35F7-E533-C2ED-2A83-65851CA0D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Listy a faktory </a:t>
            </a: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6C1CCB13-F2C3-A794-3874-895078C575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1224190"/>
              </p:ext>
            </p:extLst>
          </p:nvPr>
        </p:nvGraphicFramePr>
        <p:xfrm>
          <a:off x="215901" y="900112"/>
          <a:ext cx="5364212" cy="130475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5364212">
                  <a:extLst>
                    <a:ext uri="{9D8B030D-6E8A-4147-A177-3AD203B41FA5}">
                      <a16:colId xmlns:a16="http://schemas.microsoft.com/office/drawing/2014/main" val="3675463818"/>
                    </a:ext>
                  </a:extLst>
                </a:gridCol>
              </a:tblGrid>
              <a:tr h="376470">
                <a:tc>
                  <a:txBody>
                    <a:bodyPr/>
                    <a:lstStyle/>
                    <a:p>
                      <a:r>
                        <a:rPr lang="cs-CZ" dirty="0"/>
                        <a:t>Funkce list()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444769"/>
                  </a:ext>
                </a:extLst>
              </a:tr>
              <a:tr h="928281">
                <a:tc>
                  <a:txBody>
                    <a:bodyPr/>
                    <a:lstStyle/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l &lt;- list(x = 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: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,</a:t>
                      </a:r>
                    </a:p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          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y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=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 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c(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"a"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"b"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es-ES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"c"</a:t>
                      </a:r>
                      <a:r>
                        <a:rPr lang="es-ES" dirty="0">
                          <a:latin typeface="Consolas" panose="020B0609020204030204" pitchFamily="49" charset="0"/>
                        </a:rPr>
                        <a:t>),</a:t>
                      </a:r>
                      <a:endParaRPr lang="cs-CZ" dirty="0">
                        <a:latin typeface="Consolas" panose="020B0609020204030204" pitchFamily="49" charset="0"/>
                      </a:endParaRPr>
                    </a:p>
                    <a:p>
                      <a:r>
                        <a:rPr lang="cs-CZ" dirty="0">
                          <a:latin typeface="Consolas" panose="020B0609020204030204" pitchFamily="49" charset="0"/>
                        </a:rPr>
                        <a:t>          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z = c(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TRUE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FALSE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da-DK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TRUE</a:t>
                      </a:r>
                      <a:r>
                        <a:rPr lang="da-DK" dirty="0">
                          <a:latin typeface="Consolas" panose="020B0609020204030204" pitchFamily="49" charset="0"/>
                        </a:rPr>
                        <a:t>))</a:t>
                      </a:r>
                      <a:endParaRPr lang="cs-CZ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6627249"/>
                  </a:ext>
                </a:extLst>
              </a:tr>
            </a:tbl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BE362B6F-EE2E-9D3E-D130-1B0355CDEA91}"/>
              </a:ext>
            </a:extLst>
          </p:cNvPr>
          <p:cNvSpPr txBox="1"/>
          <p:nvPr/>
        </p:nvSpPr>
        <p:spPr>
          <a:xfrm>
            <a:off x="372155" y="2319626"/>
            <a:ext cx="4996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Každý z prvků, které tvoří list, může mít jinou délku.</a:t>
            </a: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E370CA3E-7B9C-FFC7-411B-DAE0C3108AFD}"/>
              </a:ext>
            </a:extLst>
          </p:cNvPr>
          <p:cNvSpPr/>
          <p:nvPr/>
        </p:nvSpPr>
        <p:spPr>
          <a:xfrm>
            <a:off x="215901" y="2319626"/>
            <a:ext cx="5364212" cy="369332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6ADEA16B-C4EB-5B01-0B1C-EDE71C445D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2497" y="933891"/>
            <a:ext cx="2899348" cy="1655593"/>
          </a:xfrm>
          <a:prstGeom prst="rect">
            <a:avLst/>
          </a:prstGeom>
        </p:spPr>
      </p:pic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D6B18F97-8668-D31D-D11F-F1F15798E5AB}"/>
              </a:ext>
            </a:extLst>
          </p:cNvPr>
          <p:cNvSpPr/>
          <p:nvPr/>
        </p:nvSpPr>
        <p:spPr>
          <a:xfrm>
            <a:off x="5736367" y="900112"/>
            <a:ext cx="3191732" cy="1788846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9" name="Tabulka 9">
            <a:extLst>
              <a:ext uri="{FF2B5EF4-FFF2-40B4-BE49-F238E27FC236}">
                <a16:creationId xmlns:a16="http://schemas.microsoft.com/office/drawing/2014/main" id="{47BC4B39-362F-1D4D-0C57-A7BDCE6B9D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34178"/>
              </p:ext>
            </p:extLst>
          </p:nvPr>
        </p:nvGraphicFramePr>
        <p:xfrm>
          <a:off x="215901" y="3140968"/>
          <a:ext cx="4788147" cy="7315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88147">
                  <a:extLst>
                    <a:ext uri="{9D8B030D-6E8A-4147-A177-3AD203B41FA5}">
                      <a16:colId xmlns:a16="http://schemas.microsoft.com/office/drawing/2014/main" val="331727686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r>
                        <a:rPr lang="cs-CZ" dirty="0"/>
                        <a:t>Funkce </a:t>
                      </a:r>
                      <a:r>
                        <a:rPr lang="cs-CZ" dirty="0" err="1"/>
                        <a:t>factor</a:t>
                      </a:r>
                      <a:r>
                        <a:rPr lang="cs-CZ" dirty="0"/>
                        <a:t>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54185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r>
                        <a:rPr lang="cs-CZ" dirty="0" err="1">
                          <a:latin typeface="Consolas" panose="020B0609020204030204" pitchFamily="49" charset="0"/>
                        </a:rPr>
                        <a:t>pohlavi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 &lt;- </a:t>
                      </a:r>
                      <a:r>
                        <a:rPr lang="cs-CZ" dirty="0" err="1">
                          <a:latin typeface="Consolas" panose="020B0609020204030204" pitchFamily="49" charset="0"/>
                        </a:rPr>
                        <a:t>factor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(c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0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0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0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  <a:r>
                        <a:rPr lang="cs-CZ" dirty="0">
                          <a:solidFill>
                            <a:schemeClr val="tx1"/>
                          </a:solidFill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>
                          <a:solidFill>
                            <a:srgbClr val="0070C0"/>
                          </a:solidFill>
                          <a:latin typeface="Consolas" panose="020B0609020204030204" pitchFamily="49" charset="0"/>
                        </a:rPr>
                        <a:t>0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))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4552621"/>
                  </a:ext>
                </a:extLst>
              </a:tr>
            </a:tbl>
          </a:graphicData>
        </a:graphic>
      </p:graphicFrame>
      <p:pic>
        <p:nvPicPr>
          <p:cNvPr id="10" name="Obrázek 9">
            <a:extLst>
              <a:ext uri="{FF2B5EF4-FFF2-40B4-BE49-F238E27FC236}">
                <a16:creationId xmlns:a16="http://schemas.microsoft.com/office/drawing/2014/main" id="{700CBDE8-FF90-40AE-C42B-29723B2F5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289" y="3300937"/>
            <a:ext cx="2495763" cy="411582"/>
          </a:xfrm>
          <a:prstGeom prst="rect">
            <a:avLst/>
          </a:prstGeom>
        </p:spPr>
      </p:pic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0BF057AB-9D7F-CD9B-B15D-B82E4E544560}"/>
              </a:ext>
            </a:extLst>
          </p:cNvPr>
          <p:cNvSpPr/>
          <p:nvPr/>
        </p:nvSpPr>
        <p:spPr>
          <a:xfrm>
            <a:off x="5832467" y="3140968"/>
            <a:ext cx="3023634" cy="731520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13" name="Tabulka 13">
            <a:extLst>
              <a:ext uri="{FF2B5EF4-FFF2-40B4-BE49-F238E27FC236}">
                <a16:creationId xmlns:a16="http://schemas.microsoft.com/office/drawing/2014/main" id="{C12BC8FE-D7AE-3F0C-FBB5-6DA4439AAF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47532"/>
              </p:ext>
            </p:extLst>
          </p:nvPr>
        </p:nvGraphicFramePr>
        <p:xfrm>
          <a:off x="186310" y="4179147"/>
          <a:ext cx="6096000" cy="7416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14844103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Pojmenování kategorií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379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err="1">
                          <a:latin typeface="Consolas" panose="020B0609020204030204" pitchFamily="49" charset="0"/>
                        </a:rPr>
                        <a:t>levels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cs-CZ" dirty="0" err="1">
                          <a:latin typeface="Consolas" panose="020B0609020204030204" pitchFamily="49" charset="0"/>
                        </a:rPr>
                        <a:t>pohlavi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)&lt;-c(</a:t>
                      </a:r>
                      <a:r>
                        <a:rPr lang="cs-CZ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</a:t>
                      </a:r>
                      <a:r>
                        <a:rPr lang="cs-CZ" dirty="0" err="1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Muži"</a:t>
                      </a:r>
                      <a:r>
                        <a:rPr lang="cs-CZ" dirty="0" err="1">
                          <a:latin typeface="Consolas" panose="020B0609020204030204" pitchFamily="49" charset="0"/>
                        </a:rPr>
                        <a:t>,</a:t>
                      </a:r>
                      <a:r>
                        <a:rPr lang="cs-CZ" dirty="0" err="1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"Ženy</a:t>
                      </a:r>
                      <a:r>
                        <a:rPr lang="cs-CZ" dirty="0">
                          <a:solidFill>
                            <a:srgbClr val="00B050"/>
                          </a:solidFill>
                          <a:latin typeface="Consolas" panose="020B0609020204030204" pitchFamily="49" charset="0"/>
                        </a:rPr>
                        <a:t>"</a:t>
                      </a:r>
                      <a:r>
                        <a:rPr lang="cs-CZ" dirty="0">
                          <a:latin typeface="Consolas" panose="020B0609020204030204" pitchFamily="49" charset="0"/>
                        </a:rPr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9434459"/>
                  </a:ext>
                </a:extLst>
              </a:tr>
            </a:tbl>
          </a:graphicData>
        </a:graphic>
      </p:graphicFrame>
      <p:pic>
        <p:nvPicPr>
          <p:cNvPr id="14" name="Obrázek 13">
            <a:extLst>
              <a:ext uri="{FF2B5EF4-FFF2-40B4-BE49-F238E27FC236}">
                <a16:creationId xmlns:a16="http://schemas.microsoft.com/office/drawing/2014/main" id="{CE2947A4-5762-1F4C-EB36-258FAA12B1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901" y="5179249"/>
            <a:ext cx="4448796" cy="495369"/>
          </a:xfrm>
          <a:prstGeom prst="rect">
            <a:avLst/>
          </a:prstGeom>
        </p:spPr>
      </p:pic>
      <p:sp>
        <p:nvSpPr>
          <p:cNvPr id="15" name="Obdélník: se zakulacenými rohy 14">
            <a:extLst>
              <a:ext uri="{FF2B5EF4-FFF2-40B4-BE49-F238E27FC236}">
                <a16:creationId xmlns:a16="http://schemas.microsoft.com/office/drawing/2014/main" id="{83C33DDC-4871-B853-4AD8-99546468FF7E}"/>
              </a:ext>
            </a:extLst>
          </p:cNvPr>
          <p:cNvSpPr/>
          <p:nvPr/>
        </p:nvSpPr>
        <p:spPr>
          <a:xfrm>
            <a:off x="215901" y="5179249"/>
            <a:ext cx="4788147" cy="495369"/>
          </a:xfrm>
          <a:prstGeom prst="round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7" name="Přímá spojnice se šipkou 16">
            <a:extLst>
              <a:ext uri="{FF2B5EF4-FFF2-40B4-BE49-F238E27FC236}">
                <a16:creationId xmlns:a16="http://schemas.microsoft.com/office/drawing/2014/main" id="{90180828-12D9-CE6B-E402-6C857DC32CEC}"/>
              </a:ext>
            </a:extLst>
          </p:cNvPr>
          <p:cNvCxnSpPr/>
          <p:nvPr/>
        </p:nvCxnSpPr>
        <p:spPr>
          <a:xfrm>
            <a:off x="5220072" y="3501008"/>
            <a:ext cx="36004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Přímá spojnice 23">
            <a:extLst>
              <a:ext uri="{FF2B5EF4-FFF2-40B4-BE49-F238E27FC236}">
                <a16:creationId xmlns:a16="http://schemas.microsoft.com/office/drawing/2014/main" id="{604008CF-2351-D20D-465B-CEF005EA71BE}"/>
              </a:ext>
            </a:extLst>
          </p:cNvPr>
          <p:cNvCxnSpPr>
            <a:cxnSpLocks/>
          </p:cNvCxnSpPr>
          <p:nvPr/>
        </p:nvCxnSpPr>
        <p:spPr>
          <a:xfrm>
            <a:off x="5580113" y="5085184"/>
            <a:ext cx="0" cy="288032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9" name="Přímá spojnice se šipkou 28">
            <a:extLst>
              <a:ext uri="{FF2B5EF4-FFF2-40B4-BE49-F238E27FC236}">
                <a16:creationId xmlns:a16="http://schemas.microsoft.com/office/drawing/2014/main" id="{F7147A8E-9AC6-43C4-59EC-348B9F271D1B}"/>
              </a:ext>
            </a:extLst>
          </p:cNvPr>
          <p:cNvCxnSpPr>
            <a:cxnSpLocks/>
          </p:cNvCxnSpPr>
          <p:nvPr/>
        </p:nvCxnSpPr>
        <p:spPr>
          <a:xfrm flipH="1">
            <a:off x="5220072" y="5373216"/>
            <a:ext cx="36004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183379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F1BAF2-A981-9053-8075-590ACEA3D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Speciální grafy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BA1E0D2-8CED-5B15-C446-6355AA56E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Balík </a:t>
            </a:r>
            <a:r>
              <a:rPr lang="cs-CZ" dirty="0" err="1">
                <a:solidFill>
                  <a:srgbClr val="0070C0"/>
                </a:solidFill>
              </a:rPr>
              <a:t>ggpubr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ggscatterhist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FEF78EF7-C2F9-66B8-AB1E-0D7A8A9B2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699" y="1772816"/>
            <a:ext cx="8008602" cy="772834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8C1066A-37E7-5BDF-92DE-DC20C83F2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3196620"/>
            <a:ext cx="3469096" cy="2975320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58CD73E1-6706-AD22-8A2E-933BCB290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6351" y="3246319"/>
            <a:ext cx="3583953" cy="298168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BC56AE2-8FEB-C407-4B65-CAB6C8055B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576" y="2756308"/>
            <a:ext cx="4016088" cy="2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19761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E013E86-4757-7682-B0CD-55185494F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Interaktivní grafy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5F26443-49C7-786A-D3BA-8A82837AF5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Balík </a:t>
            </a:r>
            <a:r>
              <a:rPr lang="cs-CZ" dirty="0" err="1">
                <a:solidFill>
                  <a:srgbClr val="0070C0"/>
                </a:solidFill>
              </a:rPr>
              <a:t>plotly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ggplotly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pPr lvl="1"/>
            <a:r>
              <a:rPr lang="cs-CZ" dirty="0"/>
              <a:t>Do funkce vložíme vytvořený </a:t>
            </a:r>
            <a:r>
              <a:rPr lang="cs-CZ" dirty="0" err="1"/>
              <a:t>ggplot</a:t>
            </a:r>
            <a:r>
              <a:rPr lang="cs-CZ" dirty="0"/>
              <a:t>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FF2027F-9D9F-B948-7272-54A9D9739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1" t="955"/>
          <a:stretch/>
        </p:blipFill>
        <p:spPr>
          <a:xfrm>
            <a:off x="2267744" y="2204864"/>
            <a:ext cx="4608512" cy="386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9494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C703CD-1433-9493-1CE4-5C887504DB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Kombinování grafů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73FCC97-7865-E49B-352B-519AECC789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Balík </a:t>
            </a:r>
            <a:r>
              <a:rPr lang="cs-CZ" dirty="0" err="1">
                <a:solidFill>
                  <a:srgbClr val="0070C0"/>
                </a:solidFill>
              </a:rPr>
              <a:t>patchwork</a:t>
            </a:r>
            <a:endParaRPr lang="cs-CZ" dirty="0">
              <a:solidFill>
                <a:srgbClr val="0070C0"/>
              </a:solidFill>
            </a:endParaRPr>
          </a:p>
          <a:p>
            <a:r>
              <a:rPr lang="cs-CZ" dirty="0"/>
              <a:t>Vytvořené </a:t>
            </a:r>
            <a:r>
              <a:rPr lang="cs-CZ" dirty="0" err="1"/>
              <a:t>ggplot</a:t>
            </a:r>
            <a:r>
              <a:rPr lang="cs-CZ" dirty="0"/>
              <a:t>: p1, p2, p3, p4</a:t>
            </a:r>
          </a:p>
          <a:p>
            <a:endParaRPr lang="cs-CZ" dirty="0"/>
          </a:p>
          <a:p>
            <a:r>
              <a:rPr lang="cs-CZ" dirty="0">
                <a:solidFill>
                  <a:srgbClr val="FF0000"/>
                </a:solidFill>
              </a:rPr>
              <a:t>p1 + p2 + p3 + p4	</a:t>
            </a:r>
            <a:r>
              <a:rPr lang="cs-CZ" dirty="0">
                <a:solidFill>
                  <a:schemeClr val="accent6"/>
                </a:solidFill>
              </a:rPr>
              <a:t>		</a:t>
            </a:r>
            <a:r>
              <a:rPr lang="cs-CZ" dirty="0">
                <a:solidFill>
                  <a:srgbClr val="FF0000"/>
                </a:solidFill>
              </a:rPr>
              <a:t>p1 + p2 + p3 + p4 + </a:t>
            </a:r>
            <a:r>
              <a:rPr lang="cs-CZ" dirty="0" err="1">
                <a:solidFill>
                  <a:srgbClr val="FF0000"/>
                </a:solidFill>
              </a:rPr>
              <a:t>plot_layout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B880894-45B6-9FF3-68AB-32AA0616F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33" y="2682566"/>
            <a:ext cx="3348368" cy="282116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7E1656C-E5B3-2026-BDFA-451C9FCB00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668085"/>
            <a:ext cx="3367586" cy="282116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66703B04-9EE1-80DA-6C50-B4925C899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4490" y="5722847"/>
            <a:ext cx="2698670" cy="47030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99581999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D5BFA0-89FA-C672-C68E-34A7E3EA7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Kombinování grafů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6BED39-1E3B-C60C-53F1-B4C84B9CFF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rgbClr val="FF0000"/>
                </a:solidFill>
              </a:rPr>
              <a:t>(p1 | p2) / p3    </a:t>
            </a:r>
            <a:r>
              <a:rPr lang="cs-CZ" dirty="0">
                <a:solidFill>
                  <a:schemeClr val="tx1"/>
                </a:solidFill>
              </a:rPr>
              <a:t>Dva grafy na horu a 1 dolu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tx1"/>
              </a:solidFill>
            </a:endParaRPr>
          </a:p>
          <a:p>
            <a:r>
              <a:rPr lang="cs-CZ" dirty="0">
                <a:solidFill>
                  <a:schemeClr val="tx1"/>
                </a:solidFill>
              </a:rPr>
              <a:t>Název pro kombinaci grafů a popisky – </a:t>
            </a:r>
            <a:r>
              <a:rPr lang="cs-CZ" dirty="0" err="1">
                <a:solidFill>
                  <a:srgbClr val="FF0000"/>
                </a:solidFill>
              </a:rPr>
              <a:t>plot_annotation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  <a:p>
            <a:endParaRPr lang="cs-CZ" dirty="0">
              <a:solidFill>
                <a:schemeClr val="tx1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978D1CB-3ACD-90FA-959C-44D5BEC3C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700808"/>
            <a:ext cx="3168352" cy="261617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B582F71F-A269-148B-E4FB-5E7F1250A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286" y="5061264"/>
            <a:ext cx="5360686" cy="11822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03B0B4D-0A21-4C9A-E7D5-9F463917D4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7768" y="1435501"/>
            <a:ext cx="3708408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5666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E68205-BC7A-C3FB-114A-D7DA74857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198892"/>
            <a:ext cx="7560000" cy="540000"/>
          </a:xfrm>
        </p:spPr>
        <p:txBody>
          <a:bodyPr/>
          <a:lstStyle/>
          <a:p>
            <a:r>
              <a:rPr lang="cs-CZ" dirty="0"/>
              <a:t>Kombinování grafů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13AA695-CF9D-DE03-3362-835335258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Funkce </a:t>
            </a:r>
            <a:r>
              <a:rPr lang="cs-CZ" dirty="0" err="1">
                <a:solidFill>
                  <a:srgbClr val="FF0000"/>
                </a:solidFill>
              </a:rPr>
              <a:t>wrap_plots</a:t>
            </a:r>
            <a:r>
              <a:rPr lang="cs-CZ" dirty="0">
                <a:solidFill>
                  <a:srgbClr val="FF0000"/>
                </a:solidFill>
              </a:rPr>
              <a:t>()</a:t>
            </a:r>
          </a:p>
        </p:txBody>
      </p:sp>
      <p:pic>
        <p:nvPicPr>
          <p:cNvPr id="4" name="Zástupný obsah 4">
            <a:extLst>
              <a:ext uri="{FF2B5EF4-FFF2-40B4-BE49-F238E27FC236}">
                <a16:creationId xmlns:a16="http://schemas.microsoft.com/office/drawing/2014/main" id="{014F7EB6-A8DB-2D42-2A9C-228AB4C778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434108"/>
            <a:ext cx="4176464" cy="3523893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747D0F32-0C89-A7EE-F48A-97256D4925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556301"/>
            <a:ext cx="4822274" cy="5716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3540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E20E971-2C66-3681-1515-DE01AB12D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Klávesové zkratky </a:t>
            </a: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927BE465-3B29-DD73-CFA4-17F6CBB1FA0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3458251"/>
              </p:ext>
            </p:extLst>
          </p:nvPr>
        </p:nvGraphicFramePr>
        <p:xfrm>
          <a:off x="251620" y="1300460"/>
          <a:ext cx="8640760" cy="436502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08012">
                  <a:extLst>
                    <a:ext uri="{9D8B030D-6E8A-4147-A177-3AD203B41FA5}">
                      <a16:colId xmlns:a16="http://schemas.microsoft.com/office/drawing/2014/main" val="855696020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val="1498881942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85604129"/>
                    </a:ext>
                  </a:extLst>
                </a:gridCol>
                <a:gridCol w="3240260">
                  <a:extLst>
                    <a:ext uri="{9D8B030D-6E8A-4147-A177-3AD203B41FA5}">
                      <a16:colId xmlns:a16="http://schemas.microsoft.com/office/drawing/2014/main" val="3030724710"/>
                    </a:ext>
                  </a:extLst>
                </a:gridCol>
              </a:tblGrid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Znak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Zkratka</a:t>
                      </a:r>
                    </a:p>
                    <a:p>
                      <a:pPr algn="ctr"/>
                      <a:r>
                        <a:rPr lang="cs-CZ" dirty="0"/>
                        <a:t> (Česká klávesnice)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Znak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Zkratka</a:t>
                      </a:r>
                    </a:p>
                    <a:p>
                      <a:pPr algn="ctr"/>
                      <a:r>
                        <a:rPr lang="cs-CZ" dirty="0"/>
                        <a:t> (Anglická klávesnice)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994879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#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Pravý Alt + X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#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Shift + klávesa 3/š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33642568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$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Pravý Alt + 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$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Shift + klávesa 4/č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73622085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&amp;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Pravý  Alt + 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/>
                        <a:t>&amp;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Shift + klávesa 7/ý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62552158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’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0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Shift + ň</a:t>
                      </a:r>
                      <a:endParaRPr lang="cs-CZ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’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Levý alt + 0146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4794805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\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Pravý Alt + Q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/>
                        <a:t>\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Levý alt + 92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9101296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^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Pravý Alt + š + mezerník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b="1" dirty="0"/>
                        <a:t>^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Shift + klávesa 6/ž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63330346"/>
                  </a:ext>
                </a:extLst>
              </a:tr>
              <a:tr h="532135"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[]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Pravý alt + F/G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[]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/>
                        <a:t>ú,/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4046148"/>
                  </a:ext>
                </a:extLst>
              </a:tr>
            </a:tbl>
          </a:graphicData>
        </a:graphic>
      </p:graphicFrame>
      <p:sp>
        <p:nvSpPr>
          <p:cNvPr id="3" name="TextovéPole 2">
            <a:extLst>
              <a:ext uri="{FF2B5EF4-FFF2-40B4-BE49-F238E27FC236}">
                <a16:creationId xmlns:a16="http://schemas.microsoft.com/office/drawing/2014/main" id="{C67033A1-B669-82EA-CF17-3BEA6B344420}"/>
              </a:ext>
            </a:extLst>
          </p:cNvPr>
          <p:cNvSpPr txBox="1"/>
          <p:nvPr/>
        </p:nvSpPr>
        <p:spPr>
          <a:xfrm>
            <a:off x="234661" y="5733256"/>
            <a:ext cx="15094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hlinkClick r:id="rId2"/>
              </a:rPr>
              <a:t>Další znaky...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788487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E950EC9-B0EE-A011-6505-9DA35A8A5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Operátory – Aritmetické a logické</a:t>
            </a:r>
          </a:p>
        </p:txBody>
      </p:sp>
      <p:graphicFrame>
        <p:nvGraphicFramePr>
          <p:cNvPr id="4" name="Tabulka 4">
            <a:extLst>
              <a:ext uri="{FF2B5EF4-FFF2-40B4-BE49-F238E27FC236}">
                <a16:creationId xmlns:a16="http://schemas.microsoft.com/office/drawing/2014/main" id="{DB8C8E3C-9E32-5379-DB1E-BF7C916803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829829"/>
              </p:ext>
            </p:extLst>
          </p:nvPr>
        </p:nvGraphicFramePr>
        <p:xfrm>
          <a:off x="1889894" y="815054"/>
          <a:ext cx="5364212" cy="3332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90408">
                  <a:extLst>
                    <a:ext uri="{9D8B030D-6E8A-4147-A177-3AD203B41FA5}">
                      <a16:colId xmlns:a16="http://schemas.microsoft.com/office/drawing/2014/main" val="815466204"/>
                    </a:ext>
                  </a:extLst>
                </a:gridCol>
                <a:gridCol w="3973804">
                  <a:extLst>
                    <a:ext uri="{9D8B030D-6E8A-4147-A177-3AD203B41FA5}">
                      <a16:colId xmlns:a16="http://schemas.microsoft.com/office/drawing/2014/main" val="5971523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b="1" dirty="0"/>
                        <a:t>Operátor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Operace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255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0" dirty="0"/>
                        <a:t>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Sčítání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784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0" dirty="0"/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Odečítání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4672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0" dirty="0"/>
                        <a:t>*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Násobení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59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0" dirty="0"/>
                        <a:t>/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Dělení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212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0" dirty="0"/>
                        <a:t>%*%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Maticový součin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945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b="0" dirty="0"/>
                        <a:t>^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Mocnina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788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>
                          <a:solidFill>
                            <a:schemeClr val="dk1"/>
                          </a:solidFill>
                          <a:effectLst/>
                        </a:rPr>
                        <a:t>%/% </a:t>
                      </a:r>
                      <a:endParaRPr lang="cs-CZ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Celočíselné dělení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90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800" b="0" kern="1200" dirty="0">
                          <a:solidFill>
                            <a:schemeClr val="dk1"/>
                          </a:solidFill>
                          <a:effectLst/>
                        </a:rPr>
                        <a:t>%% </a:t>
                      </a:r>
                      <a:endParaRPr lang="cs-CZ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Modulo (zbytek celočíselného dělení)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003727"/>
                  </a:ext>
                </a:extLst>
              </a:tr>
            </a:tbl>
          </a:graphicData>
        </a:graphic>
      </p:graphicFrame>
      <p:graphicFrame>
        <p:nvGraphicFramePr>
          <p:cNvPr id="7" name="Tabulka 7">
            <a:extLst>
              <a:ext uri="{FF2B5EF4-FFF2-40B4-BE49-F238E27FC236}">
                <a16:creationId xmlns:a16="http://schemas.microsoft.com/office/drawing/2014/main" id="{51E14A5D-27C9-0C7F-F7E7-10F25886A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3691815"/>
              </p:ext>
            </p:extLst>
          </p:nvPr>
        </p:nvGraphicFramePr>
        <p:xfrm>
          <a:off x="2843808" y="4376706"/>
          <a:ext cx="3384376" cy="185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3662">
                  <a:extLst>
                    <a:ext uri="{9D8B030D-6E8A-4147-A177-3AD203B41FA5}">
                      <a16:colId xmlns:a16="http://schemas.microsoft.com/office/drawing/2014/main" val="704659543"/>
                    </a:ext>
                  </a:extLst>
                </a:gridCol>
                <a:gridCol w="2190714">
                  <a:extLst>
                    <a:ext uri="{9D8B030D-6E8A-4147-A177-3AD203B41FA5}">
                      <a16:colId xmlns:a16="http://schemas.microsoft.com/office/drawing/2014/main" val="16914708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Operátor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Operace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43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Negace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835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&amp;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A zároveň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9445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Nebo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82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%in%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Leží prvek v objektu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869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683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392688" cy="1470025"/>
          </a:xfrm>
        </p:spPr>
        <p:txBody>
          <a:bodyPr/>
          <a:lstStyle/>
          <a:p>
            <a:r>
              <a:rPr lang="cs-CZ" dirty="0"/>
              <a:t>Popisná statistika a vizualizace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9598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63D50F-6249-FDBC-BF0D-8A5B40FFB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Význam popisu a vizualizace dat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26281D-481D-41AC-2F66-AE073A9986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Popisná statistika</a:t>
            </a:r>
          </a:p>
          <a:p>
            <a:pPr lvl="1"/>
            <a:r>
              <a:rPr lang="cs-CZ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První krok k odhalení informací skrytých ve velkém množství dat. </a:t>
            </a:r>
            <a:endParaRPr lang="cs-CZ" sz="2000" dirty="0"/>
          </a:p>
          <a:p>
            <a:pPr lvl="1"/>
            <a:r>
              <a:rPr lang="cs-CZ" sz="2000" dirty="0"/>
              <a:t>Cílem je sumarizovat pozorované hodnoty tak, abychom mohli lépe a jednodušeji pracovat s informací v nich uloženou. </a:t>
            </a:r>
          </a:p>
          <a:p>
            <a:pPr marL="457200" lvl="1" indent="0">
              <a:buNone/>
            </a:pPr>
            <a:endParaRPr lang="cs-CZ" sz="2000" dirty="0"/>
          </a:p>
          <a:p>
            <a:r>
              <a:rPr lang="cs-CZ" dirty="0"/>
              <a:t>Vizualizace</a:t>
            </a:r>
          </a:p>
          <a:p>
            <a:pPr lvl="1"/>
            <a:r>
              <a:rPr lang="cs-CZ" sz="2000" dirty="0"/>
              <a:t>Cílem je především pozorovaná data graficky zpřehlednit a poskytnout uživateli na minimální ploše maximum informací. </a:t>
            </a:r>
          </a:p>
          <a:p>
            <a:pPr marL="457200" lvl="1" indent="0">
              <a:buNone/>
            </a:pPr>
            <a:endParaRPr lang="cs-CZ" sz="2000" dirty="0"/>
          </a:p>
          <a:p>
            <a:r>
              <a:rPr lang="cs-CZ" dirty="0"/>
              <a:t>Dává informaci nejen o charakteru dat ale i o problematických záznamech například o extrémních, odlehlých nebo chybných hodnotách.</a:t>
            </a:r>
          </a:p>
        </p:txBody>
      </p:sp>
    </p:spTree>
    <p:extLst>
      <p:ext uri="{BB962C8B-B14F-4D97-AF65-F5344CB8AC3E}">
        <p14:creationId xmlns:p14="http://schemas.microsoft.com/office/powerpoint/2010/main" val="820583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71D7F-0754-E774-EC8C-49CA5D036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F5B6B14-2031-109A-BCB6-F654C19D1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endParaRPr lang="cs-CZ" altLang="en-US" sz="20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457200" indent="-457200" eaLnBrk="1" hangingPunct="1">
              <a:lnSpc>
                <a:spcPct val="80000"/>
              </a:lnSpc>
              <a:buFont typeface="Arial" panose="020B0604020202020204" pitchFamily="34" charset="0"/>
              <a:buAutoNum type="arabicPeriod"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Kvalitativní proměnné (kategorizované, kategoriální):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cs-CZ" altLang="en-US" sz="120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nominální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</a:t>
            </a:r>
            <a:r>
              <a:rPr lang="cs-CZ" b="0" i="1" dirty="0">
                <a:solidFill>
                  <a:schemeClr val="tx1"/>
                </a:solidFill>
              </a:rPr>
              <a:t>fakulta, studijní obor, rodinný stav, …</a:t>
            </a:r>
            <a:endParaRPr lang="cs-CZ" altLang="en-US" sz="20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ordinální</a:t>
            </a:r>
            <a:r>
              <a:rPr lang="cs-CZ" b="0" dirty="0">
                <a:solidFill>
                  <a:schemeClr val="tx1"/>
                </a:solidFill>
              </a:rPr>
              <a:t>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dosažené </a:t>
            </a:r>
            <a:r>
              <a:rPr lang="cs-CZ" b="0" i="1" dirty="0">
                <a:solidFill>
                  <a:schemeClr val="tx1"/>
                </a:solidFill>
              </a:rPr>
              <a:t>vzdělání, úroveň spokojenosti, stupeň bolesti, …</a:t>
            </a:r>
          </a:p>
          <a:p>
            <a:pPr>
              <a:lnSpc>
                <a:spcPct val="80000"/>
              </a:lnSpc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  <a:endParaRPr lang="cs-CZ" altLang="en-US" sz="2000" b="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b="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  <a:r>
              <a:rPr lang="cs-CZ" altLang="en-US" i="1" dirty="0">
                <a:solidFill>
                  <a:schemeClr val="tx1"/>
                </a:solidFill>
                <a:cs typeface="Arial" panose="020B0604020202020204" pitchFamily="34" charset="0"/>
              </a:rPr>
              <a:t>dichotomické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 – </a:t>
            </a:r>
            <a:r>
              <a:rPr lang="cs-CZ" b="0" i="1" dirty="0">
                <a:solidFill>
                  <a:schemeClr val="tx1"/>
                </a:solidFill>
              </a:rPr>
              <a:t>pacient se uzdravil/neuzdravil, muž/žena, …</a:t>
            </a:r>
            <a:endParaRPr lang="cs-CZ" altLang="en-US" b="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		</a:t>
            </a:r>
            <a:r>
              <a:rPr lang="cs-CZ" altLang="en-US" sz="2000" i="1" dirty="0" err="1">
                <a:solidFill>
                  <a:schemeClr val="tx1"/>
                </a:solidFill>
                <a:cs typeface="Arial" panose="020B0604020202020204" pitchFamily="34" charset="0"/>
              </a:rPr>
              <a:t>vícekategoriální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 – </a:t>
            </a:r>
            <a:r>
              <a:rPr lang="cs-CZ" b="0" i="1" dirty="0">
                <a:solidFill>
                  <a:schemeClr val="tx1"/>
                </a:solidFill>
              </a:rPr>
              <a:t>fakulta, stát, kraj, …</a:t>
            </a:r>
            <a:endParaRPr lang="cs-CZ" altLang="en-US" sz="2000" i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2.  Kvantitativní proměnné (číselné, kardinální):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1200" dirty="0">
                <a:solidFill>
                  <a:schemeClr val="tx1"/>
                </a:solidFill>
              </a:rPr>
              <a:t>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</a:rPr>
              <a:t>		</a:t>
            </a: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spojité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</a:t>
            </a:r>
            <a:r>
              <a:rPr lang="cs-CZ" b="0" i="1" dirty="0">
                <a:solidFill>
                  <a:schemeClr val="tx1"/>
                </a:solidFill>
              </a:rPr>
              <a:t>výška respondenta, roční příjem domácnosti, …</a:t>
            </a:r>
            <a:r>
              <a:rPr lang="cs-CZ" altLang="en-US" sz="2000" i="1" dirty="0">
                <a:solidFill>
                  <a:schemeClr val="tx1"/>
                </a:solidFill>
              </a:rPr>
              <a:t>		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</a:rPr>
              <a:t>		diskrétní</a:t>
            </a:r>
            <a:r>
              <a:rPr lang="cs-CZ" b="0" dirty="0">
                <a:solidFill>
                  <a:schemeClr val="tx1"/>
                </a:solidFill>
              </a:rPr>
              <a:t>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</a:t>
            </a:r>
            <a:r>
              <a:rPr lang="cs-CZ" b="0" i="1" dirty="0">
                <a:solidFill>
                  <a:schemeClr val="tx1"/>
                </a:solidFill>
              </a:rPr>
              <a:t>počet dětí, počet experimentů, …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cs-CZ" altLang="en-US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  <a:cs typeface="Arial" panose="020B0604020202020204" pitchFamily="34" charset="0"/>
              </a:rPr>
              <a:t>		poměrové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– v</a:t>
            </a:r>
            <a:r>
              <a:rPr lang="cs-CZ" b="0" i="1" dirty="0">
                <a:solidFill>
                  <a:schemeClr val="tx1"/>
                </a:solidFill>
              </a:rPr>
              <a:t>ýška respondenta, …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cs-CZ" altLang="en-US" sz="2000" i="1" dirty="0">
                <a:solidFill>
                  <a:schemeClr val="tx1"/>
                </a:solidFill>
              </a:rPr>
              <a:t>		intervalové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 –</a:t>
            </a:r>
            <a:r>
              <a:rPr lang="cs-CZ" altLang="en-US" sz="2000" i="1" dirty="0">
                <a:solidFill>
                  <a:schemeClr val="tx1"/>
                </a:solidFill>
              </a:rPr>
              <a:t> </a:t>
            </a:r>
            <a:r>
              <a:rPr lang="cs-CZ" altLang="en-US" sz="2000" b="0" i="1" dirty="0">
                <a:solidFill>
                  <a:schemeClr val="tx1"/>
                </a:solidFill>
                <a:cs typeface="Arial" panose="020B0604020202020204" pitchFamily="34" charset="0"/>
              </a:rPr>
              <a:t>t</a:t>
            </a:r>
            <a:r>
              <a:rPr lang="cs-CZ" b="0" i="1" dirty="0">
                <a:solidFill>
                  <a:schemeClr val="tx1"/>
                </a:solidFill>
              </a:rPr>
              <a:t>eplota ve stupních Celsia, …</a:t>
            </a:r>
            <a:endParaRPr lang="cs-CZ" altLang="en-US" sz="2000" i="1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endParaRPr lang="cs-CZ" altLang="en-US" sz="2000" i="1" dirty="0">
              <a:solidFill>
                <a:schemeClr val="tx1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16954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F347129-CC31-368D-1BB7-7CD2F2564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Kategorizované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BC7F40C-E5EC-BB6A-6BE1-0BEA38AD5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Mají kvalitativní charakter.</a:t>
            </a:r>
          </a:p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</a:t>
            </a:r>
            <a:r>
              <a:rPr lang="cs-CZ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abývají neměřitelné hodnoty (n</a:t>
            </a:r>
            <a:r>
              <a:rPr lang="cs-CZ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emůžeme je sečíst, zprůměrovat, ...).</a:t>
            </a: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Hodnoty takových proměnných mohou být vyjádřeny textem nebo také číslem, které představuje danou kategorii.</a:t>
            </a: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Například kvalita produktu může být posouzena jako dobrá nebo špatná nebo odpověď na průzkum může zahrnovat kategorie jako souhlas, nesouhlas nebo žádný názor. </a:t>
            </a:r>
          </a:p>
          <a:p>
            <a:r>
              <a:rPr lang="cs-CZ" dirty="0"/>
              <a:t>Proměnné můžeme dále rozdělit na:</a:t>
            </a:r>
          </a:p>
          <a:p>
            <a:pPr lvl="1"/>
            <a:r>
              <a:rPr lang="cs-CZ" dirty="0"/>
              <a:t>nominální,</a:t>
            </a:r>
          </a:p>
          <a:p>
            <a:pPr lvl="1"/>
            <a:r>
              <a:rPr lang="cs-CZ" dirty="0"/>
              <a:t>ordinální – hodnoty lze navíc vzájemně seřadit.</a:t>
            </a:r>
          </a:p>
          <a:p>
            <a:r>
              <a:rPr lang="cs-CZ" dirty="0"/>
              <a:t>Podle počtu kategorii:</a:t>
            </a:r>
          </a:p>
          <a:p>
            <a:pPr lvl="1"/>
            <a:r>
              <a:rPr lang="cs-CZ" dirty="0"/>
              <a:t>dichotomické/binární/alternativní – pouze dvě varianty,</a:t>
            </a:r>
          </a:p>
          <a:p>
            <a:pPr lvl="1"/>
            <a:r>
              <a:rPr lang="cs-CZ" dirty="0" err="1"/>
              <a:t>vícekategoriální</a:t>
            </a:r>
            <a:r>
              <a:rPr lang="cs-CZ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77379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1738A5-648B-9862-3F19-66271AA7E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Práce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B96F7B1-E1A4-2EF9-A1E2-76F4D66C15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tx1"/>
                </a:solidFill>
              </a:rPr>
              <a:t>Převod na faktor</a:t>
            </a:r>
          </a:p>
          <a:p>
            <a:pPr lvl="1"/>
            <a:r>
              <a:rPr lang="cs-CZ" b="1" dirty="0">
                <a:solidFill>
                  <a:schemeClr val="tx1"/>
                </a:solidFill>
              </a:rPr>
              <a:t>Funkce</a:t>
            </a:r>
            <a:r>
              <a:rPr lang="cs-CZ" dirty="0"/>
              <a:t> </a:t>
            </a:r>
            <a:r>
              <a:rPr lang="cs-CZ" b="1" dirty="0" err="1">
                <a:solidFill>
                  <a:srgbClr val="FF0000"/>
                </a:solidFill>
              </a:rPr>
              <a:t>factor</a:t>
            </a:r>
            <a:r>
              <a:rPr lang="cs-CZ" b="1" dirty="0">
                <a:solidFill>
                  <a:srgbClr val="FF0000"/>
                </a:solidFill>
              </a:rPr>
              <a:t>() – důležité argumenty: </a:t>
            </a:r>
            <a:r>
              <a:rPr lang="cs-CZ" b="1" dirty="0" err="1">
                <a:solidFill>
                  <a:srgbClr val="FF0000"/>
                </a:solidFill>
              </a:rPr>
              <a:t>levels</a:t>
            </a:r>
            <a:r>
              <a:rPr lang="cs-CZ" b="1" dirty="0">
                <a:solidFill>
                  <a:srgbClr val="FF0000"/>
                </a:solidFill>
              </a:rPr>
              <a:t>, </a:t>
            </a:r>
            <a:r>
              <a:rPr lang="cs-CZ" b="1" dirty="0" err="1">
                <a:solidFill>
                  <a:srgbClr val="FF0000"/>
                </a:solidFill>
              </a:rPr>
              <a:t>labels</a:t>
            </a:r>
            <a:r>
              <a:rPr lang="cs-CZ" b="1" dirty="0">
                <a:solidFill>
                  <a:srgbClr val="FF0000"/>
                </a:solidFill>
              </a:rPr>
              <a:t>.</a:t>
            </a:r>
            <a:endParaRPr lang="cs-CZ" dirty="0"/>
          </a:p>
          <a:p>
            <a:pPr lvl="1"/>
            <a:r>
              <a:rPr lang="cs-CZ" dirty="0"/>
              <a:t>Před převodem může mít proměnná číselné/znakové hodnoty.</a:t>
            </a:r>
          </a:p>
          <a:p>
            <a:pPr lvl="1"/>
            <a:r>
              <a:rPr lang="cs-CZ" dirty="0"/>
              <a:t>Převod </a:t>
            </a:r>
            <a:r>
              <a:rPr lang="cs-CZ" dirty="0">
                <a:solidFill>
                  <a:schemeClr val="accent6"/>
                </a:solidFill>
              </a:rPr>
              <a:t>z „</a:t>
            </a:r>
            <a:r>
              <a:rPr lang="cs-CZ" dirty="0" err="1">
                <a:solidFill>
                  <a:schemeClr val="accent6"/>
                </a:solidFill>
              </a:rPr>
              <a:t>character</a:t>
            </a:r>
            <a:r>
              <a:rPr lang="cs-CZ" dirty="0">
                <a:solidFill>
                  <a:schemeClr val="accent6"/>
                </a:solidFill>
              </a:rPr>
              <a:t>“ na „</a:t>
            </a:r>
            <a:r>
              <a:rPr lang="cs-CZ" dirty="0" err="1">
                <a:solidFill>
                  <a:schemeClr val="accent6"/>
                </a:solidFill>
              </a:rPr>
              <a:t>factor</a:t>
            </a:r>
            <a:r>
              <a:rPr lang="cs-CZ" dirty="0">
                <a:solidFill>
                  <a:schemeClr val="accent6"/>
                </a:solidFill>
              </a:rPr>
              <a:t>“: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r>
              <a:rPr lang="cs-CZ" dirty="0"/>
              <a:t>Kódy přiradí podle pořadí v </a:t>
            </a:r>
            <a:r>
              <a:rPr lang="cs-CZ" dirty="0" err="1"/>
              <a:t>levels</a:t>
            </a:r>
            <a:r>
              <a:rPr lang="cs-CZ" dirty="0"/>
              <a:t>.</a:t>
            </a:r>
          </a:p>
          <a:p>
            <a:pPr lvl="1"/>
            <a:r>
              <a:rPr lang="cs-CZ" dirty="0"/>
              <a:t>Převod </a:t>
            </a:r>
            <a:r>
              <a:rPr lang="cs-CZ" dirty="0">
                <a:solidFill>
                  <a:schemeClr val="accent6"/>
                </a:solidFill>
              </a:rPr>
              <a:t>z „</a:t>
            </a:r>
            <a:r>
              <a:rPr lang="cs-CZ" dirty="0" err="1">
                <a:solidFill>
                  <a:schemeClr val="accent6"/>
                </a:solidFill>
              </a:rPr>
              <a:t>Numeric</a:t>
            </a:r>
            <a:r>
              <a:rPr lang="cs-CZ" dirty="0">
                <a:solidFill>
                  <a:schemeClr val="accent6"/>
                </a:solidFill>
              </a:rPr>
              <a:t>“ na „</a:t>
            </a:r>
            <a:r>
              <a:rPr lang="cs-CZ" dirty="0" err="1">
                <a:solidFill>
                  <a:schemeClr val="accent6"/>
                </a:solidFill>
              </a:rPr>
              <a:t>factor</a:t>
            </a:r>
            <a:r>
              <a:rPr lang="cs-CZ" dirty="0">
                <a:solidFill>
                  <a:schemeClr val="accent6"/>
                </a:solidFill>
              </a:rPr>
              <a:t>“:</a:t>
            </a:r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endParaRPr lang="cs-CZ" dirty="0"/>
          </a:p>
          <a:p>
            <a:pPr lvl="1"/>
            <a:r>
              <a:rPr lang="cs-CZ" dirty="0"/>
              <a:t>Popisky přiřadí podle pořadí.</a:t>
            </a:r>
          </a:p>
          <a:p>
            <a:pPr lvl="1" algn="just"/>
            <a:r>
              <a:rPr lang="cs-CZ" dirty="0"/>
              <a:t>Funkce </a:t>
            </a:r>
            <a:r>
              <a:rPr lang="cs-CZ" b="1" dirty="0" err="1">
                <a:solidFill>
                  <a:srgbClr val="FF0000"/>
                </a:solidFill>
              </a:rPr>
              <a:t>unique</a:t>
            </a:r>
            <a:r>
              <a:rPr lang="cs-CZ" b="1" dirty="0">
                <a:solidFill>
                  <a:srgbClr val="FF0000"/>
                </a:solidFill>
              </a:rPr>
              <a:t>() </a:t>
            </a:r>
            <a:r>
              <a:rPr lang="cs-CZ" dirty="0"/>
              <a:t>vypíše unikátní hodnoty dané proměnné.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AD9C7A1-FB7B-2387-3D59-7A6F1121A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276872"/>
            <a:ext cx="6120680" cy="9830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69D48798-3452-6234-0279-9E3CD26CB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6544" y="4122818"/>
            <a:ext cx="4464496" cy="11703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591236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C3FD0E-6D1F-6707-C086-50BC12510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nominálních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635ED5-915B-4E1D-9CAA-E780870B3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Proměnná, o jejíž dvou hodnotách můžeme pouze říci, zda jsou stejné či různé</a:t>
            </a:r>
            <a:r>
              <a:rPr lang="cs-CZ" b="0" dirty="0"/>
              <a:t>.</a:t>
            </a:r>
          </a:p>
          <a:p>
            <a:r>
              <a:rPr lang="cs-CZ" b="0" dirty="0"/>
              <a:t>Hodnotami mohou být texty, případně i číselné kódy</a:t>
            </a:r>
            <a:r>
              <a:rPr lang="cs-CZ" dirty="0"/>
              <a:t>.</a:t>
            </a:r>
          </a:p>
          <a:p>
            <a:r>
              <a:rPr lang="cs-CZ" b="0" dirty="0"/>
              <a:t>Lze u nich zjišťovat </a:t>
            </a:r>
            <a:r>
              <a:rPr lang="cs-CZ" dirty="0">
                <a:solidFill>
                  <a:schemeClr val="accent6"/>
                </a:solidFill>
              </a:rPr>
              <a:t>rozdělení četností variant znaků (tabulka četností).</a:t>
            </a:r>
          </a:p>
          <a:p>
            <a:r>
              <a:rPr lang="cs-CZ" b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Sledujeme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bsolutní četnost a relativní četnost.</a:t>
            </a:r>
          </a:p>
          <a:p>
            <a:r>
              <a:rPr lang="cs-CZ" dirty="0">
                <a:solidFill>
                  <a:schemeClr val="tx1"/>
                </a:solidFill>
              </a:rPr>
              <a:t>Funkce v R</a:t>
            </a:r>
            <a:r>
              <a:rPr lang="cs-CZ" b="0" dirty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>
                <a:solidFill>
                  <a:srgbClr val="FF0000"/>
                </a:solidFill>
              </a:rPr>
              <a:t>table()</a:t>
            </a:r>
            <a:r>
              <a:rPr lang="cs-CZ" sz="2000" dirty="0">
                <a:solidFill>
                  <a:schemeClr val="tx1"/>
                </a:solidFill>
              </a:rPr>
              <a:t>/</a:t>
            </a:r>
            <a:r>
              <a:rPr lang="cs-CZ" sz="2000" b="1" dirty="0" err="1">
                <a:solidFill>
                  <a:srgbClr val="FF0000"/>
                </a:solidFill>
              </a:rPr>
              <a:t>prop.table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„base“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 err="1">
                <a:solidFill>
                  <a:srgbClr val="FF0000"/>
                </a:solidFill>
              </a:rPr>
              <a:t>freq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balíku </a:t>
            </a:r>
            <a:r>
              <a:rPr lang="cs-CZ" sz="2000" i="1" dirty="0">
                <a:solidFill>
                  <a:schemeClr val="tx1"/>
                </a:solidFill>
              </a:rPr>
              <a:t>„</a:t>
            </a:r>
            <a:r>
              <a:rPr lang="cs-CZ" sz="2000" i="1" dirty="0" err="1">
                <a:solidFill>
                  <a:schemeClr val="tx1"/>
                </a:solidFill>
              </a:rPr>
              <a:t>summarytools</a:t>
            </a:r>
            <a:r>
              <a:rPr lang="cs-CZ" sz="2000" i="1" dirty="0">
                <a:solidFill>
                  <a:schemeClr val="tx1"/>
                </a:solidFill>
              </a:rPr>
              <a:t>“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6A84F1A-EAA5-B273-83DD-10F6E7FEF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4293096"/>
            <a:ext cx="2664296" cy="12671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89974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3F7056-E762-780E-8929-697A0D1D3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0AC2326-0EDB-100B-501D-B5559DE64C1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>
                    <a:solidFill>
                      <a:schemeClr val="tx1"/>
                    </a:solidFill>
                  </a:rPr>
                  <a:t>Statistiky nominální proměnné jsou založené pouze na základě četností výskytu. 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Modální kategorie </a:t>
                </a:r>
                <a:r>
                  <a:rPr lang="cs-CZ" b="0" dirty="0">
                    <a:solidFill>
                      <a:schemeClr val="tx1"/>
                    </a:solidFill>
                  </a:rPr>
                  <a:t>– </a:t>
                </a:r>
                <a:r>
                  <a:rPr lang="cs-CZ" b="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kategorie vykazující nejvyšší četnost.</a:t>
                </a:r>
              </a:p>
              <a:p>
                <a:pPr marL="0" indent="0">
                  <a:buNone/>
                </a:pPr>
                <a:endParaRPr lang="cs-CZ" b="0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Nominální rozptyl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𝒏𝒐𝒎𝒗𝒂𝒓</m:t>
                      </m:r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 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((</m:t>
                          </m:r>
                          <m:sSub>
                            <m:sSub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𝒑</m:t>
                              </m:r>
                            </m:e>
                            <m:sub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𝒑</m:t>
                                  </m:r>
                                </m:e>
                                <m:sub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𝒊</m:t>
                                  </m:r>
                                </m:sub>
                              </m:sSub>
                            </m:e>
                          </m:d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Normalizovaný nominální rozptyl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𝒏𝒐𝒓𝒎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𝒏𝒐𝒎𝒗𝒂𝒓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𝑲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∗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𝒏𝒐𝒎𝒗𝒂𝒓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/(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𝑲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𝟏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cs-CZ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Variační poměr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𝒗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sz="2000" b="1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cs-CZ" sz="20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e>
                            <m:sub>
                              <m:r>
                                <a:rPr lang="cs-CZ" sz="2000" b="1" i="1" smtClean="0">
                                  <a:latin typeface="Cambria Math" panose="02040503050406030204" pitchFamily="18" charset="0"/>
                                </a:rPr>
                                <m:t>𝑴𝒐</m:t>
                              </m:r>
                            </m:sub>
                          </m:sSub>
                        </m:num>
                        <m:den>
                          <m:r>
                            <a:rPr lang="cs-CZ" sz="2000" b="1" i="1" smtClean="0">
                              <a:latin typeface="Cambria Math" panose="02040503050406030204" pitchFamily="18" charset="0"/>
                            </a:rPr>
                            <m:t>𝒏</m:t>
                          </m:r>
                        </m:den>
                      </m:f>
                    </m:oMath>
                  </m:oMathPara>
                </a14:m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80AC2326-0EDB-100B-501D-B5559DE64C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9576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467025-DADF-F0F7-ADB1-4C80E038A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7050F9E-857E-D79A-067F-5F2B5868D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>
                <a:solidFill>
                  <a:schemeClr val="accent6">
                    <a:lumMod val="75000"/>
                  </a:schemeClr>
                </a:solidFill>
              </a:rPr>
              <a:t>        2. Den 					3. Den</a:t>
            </a:r>
          </a:p>
          <a:p>
            <a:pPr marL="0" indent="0">
              <a:buNone/>
            </a:pPr>
            <a:r>
              <a:rPr lang="cs-CZ" b="1" dirty="0"/>
              <a:t>        </a:t>
            </a:r>
            <a:r>
              <a:rPr lang="cs-CZ" b="1" dirty="0">
                <a:solidFill>
                  <a:schemeClr val="accent6">
                    <a:lumMod val="50000"/>
                  </a:schemeClr>
                </a:solidFill>
              </a:rPr>
              <a:t>Dopoledne					Dopoledne</a:t>
            </a:r>
          </a:p>
          <a:p>
            <a:pPr marL="0" indent="0">
              <a:buNone/>
            </a:pPr>
            <a:r>
              <a:rPr lang="cs-CZ" b="0" dirty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r>
              <a:rPr lang="cs-CZ" b="0" dirty="0"/>
              <a:t>Neparametrické testy 				</a:t>
            </a:r>
            <a:r>
              <a:rPr lang="cs-CZ" b="0" dirty="0">
                <a:solidFill>
                  <a:schemeClr val="tx1"/>
                </a:solidFill>
              </a:rPr>
              <a:t>Regresní analýza</a:t>
            </a:r>
            <a:endParaRPr lang="cs-CZ" b="0" dirty="0"/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        ANOVA 					</a:t>
            </a:r>
            <a:r>
              <a:rPr lang="cs-CZ" b="0" dirty="0"/>
              <a:t>	</a:t>
            </a:r>
          </a:p>
          <a:p>
            <a:pPr marL="0" indent="0">
              <a:buNone/>
            </a:pPr>
            <a:r>
              <a:rPr lang="cs-CZ" b="0" dirty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Odpoledne 					Odpoledne</a:t>
            </a:r>
          </a:p>
          <a:p>
            <a:pPr marL="0" indent="0">
              <a:buNone/>
            </a:pPr>
            <a:r>
              <a:rPr lang="cs-CZ" b="0" dirty="0"/>
              <a:t>        Korelační analýza </a:t>
            </a:r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				</a:t>
            </a:r>
            <a:r>
              <a:rPr lang="cs-CZ" b="0" dirty="0">
                <a:solidFill>
                  <a:schemeClr val="tx1"/>
                </a:solidFill>
              </a:rPr>
              <a:t>Vizualizace dat </a:t>
            </a:r>
          </a:p>
          <a:p>
            <a:pPr marL="0" indent="0">
              <a:buNone/>
            </a:pPr>
            <a:r>
              <a:rPr lang="cs-CZ" b="0" dirty="0"/>
              <a:t>        Analýza kategorizovaných proměnných </a:t>
            </a:r>
            <a:r>
              <a:rPr lang="cs-CZ" dirty="0"/>
              <a:t>		</a:t>
            </a:r>
            <a:r>
              <a:rPr lang="cs-CZ" b="0" dirty="0"/>
              <a:t>ggplot2</a:t>
            </a:r>
          </a:p>
          <a:p>
            <a:pPr marL="0" indent="0">
              <a:buNone/>
            </a:pPr>
            <a:r>
              <a:rPr lang="cs-CZ" b="0" dirty="0"/>
              <a:t>	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7DDCDFF-52AF-5F7B-BD3A-E7D783FC0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635702"/>
            <a:ext cx="5679157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54900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1E87828-3312-EFBF-9B88-1BDE75F13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pro kategorizované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F8AD90-3F8F-9CD9-2118-D8A6FF89C3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1232857"/>
          </a:xfrm>
        </p:spPr>
        <p:txBody>
          <a:bodyPr/>
          <a:lstStyle/>
          <a:p>
            <a:r>
              <a:rPr lang="cs-CZ" dirty="0"/>
              <a:t>Pro vizualizaci kvalitativních dat se nejčastěji používají </a:t>
            </a:r>
            <a:r>
              <a:rPr lang="cs-CZ" dirty="0">
                <a:solidFill>
                  <a:schemeClr val="accent6"/>
                </a:solidFill>
              </a:rPr>
              <a:t>sloupcový graf – </a:t>
            </a:r>
            <a:r>
              <a:rPr lang="cs-CZ" dirty="0" err="1">
                <a:solidFill>
                  <a:srgbClr val="FF0000"/>
                </a:solidFill>
              </a:rPr>
              <a:t>barplot</a:t>
            </a:r>
            <a:r>
              <a:rPr lang="cs-CZ" dirty="0">
                <a:solidFill>
                  <a:srgbClr val="FF0000"/>
                </a:solidFill>
              </a:rPr>
              <a:t>() </a:t>
            </a:r>
            <a:r>
              <a:rPr lang="cs-CZ" dirty="0"/>
              <a:t>a </a:t>
            </a:r>
            <a:r>
              <a:rPr lang="cs-CZ" dirty="0">
                <a:solidFill>
                  <a:schemeClr val="accent6"/>
                </a:solidFill>
              </a:rPr>
              <a:t>koláčový graf – </a:t>
            </a:r>
            <a:r>
              <a:rPr lang="cs-CZ" dirty="0" err="1">
                <a:solidFill>
                  <a:srgbClr val="FF0000"/>
                </a:solidFill>
              </a:rPr>
              <a:t>pie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r>
              <a:rPr lang="cs-CZ" dirty="0">
                <a:solidFill>
                  <a:schemeClr val="tx1"/>
                </a:solidFill>
              </a:rPr>
              <a:t>,</a:t>
            </a:r>
            <a:r>
              <a:rPr lang="cs-CZ" dirty="0">
                <a:solidFill>
                  <a:srgbClr val="FF0000"/>
                </a:solidFill>
              </a:rPr>
              <a:t> </a:t>
            </a:r>
            <a:r>
              <a:rPr lang="cs-CZ" dirty="0"/>
              <a:t>kde výška sloupců, respektive plocha výsečí, pro jednotlivé varianty je úměrná jejich četnosti.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1ACC596B-97D8-E38C-0817-BFBB4CF34A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780928"/>
            <a:ext cx="3647506" cy="2339909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89CFD49-356C-BE9C-678B-EBBE3FE174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2564904"/>
            <a:ext cx="3795215" cy="2465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19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3ABB4AD-25F5-F7C3-09D0-D8C868778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ordinálních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A010B40-6987-A2CA-BF09-6A80B9AC6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3033057"/>
          </a:xfrm>
        </p:spPr>
        <p:txBody>
          <a:bodyPr>
            <a:normAutofit/>
          </a:bodyPr>
          <a:lstStyle/>
          <a:p>
            <a:r>
              <a:rPr lang="cs-CZ" dirty="0"/>
              <a:t>Proměnná, u jejíž dvou hodnot můžeme navíc určit pořadí </a:t>
            </a:r>
            <a:r>
              <a:rPr lang="cs-CZ" b="0" dirty="0"/>
              <a:t>(úroveň spokojenosti, vzdělání, …). </a:t>
            </a:r>
          </a:p>
          <a:p>
            <a:r>
              <a:rPr lang="cs-CZ" b="0" dirty="0"/>
              <a:t>Hodnotami mohou být texty, případně i číselné kódy</a:t>
            </a:r>
            <a:r>
              <a:rPr lang="cs-CZ" dirty="0"/>
              <a:t>.</a:t>
            </a:r>
            <a:endParaRPr lang="cs-CZ" b="0" dirty="0"/>
          </a:p>
          <a:p>
            <a:r>
              <a:rPr lang="cs-CZ" b="0" dirty="0"/>
              <a:t>Lze u nich zjišťovat </a:t>
            </a:r>
            <a:r>
              <a:rPr lang="cs-CZ" dirty="0">
                <a:solidFill>
                  <a:schemeClr val="accent6"/>
                </a:solidFill>
              </a:rPr>
              <a:t>rozdělení četností variant znaků (tabulka četností).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Sledujeme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absolutní četnost, relativní četnost, kumulativní četnost.</a:t>
            </a:r>
          </a:p>
          <a:p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</a:t>
            </a:r>
            <a:endParaRPr lang="cs-CZ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>
                <a:solidFill>
                  <a:srgbClr val="FF0000"/>
                </a:solidFill>
              </a:rPr>
              <a:t>table()</a:t>
            </a:r>
            <a:r>
              <a:rPr lang="cs-CZ" sz="2000" dirty="0">
                <a:solidFill>
                  <a:schemeClr val="tx1"/>
                </a:solidFill>
              </a:rPr>
              <a:t>/</a:t>
            </a:r>
            <a:r>
              <a:rPr lang="cs-CZ" sz="2000" b="1" dirty="0" err="1">
                <a:solidFill>
                  <a:srgbClr val="FF0000"/>
                </a:solidFill>
              </a:rPr>
              <a:t>prop.table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„base“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 err="1">
                <a:solidFill>
                  <a:srgbClr val="FF0000"/>
                </a:solidFill>
              </a:rPr>
              <a:t>freq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balíku </a:t>
            </a:r>
            <a:r>
              <a:rPr lang="cs-CZ" sz="2000" i="1" dirty="0">
                <a:solidFill>
                  <a:schemeClr val="tx1"/>
                </a:solidFill>
              </a:rPr>
              <a:t>„</a:t>
            </a:r>
            <a:r>
              <a:rPr lang="cs-CZ" sz="2000" i="1" dirty="0" err="1">
                <a:solidFill>
                  <a:schemeClr val="tx1"/>
                </a:solidFill>
              </a:rPr>
              <a:t>summarytools</a:t>
            </a:r>
            <a:r>
              <a:rPr lang="cs-CZ" sz="2000" i="1" dirty="0">
                <a:solidFill>
                  <a:schemeClr val="tx1"/>
                </a:solidFill>
              </a:rPr>
              <a:t>“</a:t>
            </a: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1406100B-FD1C-B0BB-B7BF-22CF527E9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698" y="4030614"/>
            <a:ext cx="2906167" cy="979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78E6AA4C-2451-27DE-2C9A-B978B301B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4508728"/>
            <a:ext cx="4248472" cy="144927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787120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714340F-745F-E79D-9F94-348C57383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Statistiky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C547985-033E-BAED-5FA2-C68A8F968AD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>
                    <a:solidFill>
                      <a:schemeClr val="tx1"/>
                    </a:solidFill>
                  </a:rPr>
                  <a:t>Statistiky ordinální proměnné jsou založené pouze na základě četností výskytu. 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Modální kategorie </a:t>
                </a:r>
                <a:r>
                  <a:rPr lang="cs-CZ" b="0" dirty="0">
                    <a:solidFill>
                      <a:schemeClr val="tx1"/>
                    </a:solidFill>
                  </a:rPr>
                  <a:t>– </a:t>
                </a:r>
                <a:r>
                  <a:rPr lang="cs-CZ" sz="2000" b="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kategorie vykazující nejvyšší četnost.</a:t>
                </a:r>
              </a:p>
              <a:p>
                <a:pPr marL="0" indent="0">
                  <a:buNone/>
                </a:pPr>
                <a:endParaRPr lang="cs-CZ" b="0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Mediánová kategorie </a:t>
                </a:r>
                <a:r>
                  <a:rPr lang="cs-CZ" b="0" dirty="0">
                    <a:solidFill>
                      <a:schemeClr val="tx1"/>
                    </a:solidFill>
                  </a:rPr>
                  <a:t>– kategorie, pro kterou je kumulativní relativní četnost 0,5 anebo &gt; a předcházející byla menší než 0,5.</a:t>
                </a:r>
              </a:p>
              <a:p>
                <a:pPr marL="0" indent="0">
                  <a:buNone/>
                </a:pPr>
                <a:endParaRPr lang="cs-CZ" b="0" dirty="0">
                  <a:solidFill>
                    <a:schemeClr val="tx1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Ordinální rozptyl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𝒅𝒐𝒓𝒗𝒂𝒓</m:t>
                      </m:r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cs-CZ" sz="20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𝟐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((</m:t>
                          </m:r>
                          <m:sSub>
                            <m:sSub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𝑷</m:t>
                              </m:r>
                            </m:e>
                            <m:sub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𝒊</m:t>
                              </m:r>
                            </m:sub>
                          </m:sSub>
                          <m:d>
                            <m:dPr>
                              <m:ctrlP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</m:ctrlPr>
                            </m:dPr>
                            <m:e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𝟏</m:t>
                              </m:r>
                              <m:r>
                                <a:rPr lang="cs-CZ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cs typeface="Arial" panose="020B0604020202020204" pitchFamily="34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𝑷</m:t>
                                  </m:r>
                                </m:e>
                                <m:sub>
                                  <m:r>
                                    <a:rPr lang="cs-CZ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Arial" panose="020B0604020202020204" pitchFamily="34" charset="0"/>
                                    </a:rPr>
                                    <m:t>𝒊</m:t>
                                  </m:r>
                                </m:sub>
                              </m:sSub>
                            </m:e>
                          </m:d>
                          <m:r>
                            <a:rPr lang="cs-CZ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cs-CZ" dirty="0">
                  <a:solidFill>
                    <a:schemeClr val="accent6"/>
                  </a:solidFill>
                </a:endParaRPr>
              </a:p>
              <a:p>
                <a:r>
                  <a:rPr lang="cs-CZ" dirty="0">
                    <a:solidFill>
                      <a:schemeClr val="accent6"/>
                    </a:solidFill>
                  </a:rPr>
                  <a:t>Normalizovaný ordinální rozptyl</a:t>
                </a: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𝒏𝒐𝒓𝒎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.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𝒅𝒐𝒓𝒗𝒂𝒓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𝟐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∗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𝒅𝒐𝒓𝒗𝒂𝒓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/(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𝑲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𝟏</m:t>
                      </m:r>
                      <m:r>
                        <a:rPr lang="cs-CZ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cs-CZ" dirty="0">
                  <a:solidFill>
                    <a:schemeClr val="tx1"/>
                  </a:solidFill>
                  <a:latin typeface="+mj-lt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cs-CZ" dirty="0">
                  <a:solidFill>
                    <a:schemeClr val="accent6"/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C547985-033E-BAED-5FA2-C68A8F968AD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6754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A0E8C2-CC59-1B69-0D35-9A756BDE9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Číselné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01599BE-5396-A1DE-21EC-B6AEDE1B4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Nabývají měřitelné hodnoty – můžeme s nimi provádět aritmetické operace.</a:t>
            </a:r>
          </a:p>
          <a:p>
            <a:r>
              <a:rPr lang="cs-CZ" dirty="0"/>
              <a:t>Hodnotami jsou čísla.</a:t>
            </a:r>
          </a:p>
          <a:p>
            <a:r>
              <a:rPr lang="cs-CZ" dirty="0"/>
              <a:t>Kvantitativní proměnné můžeme dále rozdělit na </a:t>
            </a:r>
          </a:p>
          <a:p>
            <a:pPr lvl="1"/>
            <a:r>
              <a:rPr lang="cs-CZ" dirty="0"/>
              <a:t>diskrétní,</a:t>
            </a:r>
          </a:p>
          <a:p>
            <a:pPr lvl="1"/>
            <a:r>
              <a:rPr lang="cs-CZ" dirty="0"/>
              <a:t>spojité.</a:t>
            </a:r>
          </a:p>
          <a:p>
            <a:r>
              <a:rPr lang="cs-CZ" dirty="0">
                <a:solidFill>
                  <a:schemeClr val="accent6"/>
                </a:solidFill>
              </a:rPr>
              <a:t>Spojitá proměnná </a:t>
            </a:r>
            <a:r>
              <a:rPr lang="cs-CZ" dirty="0"/>
              <a:t>může nabývat jakýchkoliv hodnot z určitého intervalu. Příkladem je například výška respondenta, roční příjem domácnosti, cena výrobku … (178,25cm). </a:t>
            </a:r>
          </a:p>
          <a:p>
            <a:r>
              <a:rPr lang="cs-CZ" dirty="0">
                <a:solidFill>
                  <a:schemeClr val="accent6"/>
                </a:solidFill>
              </a:rPr>
              <a:t>Diskrétní proměnná </a:t>
            </a:r>
            <a:r>
              <a:rPr lang="cs-CZ" dirty="0"/>
              <a:t>může nabývat pouze spočetně mnoha hodnot. Nabývají pouze celočíselných obměn. Příkladem je počet dětí, počet experimentů, počet domácností, ...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210704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86F988-23B4-C24F-E94B-FE8CB3FCD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pro číselné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BFD4C1-54DA-E82B-FA36-8FE1C1F43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Histogram</a:t>
            </a:r>
            <a:r>
              <a:rPr lang="cs-CZ" dirty="0"/>
              <a:t> 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cs-CZ" dirty="0"/>
              <a:t> </a:t>
            </a:r>
            <a:r>
              <a:rPr lang="cs-CZ" dirty="0">
                <a:cs typeface="Times New Roman" panose="02020603050405020304" pitchFamily="18" charset="0"/>
              </a:rPr>
              <a:t>n</a:t>
            </a:r>
            <a:r>
              <a:rPr lang="cs-CZ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ejpoužívanější grafický nástroj</a:t>
            </a:r>
            <a:endParaRPr lang="cs-CZ" dirty="0"/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Zobrazuje četnosti pomocí sloupců u souboru hodnot rozděleného do intervalů. Sloupce jsou stejné šířky, vyjadřující šířku intervalů, přičemž výška sloupců vyjadřuje četnost sledované veličiny v daném intervale.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Histogram vzhledem připomíná sloupcový graf, ale na rozdíl od sloupcového grafu jsou v histogramu sloupce umístěny těsně vedle sebe, aby byla znázorněna návaznost intervalů.</a:t>
            </a: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Při vhodné konstrukci představuje histogram odhad pravděpodobnostního rozdělení sledované veličiny.</a:t>
            </a:r>
          </a:p>
          <a:p>
            <a:pPr marL="457200" lvl="1" indent="0">
              <a:buNone/>
            </a:pPr>
            <a:endParaRPr lang="cs-CZ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 </a:t>
            </a:r>
            <a:r>
              <a:rPr lang="cs-CZ" sz="2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hist</a:t>
            </a:r>
            <a:r>
              <a:rPr lang="cs-CZ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endParaRPr lang="cs-CZ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1C6C192-B040-6EE1-7FB8-9A5B6A60A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944" y="3593562"/>
            <a:ext cx="4233401" cy="272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050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2F81A94-E49A-4669-40EE-84092779C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BB41C04-8E02-B571-0CBE-CC163AE95B7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dirty="0">
                    <a:solidFill>
                      <a:schemeClr val="accent6"/>
                    </a:solidFill>
                  </a:rPr>
                  <a:t>Charakteristiky polohy:</a:t>
                </a:r>
              </a:p>
              <a:p>
                <a:r>
                  <a:rPr lang="cs-CZ" dirty="0">
                    <a:solidFill>
                      <a:schemeClr val="tx1"/>
                    </a:solidFill>
                  </a:rPr>
                  <a:t>Aritmetický průměr (výběrový průměr) – 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mean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</a:p>
              <a:p>
                <a:pPr lvl="1"/>
                <a:r>
                  <a:rPr lang="cs-CZ" dirty="0">
                    <a:solidFill>
                      <a:schemeClr val="tx1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Odhadem střední hodnoty </a:t>
                </a:r>
                <a:r>
                  <a:rPr lang="cs-CZ" sz="1800" kern="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populační charakteristiky (všech jednotek statistického souboru).</a:t>
                </a:r>
                <a:endParaRPr lang="cs-CZ" dirty="0">
                  <a:solidFill>
                    <a:schemeClr val="tx1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Definovaný jako s</a:t>
                </a:r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oučet pozorovaných hodnot dělený jejich počtem.</a:t>
                </a:r>
              </a:p>
              <a:p>
                <a:pPr lvl="1"/>
                <a:r>
                  <a:rPr lang="pl-PL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Průměr zohledňuje všechny hodnoty, ale je citlivý na chyby.</a:t>
                </a:r>
              </a:p>
              <a:p>
                <a:pPr marL="457200" lvl="1" indent="0">
                  <a:buNone/>
                </a:pPr>
                <a:endParaRPr lang="cs-CZ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</m:acc>
                      <m:r>
                        <a:rPr lang="cs-CZ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𝒌</m:t>
                          </m:r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b>
                            <m:sSubPr>
                              <m:ctrlPr>
                                <a:rPr lang="cs-CZ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cs-CZ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𝒌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endParaRPr lang="cs-CZ" dirty="0">
                  <a:solidFill>
                    <a:schemeClr val="tx1"/>
                  </a:solidFill>
                </a:endParaRPr>
              </a:p>
              <a:p>
                <a:r>
                  <a:rPr lang="cs-CZ" dirty="0"/>
                  <a:t>Medián </a:t>
                </a:r>
                <a:r>
                  <a:rPr lang="cs-CZ" dirty="0">
                    <a:solidFill>
                      <a:schemeClr val="tx1"/>
                    </a:solidFill>
                  </a:rPr>
                  <a:t>– 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quantile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rostřední hodnota uspořádaného souboru.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Méně citlivý na chyby.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Speciální název pro 50% kvantil.</a:t>
                </a:r>
              </a:p>
              <a:p>
                <a:pPr lvl="1"/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Rozděluje soubor na dvě části.</a:t>
                </a:r>
              </a:p>
              <a:p>
                <a:pPr marL="57150" indent="0">
                  <a:buNone/>
                </a:pPr>
                <a:endParaRPr lang="cs-CZ" dirty="0">
                  <a:solidFill>
                    <a:schemeClr val="tx1"/>
                  </a:solidFill>
                </a:endParaRPr>
              </a:p>
              <a:p>
                <a:endParaRPr lang="cs-CZ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EBB41C04-8E02-B571-0CBE-CC163AE95B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0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00A81837-B45E-41D0-247A-223FC502B8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49" b="34507"/>
          <a:stretch/>
        </p:blipFill>
        <p:spPr>
          <a:xfrm>
            <a:off x="5868144" y="4572876"/>
            <a:ext cx="2197112" cy="121413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75541CA-65E2-51CE-3DB5-D1B157FEB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6216" y="2821934"/>
            <a:ext cx="2145271" cy="121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4585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608A475-201F-104C-E54D-AC2B30026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C311A3A-B0A5-105C-3C19-373DFC12E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00050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Kvantily </a:t>
            </a:r>
            <a:r>
              <a:rPr lang="cs-CZ" dirty="0">
                <a:solidFill>
                  <a:schemeClr val="tx1"/>
                </a:solidFill>
              </a:rPr>
              <a:t>– Funkce v R: </a:t>
            </a:r>
            <a:r>
              <a:rPr lang="cs-CZ" dirty="0" err="1">
                <a:solidFill>
                  <a:srgbClr val="FF0000"/>
                </a:solidFill>
              </a:rPr>
              <a:t>quantile</a:t>
            </a:r>
            <a:r>
              <a:rPr lang="cs-CZ" dirty="0">
                <a:solidFill>
                  <a:srgbClr val="FF0000"/>
                </a:solidFill>
              </a:rPr>
              <a:t>()</a:t>
            </a:r>
            <a:endParaRPr lang="cs-CZ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/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Kvantil rozděluje pozorované hodnoty na dvě části dle pravděpodobnosti. 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Hodnota, pro kterou je přibližně 100*P% hodnot ze souboru menších a </a:t>
            </a:r>
          </a:p>
          <a:p>
            <a:pPr marL="514350" lvl="1" indent="0">
              <a:buNone/>
            </a:pP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100*(1-P)% hodnot větších.</a:t>
            </a:r>
          </a:p>
          <a:p>
            <a:pPr marL="800100" lvl="1"/>
            <a:r>
              <a:rPr lang="cs-CZ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0&lt;P&lt;1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-kvantil resp. </a:t>
            </a:r>
            <a:r>
              <a:rPr lang="cs-CZ" sz="1800" i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100*P%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kvantil.</a:t>
            </a:r>
          </a:p>
          <a:p>
            <a:pPr marL="514350" lvl="1" indent="0">
              <a:buNone/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lvl="1" indent="0">
              <a:buNone/>
            </a:pPr>
            <a:r>
              <a:rPr lang="cs-CZ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Speciální názvy mají kvantily</a:t>
            </a:r>
            <a:r>
              <a:rPr lang="cs-CZ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̃50  medián,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̃25  dolní kvartil,</a:t>
            </a:r>
          </a:p>
          <a:p>
            <a:pPr marL="80010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 ̃75  horní kvartil.</a:t>
            </a:r>
          </a:p>
          <a:p>
            <a:pPr marL="514350" lvl="1" indent="0">
              <a:buNone/>
            </a:pPr>
            <a:endParaRPr lang="cs-CZ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Modus</a:t>
            </a:r>
          </a:p>
          <a:p>
            <a:pPr marL="85725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Představuje nejčastěji se vyskytující hodnotu proměnné.</a:t>
            </a:r>
          </a:p>
          <a:p>
            <a:pPr marL="857250" lvl="1"/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 spojité proměnné -&gt; modální interval.</a:t>
            </a:r>
          </a:p>
          <a:p>
            <a:pPr marL="857250" lvl="1"/>
            <a:r>
              <a:rPr lang="cs-CZ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cs-CZ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 ale minimální vypovídací hodnotu.</a:t>
            </a:r>
          </a:p>
          <a:p>
            <a:pPr marL="571500" lvl="1" indent="0">
              <a:buNone/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/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/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C90E8DB-1C5F-3BCC-96A9-A2477ADA13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40"/>
          <a:stretch/>
        </p:blipFill>
        <p:spPr>
          <a:xfrm>
            <a:off x="6588224" y="4733865"/>
            <a:ext cx="2084911" cy="1224136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1CEA934-C53E-2F65-25F5-304772FB5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2348880"/>
            <a:ext cx="2304256" cy="155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2867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121499-D6A7-6B40-BB9A-268FA4B87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CB68BEF-166A-D087-6C86-53369FF32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1932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dirty="0">
                <a:solidFill>
                  <a:schemeClr val="accent6"/>
                </a:solidFill>
                <a:latin typeface="+mj-lt"/>
              </a:rPr>
              <a:t>Charakteristiky Variability:</a:t>
            </a:r>
            <a:endParaRPr lang="cs-CZ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Variabilita (rozptýlenost) </a:t>
            </a:r>
            <a:r>
              <a:rPr lang="cs-CZ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b="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vyjadřuje, </a:t>
            </a:r>
            <a:r>
              <a:rPr lang="cs-CZ" sz="1800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 jsou hodnoty veličiny u jednotlivých prvků souboru vzájemně blízké či vzdálené.</a:t>
            </a:r>
            <a:endParaRPr lang="cs-CZ" sz="1800" b="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Jednorozměrný diagram rozptýlení hodnoty spojité proměnné </a:t>
            </a:r>
          </a:p>
          <a:p>
            <a:pPr lvl="1"/>
            <a:r>
              <a:rPr lang="cs-CZ" sz="20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 </a:t>
            </a:r>
            <a:r>
              <a:rPr lang="cs-CZ" sz="2000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stripchart</a:t>
            </a:r>
            <a:r>
              <a:rPr lang="cs-CZ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0800F56-F8B0-C3C4-B155-D6F344EA21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42"/>
          <a:stretch/>
        </p:blipFill>
        <p:spPr>
          <a:xfrm>
            <a:off x="1763688" y="2811805"/>
            <a:ext cx="5400600" cy="328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920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8F3A12-EDED-A827-EFF3-8B0219531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B1E0CC0-5947-256A-3D16-D79A71C8A95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cs-CZ" dirty="0"/>
                  <a:t>Kvantilová rozpětí</a:t>
                </a:r>
                <a:r>
                  <a:rPr lang="cs-CZ" dirty="0">
                    <a:solidFill>
                      <a:schemeClr val="tx1"/>
                    </a:solidFill>
                  </a:rPr>
                  <a:t> – </a:t>
                </a:r>
                <a:r>
                  <a:rPr lang="cs-CZ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diff</a:t>
                </a:r>
                <a:r>
                  <a:rPr lang="cs-CZ" dirty="0">
                    <a:solidFill>
                      <a:srgbClr val="FF0000"/>
                    </a:solidFill>
                  </a:rPr>
                  <a:t>(</a:t>
                </a:r>
                <a:r>
                  <a:rPr lang="cs-CZ" dirty="0" err="1">
                    <a:solidFill>
                      <a:srgbClr val="FF0000"/>
                    </a:solidFill>
                  </a:rPr>
                  <a:t>quantile</a:t>
                </a:r>
                <a:r>
                  <a:rPr lang="cs-CZ" dirty="0">
                    <a:solidFill>
                      <a:srgbClr val="FF0000"/>
                    </a:solidFill>
                  </a:rPr>
                  <a:t>())</a:t>
                </a:r>
              </a:p>
              <a:p>
                <a:pPr lvl="1"/>
                <a:r>
                  <a:rPr lang="cs-CZ" dirty="0"/>
                  <a:t>Definováno hodnotami 100*P% kvantilu a 100*(1 – P)% kvantilu jako rozdíl.</a:t>
                </a:r>
              </a:p>
              <a:p>
                <a:pPr lvl="1"/>
                <a:r>
                  <a:rPr lang="cs-CZ" dirty="0"/>
                  <a:t>Speciálním případem kvantilového rozpětí je tzv. </a:t>
                </a:r>
                <a:r>
                  <a:rPr lang="cs-CZ" sz="2000" b="1" dirty="0" err="1"/>
                  <a:t>kvartilové</a:t>
                </a:r>
                <a:r>
                  <a:rPr lang="cs-CZ" sz="2000" b="1" dirty="0"/>
                  <a:t> rozpětí</a:t>
                </a:r>
                <a:r>
                  <a:rPr lang="cs-CZ" sz="1800" dirty="0"/>
                  <a:t>, které je dáno dolním a horním kvartilem a které pokrývá 50 % pozorovaných hodnot.</a:t>
                </a:r>
                <a:endParaRPr lang="cs-CZ" dirty="0"/>
              </a:p>
              <a:p>
                <a:pPr lvl="2"/>
                <a:r>
                  <a:rPr lang="cs-CZ" sz="1800" b="1" dirty="0">
                    <a:solidFill>
                      <a:schemeClr val="tx1"/>
                    </a:solidFill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</a:t>
                </a:r>
                <a:r>
                  <a:rPr lang="cs-CZ" sz="1800" b="1" dirty="0">
                    <a:solidFill>
                      <a:schemeClr val="accent6"/>
                    </a:solidFill>
                  </a:rPr>
                  <a:t> </a:t>
                </a:r>
                <a:r>
                  <a:rPr lang="cs-CZ" sz="1800" b="1" dirty="0">
                    <a:solidFill>
                      <a:srgbClr val="FF0000"/>
                    </a:solidFill>
                  </a:rPr>
                  <a:t>IQR() </a:t>
                </a:r>
                <a:r>
                  <a:rPr lang="cs-CZ" sz="1800" dirty="0">
                    <a:solidFill>
                      <a:schemeClr val="tx1"/>
                    </a:solidFill>
                  </a:rPr>
                  <a:t>–</a:t>
                </a:r>
                <a:r>
                  <a:rPr lang="cs-CZ" sz="1800" b="1" dirty="0">
                    <a:solidFill>
                      <a:schemeClr val="accent6"/>
                    </a:solidFill>
                  </a:rPr>
                  <a:t> </a:t>
                </a:r>
                <a:r>
                  <a:rPr lang="cs-CZ" sz="1800" dirty="0" err="1"/>
                  <a:t>InterQuartile</a:t>
                </a:r>
                <a:r>
                  <a:rPr lang="cs-CZ" sz="1800" dirty="0"/>
                  <a:t> </a:t>
                </a:r>
                <a:r>
                  <a:rPr lang="cs-CZ" sz="1800" dirty="0" err="1"/>
                  <a:t>Range</a:t>
                </a:r>
                <a:endParaRPr lang="cs-CZ" sz="1800" dirty="0"/>
              </a:p>
              <a:p>
                <a:pPr marL="0" indent="0">
                  <a:buNone/>
                </a:pPr>
                <a:endParaRPr lang="cs-CZ" dirty="0"/>
              </a:p>
              <a:p>
                <a:r>
                  <a:rPr lang="cs-CZ" dirty="0"/>
                  <a:t>Rozptyl (výběrový)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sz="2000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>
                    <a:solidFill>
                      <a:srgbClr val="FF0000"/>
                    </a:solidFill>
                  </a:rPr>
                  <a:t>var()</a:t>
                </a:r>
              </a:p>
              <a:p>
                <a:pPr lvl="1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Průměrná čtvercová odchylka jednotlivých hodnot od průměru.</a:t>
                </a:r>
              </a:p>
              <a:p>
                <a:pPr lvl="1"/>
                <a:r>
                  <a:rPr lang="cs-CZ" sz="1800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Vyjadřuje variabilitu dat.</a:t>
                </a:r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sz="18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Jednotky jsou čtvercem původních proměnných.</a:t>
                </a:r>
              </a:p>
              <a:p>
                <a:pPr lvl="1"/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cs-CZ" sz="16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𝑺</m:t>
                          </m:r>
                        </m:e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𝟐</m:t>
                          </m:r>
                        </m:sup>
                      </m:sSup>
                      <m:r>
                        <a:rPr lang="cs-CZ" sz="16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</m:acc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𝟐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sz="18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Směrodatná odchylka (</a:t>
                </a:r>
                <a:r>
                  <a:rPr lang="cs-CZ" dirty="0"/>
                  <a:t>výběrová)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sz="2000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sd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  <a:endParaRPr lang="cs-CZ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Definovaná jako </a:t>
                </a:r>
                <a:r>
                  <a:rPr lang="cs-CZ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od</a:t>
                </a:r>
                <a:r>
                  <a:rPr lang="cs-CZ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mocnina z rozptylu.</a:t>
                </a:r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B1E0CC0-5947-256A-3D16-D79A71C8A9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1276" r="-1128"/>
                </a:stretch>
              </a:blipFill>
            </p:spPr>
            <p:txBody>
              <a:bodyPr/>
              <a:lstStyle/>
              <a:p>
                <a:r>
                  <a:rPr lang="sk-S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Obrázek 4">
            <a:extLst>
              <a:ext uri="{FF2B5EF4-FFF2-40B4-BE49-F238E27FC236}">
                <a16:creationId xmlns:a16="http://schemas.microsoft.com/office/drawing/2014/main" id="{1CBA5AEF-AA75-2472-00ED-7ED98C9BC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4073" y="2099413"/>
            <a:ext cx="1851820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35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20FCBB2-5165-B598-9D34-9D778FBB2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D18EBB0-C2AF-B8C1-4D26-4BED934729D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cs-CZ" dirty="0"/>
                  <a:t>Koeficient šikmosti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skew</a:t>
                </a:r>
                <a:r>
                  <a:rPr lang="cs-CZ" dirty="0">
                    <a:solidFill>
                      <a:srgbClr val="FF0000"/>
                    </a:solidFill>
                  </a:rPr>
                  <a:t>() </a:t>
                </a:r>
                <a:r>
                  <a:rPr lang="cs-CZ" dirty="0">
                    <a:solidFill>
                      <a:schemeClr val="tx1"/>
                    </a:solidFill>
                  </a:rPr>
                  <a:t>z balíku „psych“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6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sub>
                      </m:sSub>
                      <m:r>
                        <a:rPr lang="cs-CZ" sz="16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𝒔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sup>
                          </m:sSup>
                        </m:den>
                      </m:f>
                      <m:nary>
                        <m:naryPr>
                          <m:chr m:val="∑"/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𝒊</m:t>
                                  </m:r>
                                </m:sub>
                              </m:sSub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𝒙</m:t>
                                  </m:r>
                                </m:e>
                              </m:acc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𝟑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cs-CZ" sz="1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lvl="1" indent="0">
                  <a:buNone/>
                </a:pPr>
                <a:endParaRPr lang="cs-CZ" sz="16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lvl="1"/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Popisuje symetrii/asymetrii rozdělení pravděpodobnosti, to znamená, jestli jsou hodnoty zastoupené víc doleva anebo doprava od střední hodnoty (průměru). </a:t>
                </a:r>
              </a:p>
              <a:p>
                <a:pPr lvl="1"/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 případě, že je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rozdělení symetrické 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(kolem průměru), tak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A3 = 0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1"/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Kladný koeficient A3 &gt; 0 </a:t>
                </a:r>
                <a:r>
                  <a:rPr lang="cs-CZ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vyjadřuje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zešikmení směrem doprava.</a:t>
                </a:r>
              </a:p>
              <a:p>
                <a:pPr lvl="1"/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 případě, že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je koeficient záporný A3 &lt; 0</a:t>
                </a:r>
                <a:r>
                  <a:rPr lang="cs-CZ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cs-CZ" dirty="0"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vyjadřuje </a:t>
                </a:r>
                <a:r>
                  <a:rPr lang="cs-CZ" b="1" dirty="0"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zešikmení, je směrem doleva.</a:t>
                </a:r>
                <a:endParaRPr lang="cs-CZ" dirty="0">
                  <a:latin typeface="+mj-lt"/>
                </a:endParaRPr>
              </a:p>
              <a:p>
                <a:pPr marL="0" indent="0">
                  <a:buNone/>
                </a:pPr>
                <a:endParaRPr lang="cs-CZ" dirty="0"/>
              </a:p>
              <a:p>
                <a:endParaRPr lang="cs-CZ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AD18EBB0-C2AF-B8C1-4D26-4BED934729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A01E4D15-3B84-6C5B-C1C3-4A5ED35C6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365104"/>
            <a:ext cx="725140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17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9FEC0B-13F0-4F4D-B114-5AB0CE483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kurzu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AB530D4-0723-4081-A4C7-17459CB5EF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>
                <a:solidFill>
                  <a:schemeClr val="accent6"/>
                </a:solidFill>
              </a:rPr>
              <a:t>1. hodina  9:00-10:30 </a:t>
            </a:r>
          </a:p>
          <a:p>
            <a:pPr marL="0" indent="0">
              <a:buNone/>
            </a:pPr>
            <a:r>
              <a:rPr lang="cs-CZ" sz="2400" dirty="0"/>
              <a:t>    </a:t>
            </a:r>
            <a:r>
              <a:rPr lang="cs-CZ" sz="2400" b="0" dirty="0"/>
              <a:t> Pauza 10:30 – 10:45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>
                <a:solidFill>
                  <a:schemeClr val="accent6"/>
                </a:solidFill>
              </a:rPr>
              <a:t>2. hodina 10:45-12:15 </a:t>
            </a:r>
          </a:p>
          <a:p>
            <a:pPr marL="0" indent="0">
              <a:buNone/>
            </a:pPr>
            <a:r>
              <a:rPr lang="cs-CZ" sz="2400" b="0" dirty="0"/>
              <a:t>     Pauza 12:15-13:15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>
                <a:solidFill>
                  <a:schemeClr val="accent6"/>
                </a:solidFill>
              </a:rPr>
              <a:t>3. hodina 13:15-14:45</a:t>
            </a:r>
          </a:p>
          <a:p>
            <a:pPr marL="0" indent="0">
              <a:buNone/>
            </a:pPr>
            <a:r>
              <a:rPr lang="cs-CZ" sz="2400" dirty="0"/>
              <a:t>     </a:t>
            </a:r>
            <a:r>
              <a:rPr lang="cs-CZ" sz="2400" b="0" dirty="0"/>
              <a:t>Pauza 14:45 – 15:00</a:t>
            </a:r>
          </a:p>
          <a:p>
            <a:pPr marL="0" indent="0">
              <a:buNone/>
            </a:pPr>
            <a:endParaRPr lang="cs-CZ" sz="2400" b="0" dirty="0"/>
          </a:p>
          <a:p>
            <a:r>
              <a:rPr lang="cs-CZ" sz="2400" dirty="0">
                <a:solidFill>
                  <a:schemeClr val="accent6"/>
                </a:solidFill>
              </a:rPr>
              <a:t>4. hodina 15:00-16:30</a:t>
            </a:r>
          </a:p>
          <a:p>
            <a:endParaRPr lang="cs-CZ" sz="2400" dirty="0"/>
          </a:p>
          <a:p>
            <a:endParaRPr lang="cs-CZ" sz="2400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3F817B-529F-43FE-8361-E2FCF3F5A17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86775" y="6480175"/>
            <a:ext cx="657225" cy="360363"/>
          </a:xfrm>
          <a:prstGeom prst="rect">
            <a:avLst/>
          </a:prstGeom>
        </p:spPr>
        <p:txBody>
          <a:bodyPr/>
          <a:lstStyle/>
          <a:p>
            <a:fld id="{307889CB-4329-4159-951C-9130128614A6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354284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23F4DE-4893-AFBB-D320-B03CACF2A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Popis číselných proměnných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FC34068-AFF0-33BB-09B4-E6FF6955AD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cs-CZ" dirty="0"/>
                  <a:t>Koeficient špičatosti </a:t>
                </a:r>
                <a:r>
                  <a:rPr lang="cs-CZ" dirty="0">
                    <a:solidFill>
                      <a:schemeClr val="tx1"/>
                    </a:solidFill>
                  </a:rPr>
                  <a:t>– </a:t>
                </a:r>
                <a:r>
                  <a:rPr lang="cs-CZ" b="1" dirty="0">
                    <a:solidFill>
                      <a:schemeClr val="tx1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Funkce v R: </a:t>
                </a:r>
                <a:r>
                  <a:rPr lang="cs-CZ" dirty="0" err="1">
                    <a:solidFill>
                      <a:srgbClr val="FF0000"/>
                    </a:solidFill>
                  </a:rPr>
                  <a:t>kurtosi</a:t>
                </a:r>
                <a:r>
                  <a:rPr lang="cs-CZ" dirty="0">
                    <a:solidFill>
                      <a:srgbClr val="FF0000"/>
                    </a:solidFill>
                  </a:rPr>
                  <a:t>()</a:t>
                </a:r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:r>
                  <a:rPr lang="cs-CZ" dirty="0">
                    <a:solidFill>
                      <a:schemeClr val="tx1"/>
                    </a:solidFill>
                  </a:rPr>
                  <a:t>z balíku „psych“</a:t>
                </a:r>
              </a:p>
              <a:p>
                <a:pPr marL="0" indent="0">
                  <a:buNone/>
                </a:pPr>
                <a:endParaRPr lang="cs-CZ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600" b="1" i="1" smtClean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𝟒</m:t>
                          </m:r>
                        </m:sub>
                      </m:sSub>
                      <m:r>
                        <a:rPr lang="cs-CZ" sz="1600" b="1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𝒔</m:t>
                              </m:r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sup>
                          </m:sSup>
                        </m:den>
                      </m:f>
                      <m:nary>
                        <m:naryPr>
                          <m:chr m:val="∑"/>
                          <m:ctrlP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𝒊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  <m: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𝒏</m:t>
                          </m:r>
                        </m:sup>
                        <m:e>
                          <m:sSup>
                            <m:sSupPr>
                              <m:ctrlP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𝒊</m:t>
                                      </m:r>
                                    </m:sub>
                                  </m:sSub>
                                  <m:r>
                                    <a:rPr lang="cs-CZ" sz="1600" b="1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cs-CZ" sz="1600" b="1" i="1">
                                          <a:effectLst/>
                                          <a:latin typeface="Cambria Math" panose="02040503050406030204" pitchFamily="18" charset="0"/>
                                          <a:ea typeface="Calibri" panose="020F0502020204030204" pitchFamily="34" charset="0"/>
                                          <a:cs typeface="Times New Roman" panose="02020603050405020304" pitchFamily="18" charset="0"/>
                                        </a:rPr>
                                        <m:t>𝒙</m:t>
                                      </m:r>
                                    </m:e>
                                  </m:acc>
                                </m:e>
                              </m:d>
                            </m:e>
                            <m:sup>
                              <m:r>
                                <a:rPr lang="cs-CZ" sz="1600" b="1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𝟒</m:t>
                              </m:r>
                            </m:sup>
                          </m:sSup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cs-CZ" sz="1600" b="1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𝟑</m:t>
                          </m:r>
                        </m:e>
                      </m:nary>
                    </m:oMath>
                  </m:oMathPara>
                </a14:m>
                <a:endParaRPr lang="cs-CZ" dirty="0"/>
              </a:p>
              <a:p>
                <a:pPr marL="0" indent="0">
                  <a:buNone/>
                </a:pPr>
                <a:endParaRPr lang="cs-CZ" dirty="0"/>
              </a:p>
              <a:p>
                <a:pPr lvl="1"/>
                <a:r>
                  <a:rPr lang="cs-CZ" dirty="0"/>
                  <a:t>Je to statistika, která popisuje či jsou hodnoty koncentrované víc kolem střední hodnoty (špičaté rozdělení) anebo jsou rozptýlenější (ploché rozdělení). </a:t>
                </a:r>
              </a:p>
              <a:p>
                <a:pPr lvl="1"/>
                <a:r>
                  <a:rPr lang="cs-CZ" dirty="0"/>
                  <a:t>V případě, že </a:t>
                </a:r>
                <a:r>
                  <a:rPr lang="cs-CZ" b="1" dirty="0"/>
                  <a:t>A4 = 0, </a:t>
                </a:r>
                <a:r>
                  <a:rPr lang="cs-CZ" dirty="0"/>
                  <a:t>tak rozdělení má </a:t>
                </a:r>
                <a:r>
                  <a:rPr lang="cs-CZ" b="1" dirty="0"/>
                  <a:t>normální špičatost</a:t>
                </a:r>
                <a:r>
                  <a:rPr lang="cs-CZ" dirty="0"/>
                  <a:t>. </a:t>
                </a:r>
              </a:p>
              <a:p>
                <a:pPr lvl="1"/>
                <a:r>
                  <a:rPr lang="cs-CZ" dirty="0"/>
                  <a:t>V případě, že </a:t>
                </a:r>
                <a:r>
                  <a:rPr lang="cs-CZ" b="1" dirty="0"/>
                  <a:t>A4 &gt; 0, </a:t>
                </a:r>
                <a:r>
                  <a:rPr lang="cs-CZ" dirty="0"/>
                  <a:t>tak rozdělení je </a:t>
                </a:r>
                <a:r>
                  <a:rPr lang="cs-CZ" b="1" dirty="0"/>
                  <a:t>špičatější než normální.</a:t>
                </a:r>
              </a:p>
              <a:p>
                <a:pPr lvl="1"/>
                <a:r>
                  <a:rPr lang="cs-CZ" dirty="0"/>
                  <a:t>V případě, že </a:t>
                </a:r>
                <a:r>
                  <a:rPr lang="cs-CZ" b="1" dirty="0"/>
                  <a:t>A4 &lt; 0, </a:t>
                </a:r>
                <a:r>
                  <a:rPr lang="cs-CZ" dirty="0"/>
                  <a:t>tak rozdělení je </a:t>
                </a:r>
                <a:r>
                  <a:rPr lang="cs-CZ" b="1" dirty="0"/>
                  <a:t>plošší než normální.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3FC34068-AFF0-33BB-09B4-E6FF6955AD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Obrázek 7">
            <a:extLst>
              <a:ext uri="{FF2B5EF4-FFF2-40B4-BE49-F238E27FC236}">
                <a16:creationId xmlns:a16="http://schemas.microsoft.com/office/drawing/2014/main" id="{221A0E0C-5F25-6197-8777-0C38818617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000"/>
          <a:stretch/>
        </p:blipFill>
        <p:spPr>
          <a:xfrm>
            <a:off x="1164062" y="4365104"/>
            <a:ext cx="6815876" cy="194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01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C41EF82-D389-8384-024D-885F949D7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Grafy pro číselné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CD38AD-5280-9160-D789-8512B4DC7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8640000" cy="5337314"/>
          </a:xfrm>
        </p:spPr>
        <p:txBody>
          <a:bodyPr>
            <a:norm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Krabicový graf </a:t>
            </a:r>
            <a:r>
              <a:rPr lang="cs-CZ" dirty="0"/>
              <a:t>–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graf ve tvaru obdélníku doplněný o tzv. fousky.</a:t>
            </a:r>
          </a:p>
          <a:p>
            <a:r>
              <a:rPr lang="cs-CZ" b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Jednotlivé prvky krabicového grafu nejčastěji odpovídají významným kvantilům vypočteným na základě pozorovaných dat. </a:t>
            </a: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Funkce v R: </a:t>
            </a:r>
            <a:r>
              <a:rPr lang="cs-CZ" dirty="0" err="1">
                <a:solidFill>
                  <a:srgbClr val="FF0000"/>
                </a:solidFill>
              </a:rPr>
              <a:t>boxplot</a:t>
            </a:r>
            <a:r>
              <a:rPr lang="cs-CZ" dirty="0">
                <a:solidFill>
                  <a:srgbClr val="FF0000"/>
                </a:solidFill>
              </a:rPr>
              <a:t>()</a:t>
            </a:r>
            <a:endParaRPr lang="cs-CZ" dirty="0"/>
          </a:p>
          <a:p>
            <a:pPr marL="0" indent="0">
              <a:buNone/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86D7045-7B42-74F1-1956-75FE633C05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91" y="2276872"/>
            <a:ext cx="7007417" cy="329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946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5DE58A4-6808-4603-E805-B41807F44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Identifikace odlehlých hodnot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E550CA-F0B7-DE5C-F62C-83C98CC0E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Chybné hodnoty nebo také odlehlá pozorování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mohou zásadním způsobem ovlivnit výsledky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což může vést k mylné interpretaci a závěrům. </a:t>
            </a:r>
          </a:p>
          <a:p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Ideální nástroje pro identifikaci odlehlých hodnot: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jsou zejména výše uvedené 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grafy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které většinou jednoznačně odhalí problematickou hodnotu jako nezvykle vzdálenou od ostatních pozorovaných hodnot. </a:t>
            </a: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cs-CZ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opisné statistiky </a:t>
            </a:r>
            <a:r>
              <a:rPr lang="cs-CZ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jsou další pomůckou pro odhalování problematických hodnot, sumarizace minimálních a maximálních pozorovaných hodnot, případně 5% a 95% kvantilů, nám vždy jasně ukáže, v jakém rozsahu hodnot se náš soubor pohybuje.</a:t>
            </a:r>
          </a:p>
          <a:p>
            <a:pPr marL="457200" lvl="1" indent="0">
              <a:buNone/>
            </a:pPr>
            <a:endParaRPr lang="cs-CZ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b="1" dirty="0">
                <a:latin typeface="Calibri" panose="020F0502020204030204" pitchFamily="34" charset="0"/>
                <a:cs typeface="Times New Roman" panose="02020603050405020304" pitchFamily="18" charset="0"/>
              </a:rPr>
              <a:t>Užitečné funkce v R: </a:t>
            </a:r>
          </a:p>
          <a:p>
            <a:pPr lvl="2"/>
            <a:r>
              <a:rPr lang="cs-CZ" sz="1800" b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descr</a:t>
            </a:r>
            <a:r>
              <a:rPr lang="cs-CZ" sz="18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cs-CZ" sz="1800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summarytools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“</a:t>
            </a:r>
          </a:p>
          <a:p>
            <a:pPr lvl="2"/>
            <a:r>
              <a:rPr lang="cs-CZ" sz="1800" b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summary</a:t>
            </a:r>
            <a:r>
              <a:rPr lang="cs-CZ" sz="18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„base“</a:t>
            </a:r>
          </a:p>
          <a:p>
            <a:pPr lvl="2"/>
            <a:r>
              <a:rPr lang="cs-CZ" sz="1800" b="1" dirty="0" err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describeBy</a:t>
            </a:r>
            <a:r>
              <a:rPr lang="cs-CZ" sz="18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z balíku </a:t>
            </a:r>
            <a:r>
              <a:rPr lang="cs-CZ" sz="1800" i="1" dirty="0">
                <a:latin typeface="Calibri" panose="020F0502020204030204" pitchFamily="34" charset="0"/>
                <a:cs typeface="Times New Roman" panose="02020603050405020304" pitchFamily="18" charset="0"/>
              </a:rPr>
              <a:t>„psych“ – </a:t>
            </a:r>
            <a:r>
              <a:rPr lang="cs-CZ" sz="1800" dirty="0">
                <a:latin typeface="Calibri" panose="020F0502020204030204" pitchFamily="34" charset="0"/>
                <a:cs typeface="Times New Roman" panose="02020603050405020304" pitchFamily="18" charset="0"/>
              </a:rPr>
              <a:t>popisné statistiky v skupinách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41707327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A37390-2B97-A890-A533-6C8E22669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Grafické nástroje v R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FF0E484-5F4D-CB49-239A-91301DD1EB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i="1" dirty="0"/>
              <a:t>Součástí „base“</a:t>
            </a:r>
          </a:p>
          <a:p>
            <a:pPr lvl="1"/>
            <a:r>
              <a:rPr lang="cs-CZ" i="1" dirty="0" err="1"/>
              <a:t>hist</a:t>
            </a:r>
            <a:r>
              <a:rPr lang="cs-CZ" i="1" dirty="0"/>
              <a:t>() – histogram</a:t>
            </a:r>
          </a:p>
          <a:p>
            <a:pPr lvl="1"/>
            <a:r>
              <a:rPr lang="cs-CZ" i="1" dirty="0" err="1"/>
              <a:t>barplot</a:t>
            </a:r>
            <a:r>
              <a:rPr lang="cs-CZ" i="1" dirty="0"/>
              <a:t>() – sloupcový graf</a:t>
            </a:r>
          </a:p>
          <a:p>
            <a:pPr lvl="1"/>
            <a:r>
              <a:rPr lang="cs-CZ" i="1" dirty="0" err="1"/>
              <a:t>pie</a:t>
            </a:r>
            <a:r>
              <a:rPr lang="cs-CZ" i="1" dirty="0"/>
              <a:t>() – koláčový graf</a:t>
            </a:r>
          </a:p>
          <a:p>
            <a:pPr lvl="1"/>
            <a:r>
              <a:rPr lang="cs-CZ" i="1" dirty="0" err="1"/>
              <a:t>boxplot</a:t>
            </a:r>
            <a:r>
              <a:rPr lang="cs-CZ" i="1" dirty="0"/>
              <a:t>() – krabicový graf</a:t>
            </a:r>
          </a:p>
          <a:p>
            <a:pPr lvl="1"/>
            <a:r>
              <a:rPr lang="cs-CZ" i="1" dirty="0" err="1"/>
              <a:t>stripchart</a:t>
            </a:r>
            <a:r>
              <a:rPr lang="cs-CZ" i="1" dirty="0"/>
              <a:t>() – </a:t>
            </a:r>
            <a:r>
              <a:rPr lang="cs-CZ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Jednorozměrný diagram rozptýlení hodnoty spojité proměnné </a:t>
            </a:r>
          </a:p>
          <a:p>
            <a:pPr lvl="1"/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plot() – bodový, spojnicový graf</a:t>
            </a:r>
          </a:p>
          <a:p>
            <a:pPr marL="457200" lvl="1" indent="0">
              <a:buNone/>
            </a:pPr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Knihovna „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lattice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“ – propracovaný způsob vizualizace dat, roztříděných dle kategoriální proměnné.</a:t>
            </a:r>
          </a:p>
          <a:p>
            <a:pPr lvl="1"/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xyplot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() – bodový, spojnicový graf</a:t>
            </a:r>
          </a:p>
          <a:p>
            <a:pPr lvl="1"/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barchart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() </a:t>
            </a:r>
            <a:r>
              <a:rPr lang="cs-CZ" i="1" dirty="0"/>
              <a:t>– sloupcový graf</a:t>
            </a:r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histogram()</a:t>
            </a:r>
            <a:r>
              <a:rPr lang="cs-CZ" i="1" dirty="0"/>
              <a:t> – histogram</a:t>
            </a:r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/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bwplot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cs-CZ" i="1" dirty="0"/>
              <a:t> – krabicový graf</a:t>
            </a:r>
          </a:p>
          <a:p>
            <a:pPr lvl="1"/>
            <a:endParaRPr lang="cs-CZ" i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Knihovna „ggplot2“ – Pokročilejší možnosti tvorby grafu – „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Grammer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i="1" dirty="0" err="1">
                <a:latin typeface="Calibri" panose="020F0502020204030204" pitchFamily="34" charset="0"/>
                <a:cs typeface="Times New Roman" panose="02020603050405020304" pitchFamily="18" charset="0"/>
              </a:rPr>
              <a:t>graphics</a:t>
            </a:r>
            <a:r>
              <a:rPr lang="cs-CZ" i="1" dirty="0">
                <a:latin typeface="Calibri" panose="020F0502020204030204" pitchFamily="34" charset="0"/>
                <a:cs typeface="Times New Roman" panose="02020603050405020304" pitchFamily="18" charset="0"/>
              </a:rPr>
              <a:t>“.</a:t>
            </a:r>
          </a:p>
        </p:txBody>
      </p:sp>
    </p:spTree>
    <p:extLst>
      <p:ext uri="{BB962C8B-B14F-4D97-AF65-F5344CB8AC3E}">
        <p14:creationId xmlns:p14="http://schemas.microsoft.com/office/powerpoint/2010/main" val="20489023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dirty="0"/>
              <a:t>Statistická indukce </a:t>
            </a:r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697913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C8BEDF-B40F-F4CD-C271-3298458E8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Statistická indukce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FEFA83B-4918-51A9-DDF7-B08F57D3C8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Cílem statistické indukce je nalézt vzorce, trendy nebo zákonitosti, které platí pro celou populaci na základě informací získaných z omezeného vzorku (výběru).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Proces </a:t>
            </a:r>
            <a:r>
              <a:rPr lang="cs-CZ" u="sng" dirty="0"/>
              <a:t>zobecňování </a:t>
            </a:r>
            <a:r>
              <a:rPr lang="cs-CZ" dirty="0"/>
              <a:t>úsudků o vlastnostech populace.</a:t>
            </a:r>
            <a:endParaRPr lang="cs-CZ" dirty="0">
              <a:solidFill>
                <a:schemeClr val="accent6"/>
              </a:solidFill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Centrální roli zde hrají základní soubor a výběr.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7FDD55C-30AE-74B4-A156-A6786399A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782" y="2714126"/>
            <a:ext cx="3406435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377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CFC2F7-52CC-D9D4-AF92-30E5DD465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F54E60-2D24-4138-9D7D-27AEFE9C5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cs-CZ" dirty="0">
                <a:solidFill>
                  <a:schemeClr val="accent6"/>
                </a:solidFill>
              </a:rPr>
              <a:t>Populace</a:t>
            </a:r>
            <a:r>
              <a:rPr lang="cs-CZ" dirty="0"/>
              <a:t> </a:t>
            </a:r>
            <a:r>
              <a:rPr lang="cs-CZ" b="0" dirty="0"/>
              <a:t>je </a:t>
            </a:r>
            <a:r>
              <a:rPr lang="cs-CZ" b="0" u="sng" dirty="0"/>
              <a:t>celková množina jednotek</a:t>
            </a:r>
            <a:r>
              <a:rPr lang="cs-CZ" b="0" dirty="0"/>
              <a:t>, o kterých chceme získat určité informace, a to může být například populace země, města, populace zákazníků nebo populace všech studentů na škole. </a:t>
            </a:r>
          </a:p>
          <a:p>
            <a:pPr marL="0" indent="0">
              <a:buNone/>
            </a:pPr>
            <a:endParaRPr lang="cs-CZ" b="0" dirty="0"/>
          </a:p>
          <a:p>
            <a:pPr marL="0" indent="0" algn="just">
              <a:buNone/>
            </a:pPr>
            <a:r>
              <a:rPr lang="cs-CZ" b="0" dirty="0"/>
              <a:t>V některých případech může populace zahrnovat celou planetu, jako například při studiu globálního klimatu, zatímco v jiných případech se populace může omezit na malou oblast, jako je například populace zákazníků konkrétního obchodu.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42C4B8E-3F61-F16E-095D-DAAD7791F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848" y="3428266"/>
            <a:ext cx="2736304" cy="2643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7496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DC1FE2-9F63-6DB8-FA12-3527B3103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019EDE6-8F8A-8B6C-00AD-1FA57016B8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Výběr</a:t>
            </a:r>
            <a:r>
              <a:rPr lang="cs-CZ" dirty="0"/>
              <a:t> </a:t>
            </a:r>
            <a:r>
              <a:rPr lang="cs-CZ" b="0" dirty="0"/>
              <a:t>je část populace, která je vybrána k tomu, aby poskytla informace o celé populaci.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Výběr musí být proveden tak, aby byl </a:t>
            </a:r>
            <a:r>
              <a:rPr lang="cs-CZ" i="1" u="sng" dirty="0"/>
              <a:t>reprezentativní</a:t>
            </a:r>
            <a:r>
              <a:rPr lang="cs-CZ" b="0" dirty="0"/>
              <a:t> pro celou populaci a měl stejnou strukturu jako populace, ze které byl vybrán.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Reprezentativní výběr nezaručuje úplnou přesnost, ale </a:t>
            </a:r>
            <a:r>
              <a:rPr lang="cs-CZ" i="1" u="sng" dirty="0"/>
              <a:t>snižuje pravděpodobnost</a:t>
            </a:r>
            <a:r>
              <a:rPr lang="cs-CZ" b="0" dirty="0"/>
              <a:t>, že výsledky nebudou reprezentativní pro celou populaci.</a:t>
            </a:r>
          </a:p>
          <a:p>
            <a:pPr>
              <a:buFont typeface="Wingdings" panose="05000000000000000000" pitchFamily="2" charset="2"/>
              <a:buChar char="§"/>
            </a:pPr>
            <a:endParaRPr lang="cs-CZ" b="0" dirty="0"/>
          </a:p>
          <a:p>
            <a:pPr>
              <a:buFont typeface="Wingdings" panose="05000000000000000000" pitchFamily="2" charset="2"/>
              <a:buChar char="§"/>
            </a:pPr>
            <a:endParaRPr lang="cs-CZ" b="0" dirty="0"/>
          </a:p>
          <a:p>
            <a:pPr marL="0" indent="0">
              <a:buNone/>
            </a:pPr>
            <a:endParaRPr lang="cs-CZ" b="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D67221A-BC74-1338-0CE4-9A26A3F61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3140968"/>
            <a:ext cx="5184576" cy="309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7296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F5D3CB2-5117-85F5-FA18-5FF338EAF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Zobecňování ve statistice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117730-EB0F-B618-3262-A1E0A2918D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dirty="0"/>
              <a:t>Statistická indukce (inference)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Bodové odhady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Intervalové odhady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u="sng" dirty="0">
                <a:solidFill>
                  <a:schemeClr val="accent6"/>
                </a:solidFill>
              </a:rPr>
              <a:t>Testování hypotéz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A7D3B20-3307-0F35-2224-C74A366D6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046" y="3140968"/>
            <a:ext cx="6309907" cy="27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190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A18C29B-7095-3F18-B82B-441D819B3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Intervalové odhady – intervaly spolehlivosti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754EE3-6253-B50B-2D8B-57785841D4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Interval spolehlivosti udává rozsah hodnot, ve kterém se s určitou pravděpodobností nachází skutečná hodnota parametru, který se snažíme odhadnout.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Interval spolehlivosti pro průměr </a:t>
            </a:r>
            <a:r>
              <a:rPr lang="cs-CZ" b="0" dirty="0"/>
              <a:t>– rozsah hodnot, ve kterém s určitou pravděpodobností leží skutečný průměr populace.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Spolehlivost</a:t>
            </a:r>
            <a:r>
              <a:rPr lang="cs-CZ" b="0" dirty="0"/>
              <a:t> – v intervalu (0%-100%).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cs-CZ" dirty="0"/>
              <a:t>Vyšší spolehlivost zvyšuje jistotu, že interval obsahuje skutečnou hodnotu parametru.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cs-CZ" dirty="0"/>
              <a:t>Obvykle se volí spolehlivost </a:t>
            </a:r>
            <a:r>
              <a:rPr lang="cs-CZ" b="1" dirty="0"/>
              <a:t>95%</a:t>
            </a:r>
            <a:r>
              <a:rPr lang="cs-CZ" dirty="0"/>
              <a:t> nebo </a:t>
            </a:r>
            <a:r>
              <a:rPr lang="cs-CZ" b="1" dirty="0"/>
              <a:t>99%</a:t>
            </a:r>
            <a:r>
              <a:rPr lang="cs-CZ" dirty="0"/>
              <a:t>.</a:t>
            </a:r>
          </a:p>
          <a:p>
            <a:pPr lvl="1" algn="just">
              <a:buFont typeface="Wingdings" panose="05000000000000000000" pitchFamily="2" charset="2"/>
              <a:buChar char="q"/>
            </a:pPr>
            <a:r>
              <a:rPr lang="cs-CZ" dirty="0"/>
              <a:t>Vyšší spolehlivost vede k širším intervalům.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56C6291-76DC-C468-A053-17F8CB7FF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815" y="4437112"/>
            <a:ext cx="2644369" cy="99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131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F1959BF-A7D5-F410-513D-61D6D93F5F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 (programovací jazyk)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AD15ED08-B778-E878-82B1-0386A06DE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R je skriptovací, objektově orientovaný jazyk navržený statistiky pro statistiky</a:t>
            </a:r>
          </a:p>
          <a:p>
            <a:pPr algn="just"/>
            <a:r>
              <a:rPr lang="cs-CZ" dirty="0"/>
              <a:t>Umožňuje pomocí několika řádků kódu připravit a transformovat data pro účely další analýzy, včetně průzkumné analýzy dat, vizualizace, modelování a reportování. </a:t>
            </a:r>
          </a:p>
          <a:p>
            <a:pPr algn="just"/>
            <a:r>
              <a:rPr lang="cs-CZ" dirty="0"/>
              <a:t>R bylo založeno v roce 1993 matematikem Robertem Gentlemanem a statistikem </a:t>
            </a:r>
            <a:r>
              <a:rPr lang="cs-CZ" dirty="0" err="1"/>
              <a:t>Rossem</a:t>
            </a:r>
            <a:r>
              <a:rPr lang="cs-CZ" dirty="0"/>
              <a:t> </a:t>
            </a:r>
            <a:r>
              <a:rPr lang="cs-CZ" dirty="0" err="1"/>
              <a:t>Ihakem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F4965550-B30E-AFD2-407C-532F02527B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871" y="3335924"/>
            <a:ext cx="3996257" cy="2817033"/>
          </a:xfrm>
          <a:prstGeom prst="rect">
            <a:avLst/>
          </a:prstGeom>
        </p:spPr>
      </p:pic>
      <p:sp>
        <p:nvSpPr>
          <p:cNvPr id="8" name="Rectangle 1">
            <a:extLst>
              <a:ext uri="{FF2B5EF4-FFF2-40B4-BE49-F238E27FC236}">
                <a16:creationId xmlns:a16="http://schemas.microsoft.com/office/drawing/2014/main" id="{D1741B1E-0D1B-6F70-FE8C-58A489E15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67514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14990FF-A79B-7831-F9BA-6F6531C8A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Interval spolehlivosti pro průměr – R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737FE8-BE3F-C4F4-561A-C125A8F68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Funkce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t.test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(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x,conf.level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	</a:t>
            </a:r>
            <a:r>
              <a:rPr lang="cs-CZ" b="0" dirty="0">
                <a:solidFill>
                  <a:schemeClr val="accent6"/>
                </a:solidFill>
                <a:latin typeface="Consolas" panose="020B0609020204030204" pitchFamily="49" charset="0"/>
              </a:rPr>
              <a:t>x </a:t>
            </a:r>
            <a:r>
              <a:rPr lang="cs-CZ" b="0" dirty="0">
                <a:latin typeface="Consolas" panose="020B0609020204030204" pitchFamily="49" charset="0"/>
              </a:rPr>
              <a:t> 		</a:t>
            </a:r>
            <a:r>
              <a:rPr lang="cs-CZ" b="0" dirty="0">
                <a:latin typeface="+mj-lt"/>
              </a:rPr>
              <a:t>proměnná, pro kterou chceme spočítat 					interval spolehlivosti 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	</a:t>
            </a:r>
            <a:r>
              <a:rPr lang="cs-CZ" b="0" dirty="0" err="1">
                <a:solidFill>
                  <a:schemeClr val="accent6"/>
                </a:solidFill>
                <a:latin typeface="Consolas" panose="020B0609020204030204" pitchFamily="49" charset="0"/>
              </a:rPr>
              <a:t>conf.level</a:t>
            </a:r>
            <a:r>
              <a:rPr lang="cs-CZ" b="0" dirty="0">
                <a:latin typeface="Consolas" panose="020B0609020204030204" pitchFamily="49" charset="0"/>
              </a:rPr>
              <a:t>	</a:t>
            </a:r>
            <a:r>
              <a:rPr lang="cs-CZ" b="0" dirty="0">
                <a:latin typeface="+mj-lt"/>
              </a:rPr>
              <a:t>hladina spolehlivosti (0.95,0.99…)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/>
              <a:t>Výstupem funkce je list, který obsahuje hned několik položek:</a:t>
            </a:r>
          </a:p>
          <a:p>
            <a:pPr marL="0" indent="0">
              <a:buNone/>
            </a:pPr>
            <a:r>
              <a:rPr lang="cs-CZ" b="0" dirty="0">
                <a:latin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b="0" dirty="0">
                <a:latin typeface="+mj-lt"/>
              </a:rPr>
              <a:t>Interval spolehlivosti</a:t>
            </a:r>
            <a:r>
              <a:rPr lang="cs-CZ" b="0" dirty="0">
                <a:latin typeface="Consolas" panose="020B0609020204030204" pitchFamily="49" charset="0"/>
              </a:rPr>
              <a:t> – </a:t>
            </a:r>
            <a:r>
              <a:rPr lang="cs-CZ" b="0" dirty="0">
                <a:latin typeface="+mj-lt"/>
              </a:rPr>
              <a:t>„conf.int“</a:t>
            </a:r>
          </a:p>
          <a:p>
            <a:pPr marL="0" indent="0">
              <a:buNone/>
            </a:pPr>
            <a:endParaRPr lang="cs-CZ" b="0" dirty="0">
              <a:latin typeface="Consolas" panose="020B0609020204030204" pitchFamily="49" charset="0"/>
            </a:endParaRPr>
          </a:p>
          <a:p>
            <a:pPr marL="0" indent="0" algn="ctr">
              <a:buNone/>
            </a:pPr>
            <a:r>
              <a:rPr lang="cs-CZ" sz="1800" b="0" dirty="0" err="1">
                <a:latin typeface="Consolas" panose="020B0609020204030204" pitchFamily="49" charset="0"/>
              </a:rPr>
              <a:t>t.test</a:t>
            </a:r>
            <a:r>
              <a:rPr lang="cs-CZ" sz="1800" b="0" dirty="0">
                <a:latin typeface="Consolas" panose="020B0609020204030204" pitchFamily="49" charset="0"/>
              </a:rPr>
              <a:t>(</a:t>
            </a:r>
            <a:r>
              <a:rPr lang="cs-CZ" sz="1800" b="0" dirty="0" err="1">
                <a:latin typeface="Consolas" panose="020B0609020204030204" pitchFamily="49" charset="0"/>
              </a:rPr>
              <a:t>data_df</a:t>
            </a:r>
            <a:r>
              <a:rPr lang="cs-CZ" sz="1800" b="0" dirty="0" err="1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$</a:t>
            </a:r>
            <a:r>
              <a:rPr lang="cs-CZ" sz="1800" b="0" dirty="0" err="1">
                <a:latin typeface="Consolas" panose="020B0609020204030204" pitchFamily="49" charset="0"/>
              </a:rPr>
              <a:t>Zpozdeni_odjezd</a:t>
            </a:r>
            <a:r>
              <a:rPr lang="cs-CZ" sz="1800" b="0" dirty="0">
                <a:latin typeface="Consolas" panose="020B0609020204030204" pitchFamily="49" charset="0"/>
              </a:rPr>
              <a:t>)</a:t>
            </a:r>
            <a:r>
              <a:rPr lang="cs-CZ" sz="1800" b="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$</a:t>
            </a:r>
            <a:r>
              <a:rPr lang="cs-CZ" sz="1800" b="0" dirty="0">
                <a:solidFill>
                  <a:srgbClr val="92D050"/>
                </a:solidFill>
                <a:latin typeface="Consolas" panose="020B0609020204030204" pitchFamily="49" charset="0"/>
              </a:rPr>
              <a:t>"conf.int"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4F71454-1B55-FBAC-7F77-D4E0BE768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832" y="3244906"/>
            <a:ext cx="6600335" cy="566186"/>
          </a:xfrm>
          <a:prstGeom prst="rect">
            <a:avLst/>
          </a:prstGeom>
        </p:spPr>
      </p:pic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4FB376FE-8AEB-435E-1AD4-2E6BBA078773}"/>
              </a:ext>
            </a:extLst>
          </p:cNvPr>
          <p:cNvSpPr/>
          <p:nvPr/>
        </p:nvSpPr>
        <p:spPr>
          <a:xfrm>
            <a:off x="1187624" y="3140968"/>
            <a:ext cx="6912768" cy="79208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49955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hypotéz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cs-CZ" dirty="0"/>
              <a:t>Výběr testu</a:t>
            </a:r>
          </a:p>
          <a:p>
            <a:pPr marL="457200" indent="-457200">
              <a:buAutoNum type="arabicPeriod"/>
            </a:pPr>
            <a:r>
              <a:rPr lang="cs-CZ" dirty="0"/>
              <a:t>Formulace hypotéz</a:t>
            </a:r>
          </a:p>
          <a:p>
            <a:pPr marL="457200" indent="-457200">
              <a:buAutoNum type="arabicPeriod"/>
            </a:pPr>
            <a:r>
              <a:rPr lang="cs-CZ" dirty="0"/>
              <a:t>Výpočet testovací statistiky</a:t>
            </a:r>
          </a:p>
          <a:p>
            <a:pPr marL="457200" indent="-457200">
              <a:buAutoNum type="arabicPeriod"/>
            </a:pPr>
            <a:r>
              <a:rPr lang="cs-CZ" dirty="0"/>
              <a:t>Rozhodnutí a interpretace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DDED2B3-5FA0-D194-2AA5-A7005E630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145" y="2708170"/>
            <a:ext cx="3581710" cy="32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798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D2C4FB3-AA4A-A027-4D54-EEBE3CA9E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Výběr testu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3B3FDC8-978B-7279-558F-C38F627EE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Existuje mnoho různých statistických testů, které se používají k různým účelům v různých situacích.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Výběr správného statistického testu závisí na </a:t>
            </a:r>
            <a:r>
              <a:rPr lang="cs-CZ" b="0" u="sng" dirty="0">
                <a:solidFill>
                  <a:schemeClr val="accent6"/>
                </a:solidFill>
              </a:rPr>
              <a:t>charakteristikách dat a hypotéze</a:t>
            </a:r>
            <a:r>
              <a:rPr lang="cs-CZ" b="0" dirty="0"/>
              <a:t>, kterou chceme testovat. Správný výběr testu je klíčový!</a:t>
            </a:r>
          </a:p>
          <a:p>
            <a:pPr marL="0" indent="0">
              <a:buNone/>
            </a:pPr>
            <a:endParaRPr lang="cs-CZ" b="0" u="sng" dirty="0"/>
          </a:p>
          <a:p>
            <a:pPr marL="0" indent="0">
              <a:buNone/>
            </a:pPr>
            <a:r>
              <a:rPr lang="cs-CZ" b="0" dirty="0"/>
              <a:t>        Kategorie statistických testů: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Parametrické testy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Neparametrické testy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Binomické testy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Testy dobré shody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Testy nezávislosti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…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BFE0D4B-7E4B-82BF-A646-C9D660282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476" y="2276872"/>
            <a:ext cx="5279087" cy="4104456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65660317-1D5D-28A3-9E5D-1DEE8F8D2CD8}"/>
              </a:ext>
            </a:extLst>
          </p:cNvPr>
          <p:cNvSpPr/>
          <p:nvPr/>
        </p:nvSpPr>
        <p:spPr>
          <a:xfrm>
            <a:off x="4536000" y="2502201"/>
            <a:ext cx="3312368" cy="3879127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0457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4FBCA4-21C4-1A83-3873-ACD2F534B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Formulace hypotéz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Nulová hypotéza </a:t>
                </a:r>
                <a:r>
                  <a:rPr lang="cs-CZ" dirty="0">
                    <a:solidFill>
                      <a:schemeClr val="accent6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Obvykle tvrdí, že neexistuje žádný vztah (rozdíl, případně závislost) mezi proměnnými.</a:t>
                </a:r>
              </a:p>
              <a:p>
                <a:pPr lvl="1"/>
                <a:r>
                  <a:rPr lang="cs-CZ" dirty="0"/>
                  <a:t>Jakékoli pozorované rozdíly v datech jsou způsobeny pouze náhodou.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Alternativní hypotéza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𝑯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: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i="1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cs-CZ" b="1" i="1" smtClean="0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cs-CZ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cs-CZ" b="1" i="1" smtClean="0">
                        <a:solidFill>
                          <a:schemeClr val="accent6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𝝁</m:t>
                        </m:r>
                      </m:e>
                      <m:sub>
                        <m:r>
                          <a:rPr lang="cs-CZ" i="1">
                            <a:solidFill>
                              <a:schemeClr val="accent6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cs-CZ" dirty="0"/>
              </a:p>
              <a:p>
                <a:pPr lvl="1"/>
                <a:r>
                  <a:rPr lang="cs-CZ" dirty="0"/>
                  <a:t>Existuje vztah (závislost).</a:t>
                </a:r>
              </a:p>
              <a:p>
                <a:pPr lvl="1"/>
                <a:r>
                  <a:rPr lang="cs-CZ" dirty="0"/>
                  <a:t>Většinou přesný opak hypotézy nulové. 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16887C56-FF02-C0F4-5DF3-6C0F61961AA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Obrázek 3">
            <a:extLst>
              <a:ext uri="{FF2B5EF4-FFF2-40B4-BE49-F238E27FC236}">
                <a16:creationId xmlns:a16="http://schemas.microsoft.com/office/drawing/2014/main" id="{1A835D2C-B266-92A1-5940-E343434A4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871" y="3429000"/>
            <a:ext cx="4816257" cy="2903472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36A86D08-F8CA-C497-F3A7-B1A13B1BC76B}"/>
              </a:ext>
            </a:extLst>
          </p:cNvPr>
          <p:cNvSpPr/>
          <p:nvPr/>
        </p:nvSpPr>
        <p:spPr>
          <a:xfrm>
            <a:off x="2127871" y="5877272"/>
            <a:ext cx="427905" cy="45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5334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 statistika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Je to číselná charakteristika vypočtena z dat, která slouží k rozhodnutí, zda máme dostatečné důkazy na zamítnutí nebo přijetí nulové hypotézy.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Testová statistika se vypočítává pomocí určitého vzorce nebo algoritmu, který závisí na zvoleném statistickém testu.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b="0" dirty="0"/>
              <a:t>Je závislá na rozdělení pravděpodobnosti, které předpokládáme pro daný test.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altLang="cs-CZ" i="1" dirty="0">
                <a:solidFill>
                  <a:schemeClr val="accent6"/>
                </a:solidFill>
              </a:rPr>
              <a:t>Testová statistika</a:t>
            </a:r>
            <a:r>
              <a:rPr lang="cs-CZ" altLang="cs-CZ" dirty="0">
                <a:solidFill>
                  <a:schemeClr val="accent6"/>
                </a:solidFill>
              </a:rPr>
              <a:t>  T </a:t>
            </a:r>
            <a:r>
              <a:rPr lang="cs-CZ" altLang="cs-CZ" dirty="0"/>
              <a:t>je konstruována tak, aby vyjadřovala </a:t>
            </a:r>
            <a:r>
              <a:rPr lang="cs-CZ" altLang="cs-CZ" i="1" dirty="0">
                <a:solidFill>
                  <a:schemeClr val="accent6"/>
                </a:solidFill>
              </a:rPr>
              <a:t>míru neshody dat s nulovou hypotézou</a:t>
            </a:r>
            <a:r>
              <a:rPr lang="cs-CZ" altLang="cs-CZ" dirty="0"/>
              <a:t>. Čím vyšší je hodnota testové statistiky, tím je platnost nulové hypotézy méně pravděpodobná, </a:t>
            </a:r>
            <a:r>
              <a:rPr lang="cs-CZ" altLang="cs-CZ" i="1" dirty="0">
                <a:solidFill>
                  <a:schemeClr val="accent6"/>
                </a:solidFill>
              </a:rPr>
              <a:t>data hypotézu nepotvrzují, ale vyvracejí ji</a:t>
            </a:r>
            <a:r>
              <a:rPr lang="cs-CZ" altLang="cs-CZ" dirty="0">
                <a:solidFill>
                  <a:schemeClr val="accent6"/>
                </a:solidFill>
              </a:rPr>
              <a:t>.</a:t>
            </a: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14561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82FC17-CF96-6350-BB84-8F9F8127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Rozhodnutí a interpretace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A58E72-D80E-7F81-65A1-79C16D7A25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Stanovili jsme výzkumnou hypotézu.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Vybrali 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Určili nulovou hypotézu konkrétnímu testu.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Určili jsme testovou statistiku.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dirty="0"/>
              <a:t>Vypočítali jsme testovou statistiku.</a:t>
            </a:r>
          </a:p>
          <a:p>
            <a:endParaRPr lang="cs-CZ" altLang="cs-CZ" dirty="0"/>
          </a:p>
          <a:p>
            <a:pPr marL="0" indent="0">
              <a:buNone/>
            </a:pPr>
            <a:r>
              <a:rPr lang="cs-CZ" altLang="cs-CZ" dirty="0"/>
              <a:t>A co teď?</a:t>
            </a:r>
          </a:p>
          <a:p>
            <a:pPr marL="0" indent="0" algn="just">
              <a:buNone/>
            </a:pPr>
            <a:r>
              <a:rPr lang="cs-CZ" b="0" i="1" dirty="0">
                <a:solidFill>
                  <a:schemeClr val="tx1"/>
                </a:solidFill>
              </a:rPr>
              <a:t>Historický postup </a:t>
            </a:r>
            <a:r>
              <a:rPr lang="cs-CZ" b="0" dirty="0">
                <a:solidFill>
                  <a:schemeClr val="tx1"/>
                </a:solidFill>
              </a:rPr>
              <a:t>- </a:t>
            </a:r>
            <a:r>
              <a:rPr lang="cs-CZ" altLang="cs-CZ" b="0" i="1" dirty="0">
                <a:solidFill>
                  <a:schemeClr val="tx1"/>
                </a:solidFill>
              </a:rPr>
              <a:t>porovnáme hodnotu testové statistiky s kritickou hodnotou</a:t>
            </a:r>
          </a:p>
          <a:p>
            <a:pPr marL="0" indent="0" algn="just">
              <a:buNone/>
            </a:pPr>
            <a:r>
              <a:rPr lang="cs-CZ" altLang="cs-CZ" i="1" dirty="0">
                <a:solidFill>
                  <a:schemeClr val="tx1"/>
                </a:solidFill>
              </a:rPr>
              <a:t>Současný postup – porovnáme hladinu významnosti a signifikanci </a:t>
            </a:r>
          </a:p>
          <a:p>
            <a:pPr marL="0" indent="0" algn="just">
              <a:buNone/>
            </a:pPr>
            <a:endParaRPr lang="cs-CZ" altLang="cs-CZ" b="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  <a:p>
            <a:pPr marL="0" indent="0" algn="just">
              <a:buNone/>
            </a:pPr>
            <a:endParaRPr lang="cs-CZ" b="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64267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352A3A-0818-4A03-8FD1-FBF87B911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Interpretace rozhodnutí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44DDD4-5DAC-4BA0-9F94-73AD9F5EC2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4473217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zamítáme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</a:t>
            </a:r>
            <a:r>
              <a:rPr lang="cs-CZ" altLang="cs-CZ" baseline="-25000" dirty="0">
                <a:solidFill>
                  <a:srgbClr val="0000FF"/>
                </a:solidFill>
              </a:rPr>
              <a:t> </a:t>
            </a:r>
            <a:r>
              <a:rPr lang="cs-CZ" dirty="0"/>
              <a:t> – přijímáme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A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Říkáme pouze, že data neodpovídají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0.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Hodnota testového kritéria závisí na velikosti rozdílu mezi odhadem a testovanou hodnotu, ale také na velikosti výběru.</a:t>
            </a:r>
          </a:p>
          <a:p>
            <a:pPr lvl="1"/>
            <a:r>
              <a:rPr lang="cs-CZ" dirty="0"/>
              <a:t>Čím větší výběr, tím menší rozdíl je statisticky významný.</a:t>
            </a:r>
          </a:p>
          <a:p>
            <a:pPr lvl="1"/>
            <a:r>
              <a:rPr lang="cs-CZ" dirty="0"/>
              <a:t>Vždy interpretujeme i </a:t>
            </a:r>
            <a:r>
              <a:rPr lang="cs-CZ" i="1" dirty="0">
                <a:solidFill>
                  <a:schemeClr val="accent6"/>
                </a:solidFill>
              </a:rPr>
              <a:t>věcný</a:t>
            </a:r>
            <a:r>
              <a:rPr lang="cs-CZ" dirty="0"/>
              <a:t> význam statisticky významného rozdílu.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nezamítáme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 </a:t>
            </a:r>
            <a:r>
              <a:rPr lang="cs-CZ" dirty="0"/>
              <a:t> – NEPŘÍJÍMÁME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A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Testové kritérium nepadne do kritického oboru, respektive signifikance je větší než zvolená mez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a.</a:t>
            </a:r>
          </a:p>
          <a:p>
            <a:pPr lvl="1"/>
            <a:r>
              <a:rPr lang="cs-CZ" dirty="0"/>
              <a:t>Říkáme pouze, že data neodporují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0.</a:t>
            </a:r>
            <a:endParaRPr lang="cs-CZ" dirty="0">
              <a:solidFill>
                <a:schemeClr val="accent6"/>
              </a:solidFill>
            </a:endParaRPr>
          </a:p>
          <a:p>
            <a:pPr lvl="1"/>
            <a:r>
              <a:rPr lang="cs-CZ" dirty="0"/>
              <a:t>Nemůžeme přijmout </a:t>
            </a:r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/>
              <a:t>, protože neznáme pravděpodobnost chyby II. druhu </a:t>
            </a:r>
            <a:r>
              <a:rPr lang="cs-CZ" dirty="0">
                <a:solidFill>
                  <a:schemeClr val="accent6"/>
                </a:solidFill>
                <a:latin typeface="Symbol" panose="05050102010706020507" pitchFamily="18" charset="2"/>
              </a:rPr>
              <a:t>b</a:t>
            </a:r>
            <a:r>
              <a:rPr lang="cs-CZ" dirty="0">
                <a:solidFill>
                  <a:srgbClr val="0000FF"/>
                </a:solidFill>
                <a:latin typeface="Symbol" panose="05050102010706020507" pitchFamily="18" charset="2"/>
              </a:rPr>
              <a:t>.</a:t>
            </a:r>
          </a:p>
          <a:p>
            <a:pPr lvl="1"/>
            <a:r>
              <a:rPr lang="cs-CZ" altLang="cs-CZ" dirty="0">
                <a:solidFill>
                  <a:schemeClr val="accent6"/>
                </a:solidFill>
              </a:rPr>
              <a:t>H</a:t>
            </a:r>
            <a:r>
              <a:rPr lang="cs-CZ" altLang="cs-CZ" baseline="-25000" dirty="0">
                <a:solidFill>
                  <a:schemeClr val="accent6"/>
                </a:solidFill>
              </a:rPr>
              <a:t>A</a:t>
            </a:r>
            <a:r>
              <a:rPr lang="cs-CZ" altLang="cs-CZ" baseline="-25000" dirty="0">
                <a:solidFill>
                  <a:srgbClr val="0000FF"/>
                </a:solidFill>
              </a:rPr>
              <a:t> </a:t>
            </a:r>
            <a:r>
              <a:rPr lang="cs-CZ" dirty="0"/>
              <a:t>může ve skutečnosti platit, ale nemáme dost dat, abychom to prokázali.</a:t>
            </a:r>
          </a:p>
          <a:p>
            <a:pPr lvl="1"/>
            <a:r>
              <a:rPr lang="cs-CZ" dirty="0"/>
              <a:t>Používaný termín obor přijetí je zavádějící.</a:t>
            </a:r>
          </a:p>
          <a:p>
            <a:pPr lvl="1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674714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CAC3D90-C4AB-B4EB-1458-C61BF15AA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Hladina významnosti </a:t>
            </a:r>
            <a:r>
              <a:rPr lang="el-GR" dirty="0"/>
              <a:t>α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638155-147C-E965-1981-D09C116288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altLang="cs-CZ" b="0" i="1" dirty="0">
                <a:solidFill>
                  <a:schemeClr val="tx1"/>
                </a:solidFill>
              </a:rPr>
              <a:t>M</a:t>
            </a:r>
            <a:r>
              <a:rPr lang="cs-CZ" altLang="cs-CZ" sz="2000" b="0" i="1" dirty="0">
                <a:solidFill>
                  <a:schemeClr val="tx1"/>
                </a:solidFill>
              </a:rPr>
              <a:t>aximální přípustná pravděpodobnost chyby I. </a:t>
            </a:r>
            <a:r>
              <a:rPr lang="cs-CZ" altLang="cs-CZ" b="0" i="1" dirty="0">
                <a:solidFill>
                  <a:schemeClr val="tx1"/>
                </a:solidFill>
              </a:rPr>
              <a:t>d</a:t>
            </a:r>
            <a:r>
              <a:rPr lang="cs-CZ" altLang="cs-CZ" sz="2000" b="0" i="1" dirty="0">
                <a:solidFill>
                  <a:schemeClr val="tx1"/>
                </a:solidFill>
              </a:rPr>
              <a:t>ruhu.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i="1" dirty="0">
                <a:solidFill>
                  <a:schemeClr val="tx1"/>
                </a:solidFill>
              </a:rPr>
              <a:t>V intervalu (0,1).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altLang="cs-CZ" b="0" i="1" dirty="0">
                <a:solidFill>
                  <a:schemeClr val="tx1"/>
                </a:solidFill>
              </a:rPr>
              <a:t>Obvykle se volí hodnota </a:t>
            </a:r>
            <a:r>
              <a:rPr lang="cs-CZ" altLang="cs-CZ" i="1" dirty="0">
                <a:solidFill>
                  <a:schemeClr val="tx1"/>
                </a:solidFill>
              </a:rPr>
              <a:t>0.05 (5%) </a:t>
            </a:r>
            <a:r>
              <a:rPr lang="cs-CZ" altLang="cs-CZ" b="0" i="1" dirty="0">
                <a:solidFill>
                  <a:schemeClr val="tx1"/>
                </a:solidFill>
              </a:rPr>
              <a:t>, případně </a:t>
            </a:r>
            <a:r>
              <a:rPr lang="cs-CZ" altLang="cs-CZ" i="1" dirty="0">
                <a:solidFill>
                  <a:schemeClr val="tx1"/>
                </a:solidFill>
              </a:rPr>
              <a:t>0.01 (1%).</a:t>
            </a:r>
          </a:p>
          <a:p>
            <a:endParaRPr lang="cs-CZ" altLang="cs-CZ" sz="2000" i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DFF0D49-091A-A1D7-8110-9AD19654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304" y="2132856"/>
            <a:ext cx="5677392" cy="34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34964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C6BAD9-76BB-4D1C-1B25-B90570660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Signifikance – </a:t>
            </a:r>
            <a:r>
              <a:rPr lang="cs-CZ" dirty="0" err="1"/>
              <a:t>sig</a:t>
            </a:r>
            <a:r>
              <a:rPr lang="cs-CZ" dirty="0"/>
              <a:t>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515E1F-2DBC-F5BA-C3E9-B7BA33B1B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i="1" dirty="0"/>
              <a:t>V intervalu (0,1)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i="1" dirty="0"/>
              <a:t>Pokud je signifikance menší než stanovená hladina významnosti, pak se výsledky považují za signifikantní, což znamená, že jsou pravděpodobně způsobeny nějakým skutečným vztahem mezi proměnnými.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i="1" dirty="0"/>
              <a:t>Pokud je signifikance větší než stanovená hladina významnosti, pak se výsledky považují za nevýznamné a pravděpodobně jsou způsobeny náhodou.</a:t>
            </a:r>
          </a:p>
        </p:txBody>
      </p:sp>
      <p:sp>
        <p:nvSpPr>
          <p:cNvPr id="4" name="Zástupný symbol pro obsah 2">
            <a:extLst>
              <a:ext uri="{FF2B5EF4-FFF2-40B4-BE49-F238E27FC236}">
                <a16:creationId xmlns:a16="http://schemas.microsoft.com/office/drawing/2014/main" id="{4B05440C-4CF9-06AF-1010-741A4F0705E3}"/>
              </a:ext>
            </a:extLst>
          </p:cNvPr>
          <p:cNvSpPr txBox="1">
            <a:spLocks/>
          </p:cNvSpPr>
          <p:nvPr/>
        </p:nvSpPr>
        <p:spPr>
          <a:xfrm>
            <a:off x="185423" y="3212976"/>
            <a:ext cx="8281168" cy="1395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ROZHODOVACÍ PRAVIDLO: 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		signifikance ≤ </a:t>
            </a:r>
            <a:r>
              <a:rPr lang="cs-CZ" altLang="cs-CZ" sz="2200" dirty="0">
                <a:sym typeface="Symbol" pitchFamily="18" charset="2"/>
              </a:rPr>
              <a:t>  	zamítáme nulovou hypotézu</a:t>
            </a: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/>
              <a:t>   		signifikance &gt; </a:t>
            </a:r>
            <a:r>
              <a:rPr lang="cs-CZ" altLang="cs-CZ" sz="2200" dirty="0">
                <a:sym typeface="Symbol" pitchFamily="18" charset="2"/>
              </a:rPr>
              <a:t>  	není důvod zamítat nulovou hypotézu</a:t>
            </a:r>
            <a:endParaRPr lang="cs-CZ" altLang="cs-CZ" sz="2200" dirty="0"/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cs-CZ" altLang="cs-CZ" sz="2200" dirty="0">
                <a:sym typeface="Symbol" pitchFamily="18" charset="2"/>
              </a:rPr>
              <a:t>		(  je typicky = .05 nebo .01)</a:t>
            </a:r>
            <a:endParaRPr lang="cs-CZ" altLang="cs-CZ" sz="2200" dirty="0"/>
          </a:p>
        </p:txBody>
      </p:sp>
    </p:spTree>
    <p:extLst>
      <p:ext uri="{BB962C8B-B14F-4D97-AF65-F5344CB8AC3E}">
        <p14:creationId xmlns:p14="http://schemas.microsoft.com/office/powerpoint/2010/main" val="35601386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DB5811-E393-473A-9CFC-2F8C8A247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testů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8D7C8E-34FB-442E-9CA1-A70E45FFA9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Parametrické testy</a:t>
            </a:r>
          </a:p>
          <a:p>
            <a:pPr lvl="1"/>
            <a:r>
              <a:rPr lang="cs-CZ" dirty="0"/>
              <a:t>testy o parametrech (střední hodnota, rozptyl) známých pravděpodobnostních modelů, předpokládají určitý typ rozdělení, ze kterého výběr pochází (obvykle normální)</a:t>
            </a:r>
          </a:p>
          <a:p>
            <a:pPr lvl="1"/>
            <a:r>
              <a:rPr lang="cs-CZ" dirty="0"/>
              <a:t>drobné odchylky od předpokladů většinou nevadí</a:t>
            </a:r>
          </a:p>
          <a:p>
            <a:pPr lvl="1"/>
            <a:r>
              <a:rPr lang="cs-CZ" dirty="0"/>
              <a:t>při výrazném porušení předpokladů můžeme získat nekorektní výsledky</a:t>
            </a:r>
          </a:p>
          <a:p>
            <a:pPr lvl="1"/>
            <a:r>
              <a:rPr lang="cs-CZ" dirty="0"/>
              <a:t>citlivé na odlehlé hodnoty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Neparametrické testy</a:t>
            </a:r>
          </a:p>
          <a:p>
            <a:pPr lvl="1"/>
            <a:r>
              <a:rPr lang="cs-CZ" dirty="0"/>
              <a:t>určeny pro situaci, kdy nejsou splněny předpoklady parametrických testů</a:t>
            </a:r>
          </a:p>
          <a:p>
            <a:pPr lvl="1"/>
            <a:r>
              <a:rPr lang="cs-CZ" dirty="0"/>
              <a:t>nemají předpoklady o typu rozdělení dat</a:t>
            </a:r>
          </a:p>
          <a:p>
            <a:pPr lvl="1"/>
            <a:r>
              <a:rPr lang="cs-CZ" dirty="0"/>
              <a:t>testují jinou hypotézu o rozdělení základního souboru než je hypotéza o jeho parametru</a:t>
            </a:r>
          </a:p>
          <a:p>
            <a:pPr lvl="1"/>
            <a:r>
              <a:rPr lang="cs-CZ" dirty="0"/>
              <a:t>výpočetně jednodušší s širším uplatněním</a:t>
            </a:r>
          </a:p>
          <a:p>
            <a:pPr lvl="1"/>
            <a:r>
              <a:rPr lang="cs-CZ" dirty="0"/>
              <a:t>robustní vůči odlehlým hodnotám</a:t>
            </a:r>
          </a:p>
          <a:p>
            <a:pPr lvl="1"/>
            <a:r>
              <a:rPr lang="cs-CZ" dirty="0"/>
              <a:t>vyváženo menší silou (vyšší pravděpodobnost nezamítnutí testované hypotézy)</a:t>
            </a:r>
          </a:p>
        </p:txBody>
      </p:sp>
    </p:spTree>
    <p:extLst>
      <p:ext uri="{BB962C8B-B14F-4D97-AF65-F5344CB8AC3E}">
        <p14:creationId xmlns:p14="http://schemas.microsoft.com/office/powerpoint/2010/main" val="11331827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7E8A461-B300-8390-984C-0FC68A3BD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 představuje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71BCC27-30D0-83AF-9CA3-039FD666E7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Programovací jazyk</a:t>
            </a:r>
          </a:p>
          <a:p>
            <a:pPr lvl="1"/>
            <a:r>
              <a:rPr lang="cs-CZ" dirty="0"/>
              <a:t>Analýza prostřednictvím funkcí a skriptů </a:t>
            </a:r>
          </a:p>
          <a:p>
            <a:pPr lvl="1"/>
            <a:r>
              <a:rPr lang="cs-CZ" dirty="0"/>
              <a:t>Široká nabídka objektů a funkcionalit 	</a:t>
            </a:r>
          </a:p>
          <a:p>
            <a:r>
              <a:rPr lang="cs-CZ" dirty="0"/>
              <a:t>Prostředí pro statistickou analýzu</a:t>
            </a:r>
          </a:p>
          <a:p>
            <a:pPr lvl="1"/>
            <a:r>
              <a:rPr lang="cs-CZ" dirty="0"/>
              <a:t>Funkce pro statistickou analýzu, vizualizaci i přípravu dat </a:t>
            </a:r>
          </a:p>
          <a:p>
            <a:r>
              <a:rPr lang="cs-CZ" dirty="0"/>
              <a:t>Open-source software </a:t>
            </a:r>
            <a:r>
              <a:rPr lang="cs-CZ" dirty="0" err="1"/>
              <a:t>project</a:t>
            </a:r>
            <a:endParaRPr lang="cs-CZ" dirty="0"/>
          </a:p>
          <a:p>
            <a:pPr lvl="1"/>
            <a:r>
              <a:rPr lang="cs-CZ" dirty="0"/>
              <a:t>Možnost modifikace kódu, podrobný pohled na algoritmy vytvořených funkcí </a:t>
            </a:r>
          </a:p>
          <a:p>
            <a:r>
              <a:rPr lang="cs-CZ" dirty="0"/>
              <a:t> Komunitu </a:t>
            </a:r>
          </a:p>
          <a:p>
            <a:pPr lvl="1"/>
            <a:r>
              <a:rPr lang="cs-CZ" dirty="0"/>
              <a:t>Každý uživatel může přispět vlastním balíčkem </a:t>
            </a:r>
          </a:p>
          <a:p>
            <a:pPr lvl="1"/>
            <a:r>
              <a:rPr lang="cs-CZ" dirty="0"/>
              <a:t>Více než 2 miliony uživatelů </a:t>
            </a:r>
          </a:p>
          <a:p>
            <a:pPr marL="0" indent="0">
              <a:buNone/>
            </a:pPr>
            <a:r>
              <a:rPr lang="cs-CZ" dirty="0"/>
              <a:t>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7C45D70-1091-C743-B962-429D8CFE6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4723675"/>
            <a:ext cx="1219306" cy="929721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7E033AFF-BBED-B816-49C8-29A9F1B042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515" y="4838829"/>
            <a:ext cx="2652925" cy="80890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4F35CBE-D0C1-D8E6-1ECE-80C3F8583D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8508" y="4897553"/>
            <a:ext cx="265292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6739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5F24C3F-1B78-4067-936C-C95E7E10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Testování středních hodnot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A2357C-52BC-48FD-8B51-EE890301E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Nulové hypotézy se týkají středních hodnot distribucí, z nichž pochází pozorovaná data</a:t>
            </a:r>
          </a:p>
          <a:p>
            <a:pPr lvl="1"/>
            <a:r>
              <a:rPr lang="cs-CZ" dirty="0"/>
              <a:t>rovnost střední hodnoty zadané konstantě </a:t>
            </a:r>
          </a:p>
          <a:p>
            <a:pPr lvl="1"/>
            <a:r>
              <a:rPr lang="cs-CZ" dirty="0"/>
              <a:t>shoda středních hodnot dvou nebo více náhodných veličin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Cílem je prokázat odchylky reprezentované alternativní hypotézou</a:t>
            </a:r>
          </a:p>
          <a:p>
            <a:pPr lvl="1"/>
            <a:r>
              <a:rPr lang="cs-CZ" dirty="0"/>
              <a:t>střední hodnota je jiná než zadaná konstanta</a:t>
            </a:r>
          </a:p>
          <a:p>
            <a:pPr lvl="1"/>
            <a:r>
              <a:rPr lang="cs-CZ" dirty="0"/>
              <a:t>alespoň jedna veličina má jinou střední hodnotu než ostatní</a:t>
            </a:r>
          </a:p>
          <a:p>
            <a:pPr lvl="1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8AC8EA0-4BFC-40E4-986F-ACE2DFC3F6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60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694987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A033FC1-767F-4890-8742-93E05F52A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Parametrické testy o středních hodnotách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0356C6B-7799-468C-A87D-2C3F354F6C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Předpoklady: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Nezávislost pozorování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Intervalová data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Skupiny se nepřekrývají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tx1"/>
                </a:solidFill>
              </a:rPr>
              <a:t>Shoda rozptylů ve skupinách</a:t>
            </a:r>
          </a:p>
          <a:p>
            <a:pPr marL="0" indent="0">
              <a:buNone/>
            </a:pPr>
            <a:r>
              <a:rPr lang="cs-CZ" sz="1800" dirty="0">
                <a:solidFill>
                  <a:schemeClr val="tx1"/>
                </a:solidFill>
              </a:rPr>
              <a:t>	- v případě porušení tohoto předpokladu se využívají robustní testy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Data pocházejí z normálního (Gaussova) rozdělení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F461E3D-AE77-43B7-B4F6-5E3C2E578B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61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8B8B2166-B596-160A-03EE-8C6F0D5440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1088" y="3442406"/>
            <a:ext cx="3869824" cy="288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1995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D490BE-5924-581A-B173-2C14317E53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Rozdělení proměnné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CB22B09-3288-BD7B-8A02-DC195F611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Rozdělení proměnné  zobrazuje, jak jsou hodnoty proměnné rozloženy v populaci nebo ve vzorku dat.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Rozdělení proměnné může být reprezentováno grafem nebo matematickou funkcí, která popisuje pravděpodobnost, že se hodnota proměnné bude nacházet v daném intervalu.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b="0" dirty="0"/>
              <a:t>Normální rozdělení: také nazýváno Gaussovo rozdělení, je nejčastějším typem rozdělení proměnné v přírodních vědách a sociálních vědách.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i="1" dirty="0">
                <a:solidFill>
                  <a:schemeClr val="accent6"/>
                </a:solidFill>
              </a:rPr>
              <a:t>Normální rozdělení je charakterizováno symetrií kolem střední hodnoty a klesající hustotou pravděpodobnosti se vzdáleností od střední hodnoty.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F92F9A4-C1BD-9CBA-9F90-5B8E0C51BE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852" y="3908440"/>
            <a:ext cx="4092295" cy="242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8989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6441" y="995468"/>
            <a:ext cx="8676000" cy="5346034"/>
          </a:xfrm>
        </p:spPr>
        <p:txBody>
          <a:bodyPr>
            <a:normAutofit/>
          </a:bodyPr>
          <a:lstStyle/>
          <a:p>
            <a:pPr marL="1828800" lvl="4" indent="0">
              <a:buNone/>
            </a:pPr>
            <a:r>
              <a:rPr lang="cs-CZ" sz="2000" dirty="0">
                <a:solidFill>
                  <a:srgbClr val="0000FF"/>
                </a:solidFill>
              </a:rPr>
              <a:t>H</a:t>
            </a:r>
            <a:r>
              <a:rPr lang="cs-CZ" sz="2000" baseline="-25000" dirty="0">
                <a:solidFill>
                  <a:srgbClr val="0000FF"/>
                </a:solidFill>
              </a:rPr>
              <a:t>0</a:t>
            </a:r>
            <a:r>
              <a:rPr lang="cs-CZ" sz="2000" dirty="0"/>
              <a:t>: střední hodnota je rovna zadané konstantě</a:t>
            </a:r>
          </a:p>
          <a:p>
            <a:pPr marL="2286000" lvl="5" indent="0">
              <a:buNone/>
            </a:pP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=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  <a:endParaRPr lang="cs-CZ" i="1" baseline="30000" dirty="0">
              <a:solidFill>
                <a:srgbClr val="0000FF"/>
              </a:solidFill>
            </a:endParaRPr>
          </a:p>
          <a:p>
            <a:pPr marL="1828800" lvl="4" indent="0">
              <a:buNone/>
            </a:pPr>
            <a:r>
              <a:rPr lang="cs-CZ" sz="2000" dirty="0">
                <a:solidFill>
                  <a:srgbClr val="0000FF"/>
                </a:solidFill>
              </a:rPr>
              <a:t>H</a:t>
            </a:r>
            <a:r>
              <a:rPr lang="cs-CZ" sz="2000" baseline="-25000" dirty="0">
                <a:solidFill>
                  <a:srgbClr val="0000FF"/>
                </a:solidFill>
              </a:rPr>
              <a:t>A</a:t>
            </a:r>
            <a:r>
              <a:rPr lang="cs-CZ" sz="2000" dirty="0"/>
              <a:t>: střední hodnota se liší od zadané konstanty</a:t>
            </a:r>
          </a:p>
          <a:p>
            <a:pPr marL="2286000" lvl="5" indent="0">
              <a:buNone/>
            </a:pP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dirty="0">
                <a:solidFill>
                  <a:srgbClr val="0000FF"/>
                </a:solidFill>
              </a:rPr>
              <a:t> 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0</a:t>
            </a:r>
          </a:p>
          <a:p>
            <a:pPr marL="800100" lvl="2" indent="0">
              <a:buNone/>
            </a:pPr>
            <a:endParaRPr lang="cs-CZ" sz="3000" i="1" baseline="30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750908" y="2815596"/>
                <a:ext cx="3744416" cy="3249972"/>
              </a:xfr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průměr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:r>
                  <a:rPr lang="cs-CZ" sz="1600" dirty="0">
                    <a:solidFill>
                      <a:schemeClr val="tx1"/>
                    </a:solidFill>
                  </a:rPr>
                  <a:t>odhad střední hodnoty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1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cs-CZ" sz="16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cs-CZ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1600" dirty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rgbClr val="262626"/>
                    </a:solidFill>
                    <a:latin typeface="Calibri" pitchFamily="34" charset="0"/>
                  </a:rPr>
                  <a:t>spočti výběrový rozptyl resp. směrodatnou odchylku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:r>
                  <a:rPr lang="cs-CZ" sz="1600" dirty="0">
                    <a:solidFill>
                      <a:schemeClr val="tx1"/>
                    </a:solidFill>
                  </a:rPr>
                  <a:t>odhad rozptylu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cs-CZ" sz="1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cs-CZ" sz="16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6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cs-CZ" sz="16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cs-CZ" sz="16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6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6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6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6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60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6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16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6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1600" dirty="0">
                  <a:solidFill>
                    <a:schemeClr val="tx1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rgbClr val="262626"/>
                    </a:solidFill>
                    <a:latin typeface="Calibri" pitchFamily="34" charset="0"/>
                  </a:rPr>
                  <a:t>spočti </a:t>
                </a:r>
                <a:r>
                  <a:rPr lang="cs-CZ" sz="1800" dirty="0">
                    <a:solidFill>
                      <a:srgbClr val="0070C0"/>
                    </a:solidFill>
                    <a:latin typeface="Calibri" pitchFamily="34" charset="0"/>
                  </a:rPr>
                  <a:t>testovou t-statistiku</a:t>
                </a:r>
              </a:p>
              <a:p>
                <a:pPr marL="457200" lvl="1"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r>
                      <a:rPr lang="cs-CZ" sz="1600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cs-CZ" sz="1600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600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acc>
                          <m:accPr>
                            <m:chr m:val="̅"/>
                            <m:ctrlPr>
                              <a:rPr lang="cs-CZ" sz="16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cs-CZ" sz="1600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  <m:r>
                          <a:rPr lang="cs-CZ" sz="1600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cs-CZ" sz="1600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600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  <m:sub>
                            <m:r>
                              <a:rPr lang="cs-CZ" sz="1600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cs-CZ" sz="1600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den>
                    </m:f>
                    <m:rad>
                      <m:radPr>
                        <m:degHide m:val="on"/>
                        <m:ctrlPr>
                          <a:rPr lang="cs-CZ" sz="1600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cs-CZ" sz="1600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cs-CZ" sz="1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50908" y="2815596"/>
                <a:ext cx="3744416" cy="3249972"/>
              </a:xfrm>
              <a:blipFill>
                <a:blip r:embed="rId3"/>
                <a:stretch>
                  <a:fillRect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63</a:t>
            </a:fld>
            <a:endParaRPr lang="cs-CZ" dirty="0"/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id="{F9038829-4F6D-95EB-461B-60E9EA6E7D11}"/>
              </a:ext>
            </a:extLst>
          </p:cNvPr>
          <p:cNvSpPr txBox="1">
            <a:spLocks/>
          </p:cNvSpPr>
          <p:nvPr/>
        </p:nvSpPr>
        <p:spPr>
          <a:xfrm>
            <a:off x="899592" y="972337"/>
            <a:ext cx="7595731" cy="1653219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95590412-AD25-73ED-9A75-07BF15C1431C}"/>
              </a:ext>
            </a:extLst>
          </p:cNvPr>
          <p:cNvSpPr txBox="1">
            <a:spLocks/>
          </p:cNvSpPr>
          <p:nvPr/>
        </p:nvSpPr>
        <p:spPr>
          <a:xfrm>
            <a:off x="899592" y="2801029"/>
            <a:ext cx="3598656" cy="3279105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0971F14-5106-B0ED-A515-CB28A28C96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090" y="2865024"/>
            <a:ext cx="3479856" cy="2364176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8AD92BB8-932C-E5F3-FD83-6572D4D46AEC}"/>
              </a:ext>
            </a:extLst>
          </p:cNvPr>
          <p:cNvSpPr/>
          <p:nvPr/>
        </p:nvSpPr>
        <p:spPr>
          <a:xfrm>
            <a:off x="1043608" y="3356992"/>
            <a:ext cx="288032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23420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jednovýběrový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Běhají běžci sprint na 100m za 12s?</a:t>
                </a:r>
              </a:p>
              <a:p>
                <a:pPr lvl="1"/>
                <a:r>
                  <a:rPr lang="cs-CZ" sz="1400" dirty="0"/>
                  <a:t>změříme časy běžců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Spočteme průměr a výběrovou směrodatnou odchylku časů a otestujeme, zda střední hodnota je 12s.</a:t>
                </a:r>
              </a:p>
              <a:p>
                <a:pPr lvl="1"/>
                <a:r>
                  <a:rPr lang="cs-CZ" sz="1400" dirty="0"/>
                  <a:t>ověříme, zda data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11,1+12,0+11,7+11,6+10,1</m:t>
                          </m:r>
                        </m:e>
                      </m: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𝟏𝟏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𝟑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12,0−11,3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11,7−11,3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11,6−11,3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400" b="0" i="1" smtClean="0">
                                          <a:latin typeface="Cambria Math" panose="02040503050406030204" pitchFamily="18" charset="0"/>
                                        </a:rPr>
                                        <m:t>10,1−11,3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0" smtClean="0">
                          <a:latin typeface="Cambria Math" panose="02040503050406030204" pitchFamily="18" charset="0"/>
                        </a:rPr>
                        <m:t>𝟕𝟒𝟓</m:t>
                      </m:r>
                    </m:oMath>
                    <m:oMath xmlns:m="http://schemas.openxmlformats.org/officeDocument/2006/math"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11,3−12</m:t>
                          </m:r>
                        </m:num>
                        <m:den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0,745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400" b="1" i="1" smtClean="0">
                          <a:latin typeface="Cambria Math" panose="02040503050406030204" pitchFamily="18" charset="0"/>
                        </a:rPr>
                        <m:t>𝟏𝟎𝟏</m:t>
                      </m:r>
                    </m:oMath>
                    <m:oMath xmlns:m="http://schemas.openxmlformats.org/officeDocument/2006/math">
                      <m:r>
                        <m:rPr>
                          <m:sty m:val="p"/>
                        </m:rPr>
                        <a:rPr lang="cs-CZ" sz="14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=4     </m:t>
                      </m:r>
                      <m:sSub>
                        <m:sSubPr>
                          <m:ctrlPr>
                            <a:rPr lang="cs-CZ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b>
                          <m:r>
                            <a:rPr lang="cs-CZ" sz="1400" b="0" i="1" smtClean="0">
                              <a:latin typeface="Cambria Math" panose="02040503050406030204" pitchFamily="18" charset="0"/>
                            </a:rPr>
                            <m:t>0,025</m:t>
                          </m:r>
                        </m:sub>
                      </m:sSub>
                      <m:r>
                        <a:rPr lang="cs-CZ" sz="1400" b="0" i="1" smtClean="0">
                          <a:latin typeface="Cambria Math" panose="02040503050406030204" pitchFamily="18" charset="0"/>
                        </a:rPr>
                        <m:t>=−2,776</m:t>
                      </m:r>
                    </m:oMath>
                  </m:oMathPara>
                </a14:m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604472" cy="3321088"/>
              </a:xfrm>
              <a:blipFill>
                <a:blip r:embed="rId2"/>
                <a:stretch>
                  <a:fillRect l="-283" t="-5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64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229080"/>
          <a:ext cx="1327622" cy="20613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371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673903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343899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183932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10,1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3502" y="4644987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212" y="6020445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212" y="5011301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3212" y="5332538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212" y="5699209"/>
            <a:ext cx="243874" cy="24387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B9EE51E9-85D5-BDD8-DEEE-77C6346B81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27784" y="4172872"/>
            <a:ext cx="4892464" cy="218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4375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17F613-9964-F1C5-4F29-A2D296868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52D0FCEA-BD3A-F88B-DE8B-32554CACA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853216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1623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4D62DC1C-1252-5889-8532-2599EFCB31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5213" y="400310"/>
            <a:ext cx="62690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Na co dávat pozor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700A23A9-1BCC-295D-9C29-C314AF4042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13" y="1489644"/>
            <a:ext cx="7282136" cy="4077149"/>
          </a:xfrm>
        </p:spPr>
      </p:pic>
    </p:spTree>
    <p:extLst>
      <p:ext uri="{BB962C8B-B14F-4D97-AF65-F5344CB8AC3E}">
        <p14:creationId xmlns:p14="http://schemas.microsoft.com/office/powerpoint/2010/main" val="208551545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nástroje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836712"/>
                <a:ext cx="8363272" cy="54006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cs-CZ" sz="1800" dirty="0">
                    <a:solidFill>
                      <a:schemeClr val="accent6">
                        <a:lumMod val="50000"/>
                      </a:schemeClr>
                    </a:solidFill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s-CZ" sz="1800" dirty="0">
                    <a:solidFill>
                      <a:schemeClr val="accent6">
                        <a:lumMod val="50000"/>
                      </a:schemeClr>
                    </a:solidFill>
                    <a:effectLst/>
                    <a:latin typeface="+mj-lt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olba testu na testování shody dat s teoretickým rozdělením by měla být založena na konkrétní situaci a vlastnostech dat, která chcete testovat. </a:t>
                </a:r>
                <a:endParaRPr lang="cs-CZ" sz="2000" dirty="0">
                  <a:solidFill>
                    <a:schemeClr val="accent6">
                      <a:lumMod val="50000"/>
                    </a:schemeClr>
                  </a:solidFill>
                  <a:latin typeface="+mj-lt"/>
                </a:endParaRPr>
              </a:p>
              <a:p>
                <a:pPr marL="0" indent="0" algn="just">
                  <a:buNone/>
                </a:pPr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 algn="just">
                  <a:buNone/>
                </a:pPr>
                <a:r>
                  <a:rPr lang="cs-CZ" sz="2000" dirty="0">
                    <a:solidFill>
                      <a:schemeClr val="tx1"/>
                    </a:solidFill>
                  </a:rPr>
                  <a:t>Statistické testy:</a:t>
                </a:r>
              </a:p>
              <a:p>
                <a:pPr lvl="1" algn="just"/>
                <a:r>
                  <a:rPr lang="cs-CZ" b="1" dirty="0" err="1">
                    <a:solidFill>
                      <a:schemeClr val="accent6">
                        <a:lumMod val="75000"/>
                      </a:schemeClr>
                    </a:solidFill>
                  </a:rPr>
                  <a:t>Kolmogorov-Smirnov</a:t>
                </a:r>
                <a:r>
                  <a:rPr lang="cs-CZ" b="1" dirty="0">
                    <a:solidFill>
                      <a:schemeClr val="accent6">
                        <a:lumMod val="75000"/>
                      </a:schemeClr>
                    </a:solidFill>
                  </a:rPr>
                  <a:t> </a:t>
                </a:r>
                <a:r>
                  <a:rPr lang="cs-CZ" b="1" dirty="0"/>
                  <a:t>– </a:t>
                </a:r>
                <a:r>
                  <a:rPr lang="cs-CZ" b="1" dirty="0">
                    <a:solidFill>
                      <a:schemeClr val="tx1"/>
                    </a:solidFill>
                  </a:rPr>
                  <a:t>test založený na porovnání distribučních funkcí: teoretické pro normální rozložení a kumulativní empirické distribuční funkce</a:t>
                </a:r>
              </a:p>
              <a:p>
                <a:pPr lvl="1" algn="just"/>
                <a:r>
                  <a:rPr lang="cs-CZ" b="1" dirty="0" err="1">
                    <a:solidFill>
                      <a:schemeClr val="accent6">
                        <a:lumMod val="75000"/>
                      </a:schemeClr>
                    </a:solidFill>
                  </a:rPr>
                  <a:t>Shapiro-Wilk</a:t>
                </a:r>
                <a:r>
                  <a:rPr lang="cs-CZ" b="1" dirty="0">
                    <a:solidFill>
                      <a:schemeClr val="accent6">
                        <a:lumMod val="75000"/>
                      </a:schemeClr>
                    </a:solidFill>
                  </a:rPr>
                  <a:t> </a:t>
                </a:r>
                <a:r>
                  <a:rPr lang="cs-CZ" b="1" dirty="0">
                    <a:solidFill>
                      <a:schemeClr val="tx1"/>
                    </a:solidFill>
                  </a:rPr>
                  <a:t>– test založený na porovnání kvantilových hodnot (pořádkových statistik) teoretické a uspořádané statistické řady</a:t>
                </a:r>
              </a:p>
              <a:p>
                <a:pPr lvl="1" algn="just"/>
                <a:r>
                  <a:rPr lang="cs-CZ" b="1" dirty="0">
                    <a:solidFill>
                      <a:schemeClr val="accent6">
                        <a:lumMod val="75000"/>
                      </a:schemeClr>
                    </a:solidFill>
                  </a:rPr>
                  <a:t>Anderson-</a:t>
                </a:r>
                <a:r>
                  <a:rPr lang="cs-CZ" b="1" dirty="0" err="1">
                    <a:solidFill>
                      <a:schemeClr val="accent6">
                        <a:lumMod val="75000"/>
                      </a:schemeClr>
                    </a:solidFill>
                  </a:rPr>
                  <a:t>Darling</a:t>
                </a:r>
                <a:r>
                  <a:rPr lang="cs-CZ" b="1" dirty="0">
                    <a:solidFill>
                      <a:schemeClr val="tx1"/>
                    </a:solidFill>
                  </a:rPr>
                  <a:t> – test se zaměřuje na hodnoty vzdálenosti od teoretického normálního rozdělení </a:t>
                </a:r>
              </a:p>
              <a:p>
                <a:pPr marL="457200" lvl="1" indent="0">
                  <a:buNone/>
                </a:pPr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𝑫𝒂𝒕𝒂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𝒋𝒔𝒐𝒖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𝒏𝒐𝒓𝒎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á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𝒍𝒏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𝒓𝒐𝒛𝒅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𝒍𝒆𝒏𝒂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200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sz="20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𝑫𝒂𝒕𝒂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𝒏𝒆𝒋𝒔𝒐𝒖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𝒏𝒐𝒓𝒎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á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𝒍𝒏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 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𝒓𝒐𝒛𝒅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ě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𝒍𝒆𝒏𝒂</m:t>
                      </m:r>
                      <m:r>
                        <a:rPr lang="cs-CZ" sz="2000" b="1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836712"/>
                <a:ext cx="8363272" cy="5400600"/>
              </a:xfrm>
              <a:blipFill>
                <a:blip r:embed="rId2"/>
                <a:stretch>
                  <a:fillRect l="-729" t="-564" r="-65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2907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208731-951A-C1A5-8C95-54A4C4D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Neparametrické testy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551A31E-9323-53B2-0EFD-E24FF7DA6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Určeny pro situaci, kdy nejsou splněny předpoklady parametrických testů.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Nemají předpoklady o typu rozdělení dat.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Testují jinou hypotézu o rozdělení základního souboru než je hypotéza o jeho parametru.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Výpočetně jednodušší s širším uplatněním.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Robustní vůči odlehlým hodnotám.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Vyváženo menší silou (vyšší pravděpodobnost nezamítnutí testované hypotézy).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1261517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Wilcoxonův</a:t>
            </a:r>
            <a:r>
              <a:rPr lang="cs-CZ" dirty="0"/>
              <a:t> znaménkový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0</a:t>
                </a:r>
                <a:r>
                  <a:rPr lang="cs-CZ" dirty="0">
                    <a:solidFill>
                      <a:schemeClr val="accent6"/>
                    </a:solidFill>
                  </a:rPr>
                  <a:t>: veličina pochází z rozdělení symetrického podle mediánu </a:t>
                </a:r>
                <a:endParaRPr lang="cs-CZ" i="1" baseline="30000" dirty="0">
                  <a:solidFill>
                    <a:schemeClr val="accent6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dirty="0">
                    <a:solidFill>
                      <a:schemeClr val="accent6"/>
                    </a:solidFill>
                  </a:rPr>
                  <a:t>: veličina pochází z jiného rozdělení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Je-li rozdělení symetrické podle jiného mediánu platí také </a:t>
                </a: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dirty="0"/>
                  <a:t>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Neparametrická alternativa </a:t>
                </a:r>
                <a:r>
                  <a:rPr lang="cs-CZ" dirty="0" err="1"/>
                  <a:t>jednovýběrového</a:t>
                </a:r>
                <a:r>
                  <a:rPr lang="cs-CZ" dirty="0"/>
                  <a:t> t-testu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/>
                  <a:t>bez předpokladu normálního rozdělení ve výběru</a:t>
                </a:r>
              </a:p>
              <a:p>
                <a:pPr marL="57150" indent="0">
                  <a:buNone/>
                </a:pPr>
                <a:endParaRPr lang="cs-CZ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eqArr>
                            <m:eqArr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/>
                          </m:eqAr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wilcox.test(x,mu=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m0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  <a:endParaRPr lang="cs-CZ" b="0" dirty="0">
                  <a:latin typeface="Consolas" panose="020B0609020204030204" pitchFamily="49" charset="0"/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eqArr>
                            <m:eqArr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/>
                          </m:eqArr>
                        </m:sub>
                      </m:sSub>
                    </m:oMath>
                  </m:oMathPara>
                </a14:m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x,mu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m0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greater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𝒎</m:t>
                      </m:r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eqArr>
                            <m:eqArr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𝟎</m:t>
                              </m:r>
                            </m:e>
                            <m:e/>
                          </m:eqAr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x,mu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m0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less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/>
              </a:p>
              <a:p>
                <a:pPr lvl="1"/>
                <a:endParaRPr lang="cs-CZ" dirty="0"/>
              </a:p>
              <a:p>
                <a:endParaRPr lang="cs-CZ" i="1" dirty="0"/>
              </a:p>
            </p:txBody>
          </p:sp>
        </mc:Choice>
        <mc:Fallback xmlns="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  <a:blipFill>
                <a:blip r:embed="rId3"/>
                <a:stretch>
                  <a:fillRect l="-659" t="-696" b="-580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bdélník: se zakulacenými rohy 2">
            <a:extLst>
              <a:ext uri="{FF2B5EF4-FFF2-40B4-BE49-F238E27FC236}">
                <a16:creationId xmlns:a16="http://schemas.microsoft.com/office/drawing/2014/main" id="{41261758-019A-8B4D-4B90-2094CAFA3CDB}"/>
              </a:ext>
            </a:extLst>
          </p:cNvPr>
          <p:cNvSpPr/>
          <p:nvPr/>
        </p:nvSpPr>
        <p:spPr>
          <a:xfrm>
            <a:off x="2888354" y="5373216"/>
            <a:ext cx="2952328" cy="43204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5FF983DE-2AC2-E981-B4E4-C65F9DB8B86B}"/>
              </a:ext>
            </a:extLst>
          </p:cNvPr>
          <p:cNvSpPr/>
          <p:nvPr/>
        </p:nvSpPr>
        <p:spPr>
          <a:xfrm>
            <a:off x="2844165" y="4223027"/>
            <a:ext cx="2952328" cy="43204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E3C6FB08-FCCA-434A-FAA5-CD9EAB2BFA68}"/>
              </a:ext>
            </a:extLst>
          </p:cNvPr>
          <p:cNvSpPr/>
          <p:nvPr/>
        </p:nvSpPr>
        <p:spPr>
          <a:xfrm>
            <a:off x="2898056" y="2996952"/>
            <a:ext cx="2952328" cy="432048"/>
          </a:xfrm>
          <a:prstGeom prst="round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99527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3AB58D-5EF9-E112-8E07-580751F67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Proč jazyk R?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E8F9D9-F302-D731-DD6D-0FA135EB9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91" y="1052736"/>
            <a:ext cx="4067968" cy="5193297"/>
          </a:xfrm>
        </p:spPr>
        <p:txBody>
          <a:bodyPr/>
          <a:lstStyle/>
          <a:p>
            <a:r>
              <a:rPr lang="cs-CZ" dirty="0"/>
              <a:t>R je zdarma (open source) </a:t>
            </a:r>
          </a:p>
          <a:p>
            <a:r>
              <a:rPr lang="cs-CZ" dirty="0"/>
              <a:t>Grafika a vizualizace dat</a:t>
            </a:r>
          </a:p>
          <a:p>
            <a:r>
              <a:rPr lang="cs-CZ" dirty="0"/>
              <a:t>Velké množství balíčků (více než 10 000)</a:t>
            </a:r>
          </a:p>
          <a:p>
            <a:r>
              <a:rPr lang="cs-CZ" dirty="0"/>
              <a:t>Kompatibilita s jinými programovacími jazyky	 (Python, Java, C…)</a:t>
            </a:r>
          </a:p>
          <a:p>
            <a:r>
              <a:rPr lang="cs-CZ" dirty="0"/>
              <a:t>Lingua franca statistiky </a:t>
            </a:r>
          </a:p>
          <a:p>
            <a:r>
              <a:rPr lang="cs-CZ" dirty="0"/>
              <a:t>Vhodný nejen pro statistiku, dá se využít i pro přípravu dat nebo reportování</a:t>
            </a:r>
          </a:p>
          <a:p>
            <a:r>
              <a:rPr lang="cs-CZ" dirty="0"/>
              <a:t>Neustálý vývoj a nové funkcionality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FDD94C2-954A-AEBF-488A-BDFD3120A1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3968" y="1657066"/>
            <a:ext cx="4514362" cy="35438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84168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AC5A58D-D252-46AF-9D2B-2D88B1B6A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28E3A943-E929-476D-A388-6D7D3B644F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6441" y="995468"/>
            <a:ext cx="8676000" cy="5346034"/>
          </a:xfrm>
        </p:spPr>
        <p:txBody>
          <a:bodyPr>
            <a:normAutofit/>
          </a:bodyPr>
          <a:lstStyle/>
          <a:p>
            <a:pPr marL="914400" lvl="2" indent="0">
              <a:buNone/>
            </a:pPr>
            <a:r>
              <a:rPr lang="cs-CZ" sz="1800" dirty="0">
                <a:solidFill>
                  <a:srgbClr val="0000FF"/>
                </a:solidFill>
              </a:rPr>
              <a:t>H</a:t>
            </a:r>
            <a:r>
              <a:rPr lang="cs-CZ" sz="1800" baseline="-25000" dirty="0">
                <a:solidFill>
                  <a:srgbClr val="0000FF"/>
                </a:solidFill>
              </a:rPr>
              <a:t>0</a:t>
            </a:r>
            <a:r>
              <a:rPr lang="cs-CZ" sz="1800" dirty="0"/>
              <a:t>: obě pozorované veličiny pochází z rozdělení se stejnou střední hodnotou</a:t>
            </a:r>
          </a:p>
          <a:p>
            <a:pPr marL="1371600" lvl="3" indent="0">
              <a:buNone/>
            </a:pPr>
            <a:r>
              <a:rPr lang="el-GR" sz="1400" i="1" dirty="0">
                <a:solidFill>
                  <a:srgbClr val="0000FF"/>
                </a:solidFill>
              </a:rPr>
              <a:t>μ1 = μ2</a:t>
            </a:r>
          </a:p>
          <a:p>
            <a:pPr marL="914400" lvl="2" indent="0">
              <a:buNone/>
            </a:pPr>
            <a:r>
              <a:rPr lang="cs-CZ" sz="1800" dirty="0">
                <a:solidFill>
                  <a:srgbClr val="0000FF"/>
                </a:solidFill>
              </a:rPr>
              <a:t>H</a:t>
            </a:r>
            <a:r>
              <a:rPr lang="cs-CZ" sz="1800" baseline="-25000" dirty="0">
                <a:solidFill>
                  <a:srgbClr val="0000FF"/>
                </a:solidFill>
              </a:rPr>
              <a:t>A</a:t>
            </a:r>
            <a:r>
              <a:rPr lang="cs-CZ" sz="1800" dirty="0"/>
              <a:t>: střední hodnoty rozdělení pozorovaných veličin se liší</a:t>
            </a:r>
          </a:p>
          <a:p>
            <a:pPr marL="1371600" lvl="3" indent="0">
              <a:spcBef>
                <a:spcPts val="0"/>
              </a:spcBef>
              <a:buNone/>
            </a:pP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 </a:t>
            </a:r>
            <a:r>
              <a:rPr lang="cs-CZ" i="1" dirty="0">
                <a:solidFill>
                  <a:srgbClr val="0000FF"/>
                </a:solidFill>
              </a:rPr>
              <a:t>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pPr marL="800100" lvl="2" indent="0">
              <a:buNone/>
            </a:pPr>
            <a:endParaRPr lang="cs-CZ" sz="3000" i="1" baseline="30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/>
              </p:cNvSpPr>
              <p:nvPr>
                <p:ph sz="half" idx="2"/>
              </p:nvPr>
            </p:nvSpPr>
            <p:spPr>
              <a:xfrm>
                <a:off x="4750908" y="2588349"/>
                <a:ext cx="3744416" cy="3696619"/>
              </a:xfrm>
              <a:noFill/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>
                <a:normAutofit/>
              </a:bodyPr>
              <a:lstStyle/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průměry</a:t>
                </a:r>
              </a:p>
              <a:p>
                <a:pPr marL="457200" lvl="1"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s-CZ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  <m:acc>
                      <m:accPr>
                        <m:chr m:val="̅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acc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cs-CZ" sz="1400" dirty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spočti výběrové rozptyly resp. směrodatné odchylky</a:t>
                </a:r>
              </a:p>
              <a:p>
                <a:pPr marL="457200" lvl="1"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cs-CZ" sz="14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4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40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400" i="1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40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40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   </m:t>
                    </m:r>
                  </m:oMath>
                </a14:m>
                <a:endParaRPr lang="cs-CZ" sz="1400" dirty="0">
                  <a:solidFill>
                    <a:srgbClr val="0070C0"/>
                  </a:solidFill>
                  <a:latin typeface="Cambria Math" panose="02040503050406030204" pitchFamily="18" charset="0"/>
                </a:endParaRPr>
              </a:p>
              <a:p>
                <a:pPr marL="457200" lvl="1"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4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cs-CZ" sz="140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  <m:nary>
                      <m:naryPr>
                        <m:chr m:val="∑"/>
                        <m:ctrlPr>
                          <a:rPr lang="cs-CZ" sz="1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cs-CZ" sz="1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sSub>
                          <m:sSub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cs-CZ" sz="1400" b="0" i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sup>
                      <m:e>
                        <m:sSup>
                          <m:sSupPr>
                            <m:ctrlPr>
                              <a:rPr lang="cs-CZ" sz="1400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1400" i="1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cs-CZ" sz="1400" b="0" i="0" smtClean="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cs-CZ" sz="1400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cs-CZ" sz="1400">
                                    <a:solidFill>
                                      <a:srgbClr val="0070C0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1400" i="1">
                                        <a:solidFill>
                                          <a:srgbClr val="0070C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cs-CZ" sz="1400" i="1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140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cs-CZ" sz="1400" b="0" i="0" smtClean="0">
                                            <a:solidFill>
                                              <a:srgbClr val="0070C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140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endParaRPr lang="cs-CZ" sz="1400" dirty="0">
                  <a:solidFill>
                    <a:srgbClr val="0070C0"/>
                  </a:solidFill>
                </a:endParaRP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pokud neprokážeš odlišnost  rozptylů, spočti testovou</a:t>
                </a:r>
                <a:b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</a:br>
                <a:r>
                  <a:rPr lang="cs-CZ" sz="1400" dirty="0">
                    <a:solidFill>
                      <a:srgbClr val="0000FF"/>
                    </a:solidFill>
                    <a:latin typeface="Calibri" pitchFamily="34" charset="0"/>
                  </a:rPr>
                  <a:t>t-statistiku</a:t>
                </a:r>
                <a:r>
                  <a:rPr lang="cs-CZ" sz="1400" dirty="0">
                    <a:solidFill>
                      <a:srgbClr val="262626"/>
                    </a:solidFill>
                    <a:latin typeface="Calibri" pitchFamily="34" charset="0"/>
                  </a:rPr>
                  <a:t> a její </a:t>
                </a:r>
                <a:r>
                  <a:rPr lang="cs-CZ" sz="1400" dirty="0">
                    <a:solidFill>
                      <a:srgbClr val="0000FF"/>
                    </a:solidFill>
                    <a:latin typeface="Calibri" pitchFamily="34" charset="0"/>
                  </a:rPr>
                  <a:t>stupně volnosti</a:t>
                </a:r>
              </a:p>
            </p:txBody>
          </p:sp>
        </mc:Choice>
        <mc:Fallback xmlns="">
          <p:sp>
            <p:nvSpPr>
              <p:cNvPr id="7" name="Zástupný obsah 6">
                <a:extLst>
                  <a:ext uri="{FF2B5EF4-FFF2-40B4-BE49-F238E27FC236}">
                    <a16:creationId xmlns:a16="http://schemas.microsoft.com/office/drawing/2014/main" id="{18B4BE72-1280-4BCB-B86E-A0B965D02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750908" y="2588349"/>
                <a:ext cx="3744416" cy="3696619"/>
              </a:xfrm>
              <a:blipFill>
                <a:blip r:embed="rId3"/>
                <a:stretch>
                  <a:fillRect t="-485"/>
                </a:stretch>
              </a:blipFill>
              <a:ln w="76200">
                <a:solidFill>
                  <a:srgbClr val="00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268CE9F-0444-443E-98CD-F5925E3AF3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625D45-16DF-4508-AFC3-A289EB42E4FD}" type="slidenum">
              <a:rPr lang="cs-CZ" smtClean="0"/>
              <a:pPr>
                <a:defRPr/>
              </a:pPr>
              <a:t>70</a:t>
            </a:fld>
            <a:endParaRPr lang="cs-CZ" dirty="0"/>
          </a:p>
        </p:txBody>
      </p:sp>
      <p:sp>
        <p:nvSpPr>
          <p:cNvPr id="3" name="Zástupný obsah 6">
            <a:extLst>
              <a:ext uri="{FF2B5EF4-FFF2-40B4-BE49-F238E27FC236}">
                <a16:creationId xmlns:a16="http://schemas.microsoft.com/office/drawing/2014/main" id="{F9038829-4F6D-95EB-461B-60E9EA6E7D11}"/>
              </a:ext>
            </a:extLst>
          </p:cNvPr>
          <p:cNvSpPr txBox="1">
            <a:spLocks/>
          </p:cNvSpPr>
          <p:nvPr/>
        </p:nvSpPr>
        <p:spPr>
          <a:xfrm>
            <a:off x="888398" y="984268"/>
            <a:ext cx="7595731" cy="1281403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95590412-AD25-73ED-9A75-07BF15C1431C}"/>
              </a:ext>
            </a:extLst>
          </p:cNvPr>
          <p:cNvSpPr txBox="1">
            <a:spLocks/>
          </p:cNvSpPr>
          <p:nvPr/>
        </p:nvSpPr>
        <p:spPr>
          <a:xfrm>
            <a:off x="913269" y="2588349"/>
            <a:ext cx="3598656" cy="3696618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b="1" dirty="0">
              <a:solidFill>
                <a:schemeClr val="tx1"/>
              </a:solidFill>
            </a:endParaRP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41CDF462-1B90-6CCB-803A-6F6A0B74498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22995" y="4998435"/>
            <a:ext cx="2275455" cy="864096"/>
          </a:xfrm>
          <a:prstGeom prst="rect">
            <a:avLst/>
          </a:prstGeom>
        </p:spPr>
      </p:pic>
      <p:sp>
        <p:nvSpPr>
          <p:cNvPr id="10" name="Zástupný obsah 6">
            <a:extLst>
              <a:ext uri="{FF2B5EF4-FFF2-40B4-BE49-F238E27FC236}">
                <a16:creationId xmlns:a16="http://schemas.microsoft.com/office/drawing/2014/main" id="{4A12D9CA-1A76-BB9C-1CD4-C8236FD61F9D}"/>
              </a:ext>
            </a:extLst>
          </p:cNvPr>
          <p:cNvSpPr txBox="1">
            <a:spLocks/>
          </p:cNvSpPr>
          <p:nvPr/>
        </p:nvSpPr>
        <p:spPr>
          <a:xfrm>
            <a:off x="888398" y="2588350"/>
            <a:ext cx="3598656" cy="3696618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b="1" dirty="0">
              <a:solidFill>
                <a:schemeClr val="tx1"/>
              </a:solidFill>
            </a:endParaRP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49FEB808-3157-DCD9-120F-11B939A5C7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529" y="2708920"/>
            <a:ext cx="3208136" cy="3087399"/>
          </a:xfrm>
          <a:prstGeom prst="rect">
            <a:avLst/>
          </a:prstGeom>
        </p:spPr>
      </p:pic>
      <p:sp>
        <p:nvSpPr>
          <p:cNvPr id="16" name="Obdélník 15">
            <a:extLst>
              <a:ext uri="{FF2B5EF4-FFF2-40B4-BE49-F238E27FC236}">
                <a16:creationId xmlns:a16="http://schemas.microsoft.com/office/drawing/2014/main" id="{702E71E0-557B-55DB-CD20-98AA17719CE4}"/>
              </a:ext>
            </a:extLst>
          </p:cNvPr>
          <p:cNvSpPr/>
          <p:nvPr/>
        </p:nvSpPr>
        <p:spPr>
          <a:xfrm>
            <a:off x="1108529" y="3140968"/>
            <a:ext cx="151103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037760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Příklad na </a:t>
            </a:r>
            <a:r>
              <a:rPr lang="cs-CZ" dirty="0" err="1"/>
              <a:t>dvouvýběrový</a:t>
            </a:r>
            <a:r>
              <a:rPr lang="cs-CZ" dirty="0"/>
              <a:t>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Zaběhnou červení atleti sprint na 100m stejně rychle jako modří atleti?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změříme časy červených a modrých běžců</a:t>
                </a: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Spočteme průměry a výběrové směrodatné odchylky pro červené a modré atlety.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cs-CZ" sz="1200" dirty="0"/>
                  <a:t>ověříme, zda data pochází z normálního rozdělení, pro červené a modré běžce zvlášť</a:t>
                </a:r>
              </a:p>
              <a:p>
                <a:pPr marL="422041" lvl="1" indent="0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sz="12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č</m:t>
                              </m:r>
                            </m:sub>
                          </m:sSub>
                        </m:e>
                      </m:acc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13,5+11,7+11,9+13,3</m:t>
                          </m:r>
                        </m:e>
                      </m:d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𝟔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acc>
                        <m:accPr>
                          <m:chr m:val="̅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cs-CZ" sz="120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e>
                      </m:acc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d>
                        <m:dPr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11,7+11,6+12,7</m:t>
                          </m:r>
                        </m:e>
                      </m: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br>
                  <a:rPr lang="cs-CZ" sz="1200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cs-CZ" sz="1200" b="0" i="1" smtClean="0">
                            <a:latin typeface="Cambria Math" panose="02040503050406030204" pitchFamily="18" charset="0"/>
                          </a:rPr>
                          <m:t>č</m:t>
                        </m:r>
                      </m:sub>
                    </m:sSub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cs-CZ" sz="12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  <m:d>
                          <m:dPr>
                            <m:ctrlP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13,5−12,6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11,7−12,6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11,9−12,6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cs-CZ" sz="12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cs-CZ" sz="1200" b="0" i="1" smtClean="0">
                                        <a:latin typeface="Cambria Math" panose="02040503050406030204" pitchFamily="18" charset="0"/>
                                      </a:rPr>
                                      <m:t>13,3−12,6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cs-CZ" sz="1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rad>
                    <m:r>
                      <a:rPr lang="cs-CZ" sz="12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cs-CZ" sz="1200" b="1" i="0" smtClean="0">
                        <a:latin typeface="Cambria Math" panose="02040503050406030204" pitchFamily="18" charset="0"/>
                      </a:rPr>
                      <m:t>𝟗𝟑</m:t>
                    </m:r>
                  </m:oMath>
                </a14:m>
                <a:r>
                  <a:rPr lang="cs-CZ" sz="1200" dirty="0"/>
                  <a:t> </a:t>
                </a:r>
                <a:br>
                  <a:rPr lang="cs-CZ" sz="1200" dirty="0"/>
                </a:b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sz="1200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  <m:d>
                            <m:dPr>
                              <m:ctrlPr>
                                <a:rPr lang="cs-CZ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11,7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11,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6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sz="1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2,7</m:t>
                                      </m:r>
                                      <m:r>
                                        <a:rPr lang="cs-CZ" sz="1200" i="1">
                                          <a:latin typeface="Cambria Math" panose="02040503050406030204" pitchFamily="18" charset="0"/>
                                        </a:rPr>
                                        <m:t>−12,</m:t>
                                      </m:r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sz="1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sz="12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sz="1200" b="1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0" smtClean="0">
                          <a:latin typeface="Cambria Math" panose="02040503050406030204" pitchFamily="18" charset="0"/>
                        </a:rPr>
                        <m:t>𝟔𝟏</m:t>
                      </m:r>
                    </m:oMath>
                  </m:oMathPara>
                </a14:m>
                <a:endParaRPr lang="cs-CZ" sz="1200" b="1" dirty="0"/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Pomocí </a:t>
                </a:r>
                <a:r>
                  <a:rPr lang="cs-CZ" sz="1400" dirty="0" err="1"/>
                  <a:t>Levenova</a:t>
                </a:r>
                <a:r>
                  <a:rPr lang="cs-CZ" sz="1400" dirty="0"/>
                  <a:t> testu jsme prokázali odlišnost rozptylů na 5% hladině významnosti.</a:t>
                </a:r>
              </a:p>
              <a:p>
                <a:pPr>
                  <a:spcBef>
                    <a:spcPts val="0"/>
                  </a:spcBef>
                  <a:buFont typeface="Wingdings" panose="05000000000000000000" pitchFamily="2" charset="2"/>
                  <a:buChar char="q"/>
                </a:pPr>
                <a:r>
                  <a:rPr lang="cs-CZ" sz="1400" dirty="0"/>
                  <a:t>Spočteme t-statistiku a </a:t>
                </a:r>
                <a:r>
                  <a:rPr lang="cs-CZ" sz="1400" dirty="0" err="1"/>
                  <a:t>jeji</a:t>
                </a:r>
                <a:r>
                  <a:rPr lang="cs-CZ" sz="1400" dirty="0"/>
                  <a:t> stupně volnosti podle </a:t>
                </a:r>
                <a:r>
                  <a:rPr lang="cs-CZ" sz="1400" dirty="0" err="1"/>
                  <a:t>Welchova</a:t>
                </a:r>
                <a:r>
                  <a:rPr lang="cs-CZ" sz="1400" dirty="0"/>
                  <a:t> testu.</a:t>
                </a:r>
              </a:p>
              <a:p>
                <a:pPr lvl="1">
                  <a:spcBef>
                    <a:spcPts val="0"/>
                  </a:spcBef>
                  <a:spcAft>
                    <a:spcPts val="200"/>
                  </a:spcAft>
                </a:pPr>
                <a:r>
                  <a:rPr lang="cs-CZ" sz="1400" dirty="0"/>
                  <a:t>t-statistika má neceločíselný počet stupňů volnosti, proto kritické hodnoty nehledáme v tabulkách, ale necháme si spočítat dosaženou hladinu významnosti počítačem</a:t>
                </a:r>
              </a:p>
              <a:p>
                <a:pPr marL="1257300" lvl="1" indent="-631825" algn="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12,6−12,0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0,93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den>
                              </m:f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0,61</m:t>
                                      </m:r>
                                    </m:e>
                                    <m:sup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</m:e>
                          </m:rad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𝟎𝟑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m:rPr>
                          <m:sty m:val="p"/>
                        </m:rPr>
                        <a:rPr lang="cs-CZ" sz="1200" b="0" i="0" smtClean="0">
                          <a:latin typeface="Cambria Math" panose="02040503050406030204" pitchFamily="18" charset="0"/>
                        </a:rPr>
                        <m:t>df</m:t>
                      </m:r>
                      <m:r>
                        <a:rPr lang="cs-CZ" sz="1200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sz="1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0,93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den>
                                  </m:f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0,61</m:t>
                                          </m:r>
                                        </m:e>
                                        <m:sup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0,93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4−1</m:t>
                              </m:r>
                            </m:den>
                          </m:f>
                          <m:r>
                            <a:rPr lang="cs-CZ" sz="1200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p>
                                            <m:sSupPr>
                                              <m:ctrlP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0,61</m:t>
                                              </m:r>
                                            </m:e>
                                            <m:sup>
                                              <m:r>
                                                <a:rPr lang="cs-CZ" sz="1200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num>
                                        <m:den>
                                          <m:r>
                                            <a:rPr lang="cs-CZ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cs-CZ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cs-CZ" sz="1200" b="0" i="1" smtClean="0">
                                  <a:latin typeface="Cambria Math" panose="02040503050406030204" pitchFamily="18" charset="0"/>
                                </a:rPr>
                                <m:t>3−1</m:t>
                              </m:r>
                            </m:den>
                          </m:f>
                        </m:den>
                      </m:f>
                      <m:r>
                        <a:rPr lang="cs-CZ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sz="1200" b="1" i="1" smtClean="0">
                          <a:latin typeface="Cambria Math" panose="02040503050406030204" pitchFamily="18" charset="0"/>
                        </a:rPr>
                        <m:t>𝟗𝟕</m:t>
                      </m:r>
                    </m:oMath>
                  </m:oMathPara>
                </a14:m>
                <a:br>
                  <a:rPr lang="cs-CZ" sz="1400" b="0" dirty="0"/>
                </a:br>
                <a:endParaRPr lang="cs-CZ" sz="1400" dirty="0"/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57492" cy="4356437"/>
              </a:xfrm>
              <a:blipFill>
                <a:blip r:embed="rId2"/>
                <a:stretch>
                  <a:fillRect l="-73" t="-280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71</a:t>
            </a:fld>
            <a:endParaRPr lang="cs-CZ" dirty="0"/>
          </a:p>
        </p:txBody>
      </p:sp>
      <p:graphicFrame>
        <p:nvGraphicFramePr>
          <p:cNvPr id="13" name="Tabulka 12">
            <a:extLst>
              <a:ext uri="{FF2B5EF4-FFF2-40B4-BE49-F238E27FC236}">
                <a16:creationId xmlns:a16="http://schemas.microsoft.com/office/drawing/2014/main" id="{AAE9C5A8-EC44-45FC-BDB5-4FF65CAFA69B}"/>
              </a:ext>
            </a:extLst>
          </p:cNvPr>
          <p:cNvGraphicFramePr>
            <a:graphicFrameLocks noGrp="1"/>
          </p:cNvGraphicFramePr>
          <p:nvPr/>
        </p:nvGraphicFramePr>
        <p:xfrm>
          <a:off x="216000" y="4077072"/>
          <a:ext cx="1192507" cy="2382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1716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60791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</a:tblGrid>
              <a:tr h="259487"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čas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13,5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367070592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13,3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404519301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11,6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284520">
                <a:tc>
                  <a:txBody>
                    <a:bodyPr/>
                    <a:lstStyle/>
                    <a:p>
                      <a:pPr algn="ctr"/>
                      <a:endParaRPr lang="cs-CZ" sz="14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dirty="0"/>
                        <a:t>12,7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14" name="Zástupný obsah 10">
            <a:extLst>
              <a:ext uri="{FF2B5EF4-FFF2-40B4-BE49-F238E27FC236}">
                <a16:creationId xmlns:a16="http://schemas.microsoft.com/office/drawing/2014/main" id="{5AA65D6A-8868-43D3-B805-9EB2743C6C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392866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Zástupný obsah 10">
            <a:extLst>
              <a:ext uri="{FF2B5EF4-FFF2-40B4-BE49-F238E27FC236}">
                <a16:creationId xmlns:a16="http://schemas.microsoft.com/office/drawing/2014/main" id="{E48BD7FF-A32B-4397-B53C-0E277432D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4722284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Zástupný obsah 10">
            <a:extLst>
              <a:ext uri="{FF2B5EF4-FFF2-40B4-BE49-F238E27FC236}">
                <a16:creationId xmlns:a16="http://schemas.microsoft.com/office/drawing/2014/main" id="{7DF6AC46-26A7-4CD1-8F6D-964363CAD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335720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Zástupný obsah 10">
            <a:extLst>
              <a:ext uri="{FF2B5EF4-FFF2-40B4-BE49-F238E27FC236}">
                <a16:creationId xmlns:a16="http://schemas.microsoft.com/office/drawing/2014/main" id="{10AC7237-D474-4030-BF67-C21732485B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001" y="5037227"/>
            <a:ext cx="195099" cy="195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E02151BD-1FDA-45CF-B659-754A817F6D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6213555"/>
            <a:ext cx="195099" cy="195099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109D3932-57C4-4BCF-83C7-905FEA963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923319"/>
            <a:ext cx="195099" cy="195099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675503F-809A-41F3-8FCD-D891A64808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001" y="5624826"/>
            <a:ext cx="195099" cy="195099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30883B2-5E80-5ECC-A0F4-CA0CA99AAA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3688" y="4978746"/>
            <a:ext cx="4392488" cy="1497802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4BBA47EC-C32E-0BE0-955C-100588F84C91}"/>
              </a:ext>
            </a:extLst>
          </p:cNvPr>
          <p:cNvSpPr/>
          <p:nvPr/>
        </p:nvSpPr>
        <p:spPr>
          <a:xfrm>
            <a:off x="1634902" y="4953740"/>
            <a:ext cx="4978961" cy="153913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19417815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702000"/>
          </a:xfrm>
        </p:spPr>
        <p:txBody>
          <a:bodyPr/>
          <a:lstStyle/>
          <a:p>
            <a:pPr marL="0" indent="0">
              <a:buNone/>
            </a:pPr>
            <a:r>
              <a:rPr lang="cs-CZ" sz="3200" dirty="0">
                <a:solidFill>
                  <a:schemeClr val="accent6"/>
                </a:solidFill>
              </a:rPr>
              <a:t>Předpoklad shody rozptylů ve skupinách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18000"/>
            <a:ext cx="8460456" cy="503128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None/>
            </a:pPr>
            <a:r>
              <a:rPr lang="cs-CZ" sz="2400" dirty="0" err="1">
                <a:solidFill>
                  <a:schemeClr val="accent6"/>
                </a:solidFill>
              </a:rPr>
              <a:t>Leveneho</a:t>
            </a:r>
            <a:r>
              <a:rPr lang="cs-CZ" sz="2400" dirty="0">
                <a:solidFill>
                  <a:schemeClr val="accent6"/>
                </a:solidFill>
              </a:rPr>
              <a:t> test</a:t>
            </a: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chemeClr val="accent6"/>
              </a:solidFill>
            </a:endParaRP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ve skupinách se rovnají, tj.</a:t>
            </a:r>
          </a:p>
          <a:p>
            <a:pPr algn="ctr">
              <a:buNone/>
            </a:pPr>
            <a:r>
              <a:rPr lang="cs-CZ" dirty="0">
                <a:solidFill>
                  <a:schemeClr val="tx2"/>
                </a:solidFill>
                <a:sym typeface="Symbol" pitchFamily="18" charset="2"/>
              </a:rPr>
              <a:t>	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1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 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2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… =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K</a:t>
            </a: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A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některých dvou skupin se nerovnají, tj. </a:t>
            </a:r>
          </a:p>
          <a:p>
            <a:pPr algn="ctr">
              <a:buFont typeface="Symbol" panose="05050102010706020507" pitchFamily="18" charset="2"/>
              <a:buChar char="$"/>
            </a:pPr>
            <a:r>
              <a:rPr lang="cs-CZ" dirty="0" err="1">
                <a:solidFill>
                  <a:schemeClr val="accent6"/>
                </a:solidFill>
                <a:sym typeface="Symbol"/>
              </a:rPr>
              <a:t>i,j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: 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i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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j</a:t>
            </a: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marL="0" indent="0" algn="ctr">
              <a:buNone/>
            </a:pP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x,faktor,center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 err="1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mean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</a:p>
          <a:p>
            <a:pPr marL="0" indent="0" algn="ctr">
              <a:buNone/>
            </a:pP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spokojenost,as.factor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typ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 =</a:t>
            </a:r>
            <a:r>
              <a:rPr lang="en-US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"mean"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  <a:endParaRPr lang="cs-CZ" sz="2400" baseline="-25000" dirty="0">
              <a:solidFill>
                <a:srgbClr val="C00000"/>
              </a:solidFill>
              <a:latin typeface="Consolas" panose="020B0609020204030204" pitchFamily="49" charset="0"/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 marL="0" indent="0">
              <a:buNone/>
            </a:pPr>
            <a:endParaRPr lang="cs-CZ" sz="1800" b="0" dirty="0">
              <a:solidFill>
                <a:schemeClr val="tx1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72</a:t>
            </a:fld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E14614D-E1BC-DC7A-26CC-CB6D63D59026}"/>
              </a:ext>
            </a:extLst>
          </p:cNvPr>
          <p:cNvSpPr/>
          <p:nvPr/>
        </p:nvSpPr>
        <p:spPr>
          <a:xfrm>
            <a:off x="1368000" y="1835544"/>
            <a:ext cx="6408000" cy="1728192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9404561-7F16-C440-AFD5-2B1F45380C04}"/>
              </a:ext>
            </a:extLst>
          </p:cNvPr>
          <p:cNvSpPr/>
          <p:nvPr/>
        </p:nvSpPr>
        <p:spPr>
          <a:xfrm>
            <a:off x="1376983" y="4080596"/>
            <a:ext cx="6408000" cy="80136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83684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8EA585-91A2-E0F8-8739-E6F1A5139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</a:t>
            </a:r>
            <a:r>
              <a:rPr lang="cs-CZ" b="1" dirty="0" err="1"/>
              <a:t>vouvýběrový</a:t>
            </a:r>
            <a:r>
              <a:rPr lang="cs-CZ" b="1" dirty="0"/>
              <a:t> </a:t>
            </a:r>
            <a:r>
              <a:rPr lang="cs-CZ" b="1" dirty="0" err="1"/>
              <a:t>Welchův</a:t>
            </a:r>
            <a:r>
              <a:rPr lang="cs-CZ" b="1" dirty="0"/>
              <a:t> t-test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3570C6-A0E5-21C2-3D65-1AF26A094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0" dirty="0"/>
              <a:t>M</a:t>
            </a:r>
            <a:r>
              <a:rPr lang="cs-CZ" sz="2000" b="0" i="0" u="none" strike="noStrike" baseline="0" dirty="0"/>
              <a:t>odifikace </a:t>
            </a:r>
            <a:r>
              <a:rPr lang="cs-CZ" sz="2000" b="0" i="0" u="none" strike="noStrike" baseline="0" dirty="0" err="1"/>
              <a:t>dvouvýběrového</a:t>
            </a:r>
            <a:r>
              <a:rPr lang="cs-CZ" sz="2000" b="0" i="0" u="none" strike="noStrike" baseline="0" dirty="0"/>
              <a:t> t-testu pro nestejné rozptyly, tzv. </a:t>
            </a:r>
            <a:r>
              <a:rPr lang="cs-CZ" sz="2000" b="0" i="0" u="none" strike="noStrike" baseline="0" dirty="0" err="1">
                <a:latin typeface="CMBX10"/>
              </a:rPr>
              <a:t>Welchův</a:t>
            </a:r>
            <a:r>
              <a:rPr lang="cs-CZ" sz="2000" b="0" i="0" u="none" strike="noStrike" baseline="0" dirty="0">
                <a:latin typeface="CMBX10"/>
              </a:rPr>
              <a:t> 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 err="1"/>
              <a:t>Welchův</a:t>
            </a:r>
            <a:r>
              <a:rPr lang="cs-CZ" sz="2000" b="0" i="0" u="none" strike="noStrike" baseline="0" dirty="0"/>
              <a:t> test má jen nepatrně menší sílu než </a:t>
            </a:r>
            <a:r>
              <a:rPr lang="cs-CZ" sz="2000" b="0" i="0" u="none" strike="noStrike" baseline="0" dirty="0" err="1"/>
              <a:t>dvouvýběrový</a:t>
            </a:r>
            <a:r>
              <a:rPr lang="cs-CZ" sz="2000" b="0" i="0" u="none" strike="noStrike" baseline="0" dirty="0"/>
              <a:t> t-test.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/>
              <a:t>Stejná nulová i alternativní hypotéza</a:t>
            </a:r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 marL="0" indent="0" algn="ctr">
              <a:buNone/>
            </a:pPr>
            <a:r>
              <a:rPr lang="cs-CZ" b="0" dirty="0" err="1">
                <a:latin typeface="Consolas" panose="020B0609020204030204" pitchFamily="49" charset="0"/>
              </a:rPr>
              <a:t>t.test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x,faktor</a:t>
            </a:r>
            <a:r>
              <a:rPr lang="cs-CZ" b="0" dirty="0">
                <a:latin typeface="Consolas" panose="020B0609020204030204" pitchFamily="49" charset="0"/>
              </a:rPr>
              <a:t>, </a:t>
            </a:r>
            <a:r>
              <a:rPr lang="cs-CZ" b="0" dirty="0" err="1">
                <a:latin typeface="Consolas" panose="020B0609020204030204" pitchFamily="49" charset="0"/>
              </a:rPr>
              <a:t>var.equal</a:t>
            </a:r>
            <a:r>
              <a:rPr lang="cs-CZ" b="0" dirty="0">
                <a:latin typeface="Consolas" panose="020B0609020204030204" pitchFamily="49" charset="0"/>
              </a:rPr>
              <a:t> = </a:t>
            </a:r>
            <a:r>
              <a:rPr lang="cs-CZ" b="0" dirty="0">
                <a:solidFill>
                  <a:srgbClr val="0070C0"/>
                </a:solidFill>
                <a:latin typeface="Consolas" panose="020B0609020204030204" pitchFamily="49" charset="0"/>
              </a:rPr>
              <a:t>FALSE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  <a:p>
            <a:pPr marL="0" indent="0" algn="ctr">
              <a:buNone/>
            </a:pPr>
            <a:r>
              <a:rPr lang="cs-CZ" b="0" dirty="0" err="1">
                <a:latin typeface="Consolas" panose="020B0609020204030204" pitchFamily="49" charset="0"/>
              </a:rPr>
              <a:t>t.test</a:t>
            </a:r>
            <a:r>
              <a:rPr lang="cs-CZ" b="0" dirty="0">
                <a:latin typeface="Consolas" panose="020B0609020204030204" pitchFamily="49" charset="0"/>
              </a:rPr>
              <a:t>(</a:t>
            </a:r>
            <a:r>
              <a:rPr lang="cs-CZ" b="0" dirty="0" err="1">
                <a:latin typeface="Consolas" panose="020B0609020204030204" pitchFamily="49" charset="0"/>
              </a:rPr>
              <a:t>spokojenost~as.factor</a:t>
            </a:r>
            <a:r>
              <a:rPr lang="cs-CZ" b="0" dirty="0">
                <a:latin typeface="Consolas" panose="020B0609020204030204" pitchFamily="49" charset="0"/>
              </a:rPr>
              <a:t>(typ),</a:t>
            </a:r>
            <a:r>
              <a:rPr lang="cs-CZ" b="0" dirty="0" err="1">
                <a:latin typeface="Consolas" panose="020B0609020204030204" pitchFamily="49" charset="0"/>
              </a:rPr>
              <a:t>var.equal</a:t>
            </a:r>
            <a:r>
              <a:rPr lang="cs-CZ" b="0" dirty="0">
                <a:latin typeface="Consolas" panose="020B0609020204030204" pitchFamily="49" charset="0"/>
              </a:rPr>
              <a:t> = </a:t>
            </a:r>
            <a:r>
              <a:rPr lang="cs-CZ" b="0" dirty="0">
                <a:solidFill>
                  <a:srgbClr val="0070C0"/>
                </a:solidFill>
                <a:latin typeface="Consolas" panose="020B0609020204030204" pitchFamily="49" charset="0"/>
              </a:rPr>
              <a:t>FALSE</a:t>
            </a:r>
            <a:r>
              <a:rPr lang="cs-CZ" b="0" dirty="0">
                <a:latin typeface="Consolas" panose="020B0609020204030204" pitchFamily="49" charset="0"/>
              </a:rPr>
              <a:t>)</a:t>
            </a: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5329F6A6-62EF-E729-E6CF-28B1386982B2}"/>
              </a:ext>
            </a:extLst>
          </p:cNvPr>
          <p:cNvSpPr txBox="1">
            <a:spLocks/>
          </p:cNvSpPr>
          <p:nvPr/>
        </p:nvSpPr>
        <p:spPr>
          <a:xfrm>
            <a:off x="611560" y="2263071"/>
            <a:ext cx="8126934" cy="1261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BD82E7F-0DCB-962C-DF6A-E014D9F7852F}"/>
              </a:ext>
            </a:extLst>
          </p:cNvPr>
          <p:cNvSpPr txBox="1"/>
          <p:nvPr/>
        </p:nvSpPr>
        <p:spPr>
          <a:xfrm>
            <a:off x="-216532" y="2266115"/>
            <a:ext cx="95770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lvl="2" indent="0">
              <a:buNone/>
            </a:pPr>
            <a:r>
              <a:rPr lang="cs-CZ" sz="2000" dirty="0">
                <a:solidFill>
                  <a:schemeClr val="accent6"/>
                </a:solidFill>
              </a:rPr>
              <a:t>H</a:t>
            </a:r>
            <a:r>
              <a:rPr lang="cs-CZ" sz="2000" baseline="-25000" dirty="0">
                <a:solidFill>
                  <a:schemeClr val="accent6"/>
                </a:solidFill>
              </a:rPr>
              <a:t>0</a:t>
            </a:r>
            <a:r>
              <a:rPr lang="cs-CZ" sz="2000" dirty="0">
                <a:solidFill>
                  <a:schemeClr val="accent6"/>
                </a:solidFill>
              </a:rPr>
              <a:t>: </a:t>
            </a:r>
            <a:r>
              <a:rPr lang="cs-CZ" sz="2000" dirty="0"/>
              <a:t>obě pozorované veličiny pochází z rozdělení se stejnou střední hodnotou</a:t>
            </a:r>
          </a:p>
          <a:p>
            <a:pPr marL="1371600" lvl="3" indent="0">
              <a:buNone/>
            </a:pPr>
            <a:r>
              <a:rPr lang="el-GR" sz="1600" i="1" dirty="0">
                <a:solidFill>
                  <a:schemeClr val="accent6"/>
                </a:solidFill>
              </a:rPr>
              <a:t>μ1 = μ2</a:t>
            </a:r>
          </a:p>
          <a:p>
            <a:pPr marL="914400" lvl="2" indent="0">
              <a:buNone/>
            </a:pPr>
            <a:r>
              <a:rPr lang="cs-CZ" sz="2000" dirty="0">
                <a:solidFill>
                  <a:schemeClr val="accent6"/>
                </a:solidFill>
              </a:rPr>
              <a:t>H</a:t>
            </a:r>
            <a:r>
              <a:rPr lang="cs-CZ" sz="2000" baseline="-25000" dirty="0">
                <a:solidFill>
                  <a:schemeClr val="accent6"/>
                </a:solidFill>
              </a:rPr>
              <a:t>A</a:t>
            </a:r>
            <a:r>
              <a:rPr lang="cs-CZ" sz="2000" dirty="0">
                <a:solidFill>
                  <a:schemeClr val="accent6"/>
                </a:solidFill>
              </a:rPr>
              <a:t>: </a:t>
            </a:r>
            <a:r>
              <a:rPr lang="cs-CZ" sz="2000" dirty="0"/>
              <a:t>střední hodnoty rozdělení pozorovaných veličin se liší</a:t>
            </a:r>
          </a:p>
          <a:p>
            <a:pPr marL="1371600" lvl="3" indent="0">
              <a:spcBef>
                <a:spcPts val="0"/>
              </a:spcBef>
              <a:buNone/>
            </a:pPr>
            <a:r>
              <a:rPr lang="el-GR" sz="2000" i="1" dirty="0">
                <a:solidFill>
                  <a:schemeClr val="accent6"/>
                </a:solidFill>
              </a:rPr>
              <a:t>μ</a:t>
            </a:r>
            <a:r>
              <a:rPr lang="cs-CZ" sz="2000" i="1" baseline="-25000" dirty="0">
                <a:solidFill>
                  <a:schemeClr val="accent6"/>
                </a:solidFill>
              </a:rPr>
              <a:t>1 </a:t>
            </a:r>
            <a:r>
              <a:rPr lang="cs-CZ" sz="2000" i="1" dirty="0">
                <a:solidFill>
                  <a:schemeClr val="accent6"/>
                </a:solidFill>
              </a:rPr>
              <a:t>≠</a:t>
            </a:r>
            <a:r>
              <a:rPr lang="el-GR" sz="2000" i="1" dirty="0">
                <a:solidFill>
                  <a:schemeClr val="accent6"/>
                </a:solidFill>
              </a:rPr>
              <a:t> μ</a:t>
            </a:r>
            <a:r>
              <a:rPr lang="cs-CZ" sz="2000" i="1" baseline="-25000" dirty="0">
                <a:solidFill>
                  <a:schemeClr val="accent6"/>
                </a:solidFill>
              </a:rPr>
              <a:t>2</a:t>
            </a:r>
            <a:endParaRPr lang="cs-CZ" sz="2000" i="1" baseline="30000" dirty="0">
              <a:solidFill>
                <a:schemeClr val="accent6"/>
              </a:solidFill>
            </a:endParaRPr>
          </a:p>
        </p:txBody>
      </p:sp>
      <p:sp>
        <p:nvSpPr>
          <p:cNvPr id="8" name="Zástupný obsah 6">
            <a:extLst>
              <a:ext uri="{FF2B5EF4-FFF2-40B4-BE49-F238E27FC236}">
                <a16:creationId xmlns:a16="http://schemas.microsoft.com/office/drawing/2014/main" id="{8B038CE3-3CF9-CF76-CA9E-372A8DCC1F3A}"/>
              </a:ext>
            </a:extLst>
          </p:cNvPr>
          <p:cNvSpPr txBox="1">
            <a:spLocks/>
          </p:cNvSpPr>
          <p:nvPr/>
        </p:nvSpPr>
        <p:spPr>
          <a:xfrm>
            <a:off x="603291" y="3626143"/>
            <a:ext cx="8126934" cy="1261884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45591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62BFB5-626F-2F05-E971-DE84AADAE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Síla efektu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406BD87-0130-43DF-6501-E4B1E1045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Síla efektu se může měnit v závislosti na použité statistické metodě a na použitém typu dat.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Existuje několik různých statistických ukazatelů pro sílu efektu, jako je </a:t>
            </a:r>
            <a:r>
              <a:rPr lang="cs-CZ" b="0" dirty="0" err="1"/>
              <a:t>Cohenova</a:t>
            </a:r>
            <a:r>
              <a:rPr lang="cs-CZ" b="0" dirty="0"/>
              <a:t> D, </a:t>
            </a:r>
            <a:r>
              <a:rPr lang="cs-CZ" b="0" dirty="0" err="1"/>
              <a:t>Pearsonův</a:t>
            </a:r>
            <a:r>
              <a:rPr lang="cs-CZ" b="0" dirty="0"/>
              <a:t> korelační koeficient  nebo poměr šancí.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Tyto ukazatele mají různé významy a lze je použít v různých situacích.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V praxi se síla efektu používá k určení praktické významnosti rozdílu mezi výběry.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b="0" dirty="0"/>
              <a:t>Pokud je síla efektu vysoká, znamená to, že rozdíl mezi soubory dat je velký a má praktický význam, naopak, pokud je síla efektu nízká, znamená to, že rozdíl mezi výběry je malý a nemá praktický význam.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835397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62BFB5-626F-2F05-E971-DE84AADAE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Cohenovo</a:t>
            </a:r>
            <a:r>
              <a:rPr lang="cs-CZ" dirty="0"/>
              <a:t> 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406BD87-0130-43DF-6501-E4B1E1045579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Udává standardizovaný rozdíl mezi dvěma středními hodnotami.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Může nabývat kladných i záporných hodnot.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Kladná hodnota znamená, že průměr první skupiny je větší než průměr druhé skupiny.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b="0" dirty="0"/>
                  <a:t>Záporná hodnota znamená, že průměr druhé skupiny je větší než průměr první skupiny.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𝒅</m:t>
                      </m:r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cs-CZ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  <m:sub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rad>
                            <m:radPr>
                              <m:degHide m:val="on"/>
                              <m:ctrlP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f>
                                <m:fPr>
                                  <m:ctrlPr>
                                    <a:rPr lang="cs-CZ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Sup>
                                    <m:sSubSupPr>
                                      <m:ctrlP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𝒔</m:t>
                                      </m:r>
                                    </m:e>
                                    <m:sub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𝟏</m:t>
                                      </m:r>
                                    </m:sub>
                                    <m:sup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bSup>
                                  <m:r>
                                    <a:rPr lang="cs-CZ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sSubSup>
                                    <m:sSubSupPr>
                                      <m:ctrlP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𝒔</m:t>
                                      </m:r>
                                    </m:e>
                                    <m:sub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b>
                                    <m:sup>
                                      <m:r>
                                        <a:rPr lang="cs-CZ" b="1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𝟐</m:t>
                                      </m:r>
                                    </m:sup>
                                  </m:sSubSup>
                                </m:num>
                                <m:den>
                                  <m:r>
                                    <a:rPr lang="cs-CZ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den>
                              </m:f>
                              <m:r>
                                <a:rPr lang="cs-CZ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den>
                      </m:f>
                    </m:oMath>
                  </m:oMathPara>
                </a14:m>
                <a:endParaRPr lang="cs-CZ" dirty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Hodnoty lze interpretovat následovně: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 	do 0,2 		velmi slabý efekt 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	0,2 až 0,5 	slabý efekt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	0,5 až 0,8 	střední efekt</a:t>
                </a:r>
              </a:p>
              <a:p>
                <a:pPr marL="685800" lvl="1">
                  <a:buFont typeface="Wingdings" panose="05000000000000000000" pitchFamily="2" charset="2"/>
                  <a:buChar char="Ø"/>
                </a:pPr>
                <a:r>
                  <a:rPr lang="cs-CZ" dirty="0"/>
                  <a:t>	0,8 		silný efekt</a:t>
                </a:r>
              </a:p>
            </p:txBody>
          </p:sp>
        </mc:Choice>
        <mc:Fallback xmlns="">
          <p:sp>
            <p:nvSpPr>
              <p:cNvPr id="3" name="Zástupný obsah 2">
                <a:extLst>
                  <a:ext uri="{FF2B5EF4-FFF2-40B4-BE49-F238E27FC236}">
                    <a16:creationId xmlns:a16="http://schemas.microsoft.com/office/drawing/2014/main" id="{2406BD87-0130-43DF-6501-E4B1E10455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35" t="-696" r="-98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884799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err="1"/>
              <a:t>Wilcoxon</a:t>
            </a:r>
            <a:r>
              <a:rPr lang="cs-CZ" sz="2800" dirty="0"/>
              <a:t> sum-rank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/>
                  <a:t>Dva nezávislé výběry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chemeClr val="accent6"/>
                    </a:solidFill>
                  </a:rPr>
                  <a:t>H</a:t>
                </a:r>
                <a:r>
                  <a:rPr lang="cs-CZ" sz="1800" baseline="-25000" dirty="0">
                    <a:solidFill>
                      <a:schemeClr val="accent6"/>
                    </a:solidFill>
                  </a:rPr>
                  <a:t>0</a:t>
                </a:r>
                <a:r>
                  <a:rPr lang="cs-CZ" sz="1800" dirty="0">
                    <a:solidFill>
                      <a:schemeClr val="accent6"/>
                    </a:solidFill>
                  </a:rPr>
                  <a:t>: obě pozorované veličiny pochází ze stejného rozdělení</a:t>
                </a:r>
                <a:endParaRPr lang="cs-CZ" sz="1800" i="1" baseline="30000" dirty="0">
                  <a:solidFill>
                    <a:schemeClr val="accent6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>
                    <a:solidFill>
                      <a:schemeClr val="accent6"/>
                    </a:solidFill>
                  </a:rPr>
                  <a:t>H</a:t>
                </a:r>
                <a:r>
                  <a:rPr lang="cs-CZ" sz="1800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sz="1800" dirty="0">
                    <a:solidFill>
                      <a:schemeClr val="accent6"/>
                    </a:solidFill>
                  </a:rPr>
                  <a:t>: každá ze dvou pozorovaných veličin pochází z jiného rozdělení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1800" dirty="0"/>
                  <a:t>Neparametrická alternativa t-testu pro dva nezávislé výběry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bez předpokladu normálního rozdělení ve výběrech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sz="1600" dirty="0"/>
                  <a:t>není třeba řešit shodu či neshodu rozptylů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endParaRPr lang="cs-CZ" sz="1600" dirty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wilcox.test(x,y,paired=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FALSE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  <a:endParaRPr lang="cs-CZ" b="0" dirty="0">
                  <a:latin typeface="Consolas" panose="020B0609020204030204" pitchFamily="49" charset="0"/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 err="1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FALSE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greater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 err="1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FALSE</a:t>
                </a: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less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457200" lvl="1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  <a:blipFill>
                <a:blip r:embed="rId3"/>
                <a:stretch>
                  <a:fillRect l="-440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480459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C8A243-9C60-9A70-7DEF-BC123F731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Párový t-test</a:t>
            </a:r>
          </a:p>
        </p:txBody>
      </p:sp>
      <p:sp>
        <p:nvSpPr>
          <p:cNvPr id="6" name="Zástupný obsah 6">
            <a:extLst>
              <a:ext uri="{FF2B5EF4-FFF2-40B4-BE49-F238E27FC236}">
                <a16:creationId xmlns:a16="http://schemas.microsoft.com/office/drawing/2014/main" id="{E406AC8E-D570-4AB6-8E40-004770A4796D}"/>
              </a:ext>
            </a:extLst>
          </p:cNvPr>
          <p:cNvSpPr txBox="1">
            <a:spLocks noGrp="1"/>
          </p:cNvSpPr>
          <p:nvPr>
            <p:ph sz="half" idx="2"/>
          </p:nvPr>
        </p:nvSpPr>
        <p:spPr>
          <a:xfrm>
            <a:off x="341694" y="908720"/>
            <a:ext cx="8532812" cy="1800200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Dva závislé výběry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obě pozorované veličiny pochází z rozdělení se stejnou střední hodnotou</a:t>
            </a:r>
          </a:p>
          <a:p>
            <a:pPr marL="457200" lvl="1" indent="0">
              <a:buNone/>
            </a:pPr>
            <a:r>
              <a:rPr lang="cs-CZ" i="1" dirty="0">
                <a:solidFill>
                  <a:srgbClr val="0000FF"/>
                </a:solidFill>
              </a:rPr>
              <a:t>	</a:t>
            </a:r>
            <a:r>
              <a:rPr lang="el-GR" b="1" i="1" dirty="0">
                <a:solidFill>
                  <a:srgbClr val="0000FF"/>
                </a:solidFill>
              </a:rPr>
              <a:t>μ</a:t>
            </a:r>
            <a:r>
              <a:rPr lang="cs-CZ" b="1" i="1" baseline="-25000" dirty="0">
                <a:solidFill>
                  <a:srgbClr val="0000FF"/>
                </a:solidFill>
              </a:rPr>
              <a:t>1</a:t>
            </a:r>
            <a:r>
              <a:rPr lang="cs-CZ" b="1" i="1" dirty="0">
                <a:solidFill>
                  <a:srgbClr val="0000FF"/>
                </a:solidFill>
              </a:rPr>
              <a:t> =</a:t>
            </a:r>
            <a:r>
              <a:rPr lang="el-GR" b="1" i="1" dirty="0">
                <a:solidFill>
                  <a:srgbClr val="0000FF"/>
                </a:solidFill>
              </a:rPr>
              <a:t> μ</a:t>
            </a:r>
            <a:r>
              <a:rPr lang="cs-CZ" b="1" i="1" baseline="-25000" dirty="0">
                <a:solidFill>
                  <a:srgbClr val="0000FF"/>
                </a:solidFill>
              </a:rPr>
              <a:t>2</a:t>
            </a:r>
            <a:endParaRPr lang="cs-CZ" b="1" i="1" baseline="30000" dirty="0">
              <a:solidFill>
                <a:srgbClr val="0000FF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střední hodnoty rozdělení pozorovaných veličin se liší</a:t>
            </a:r>
          </a:p>
          <a:p>
            <a:pPr marL="0" indent="0">
              <a:buNone/>
            </a:pPr>
            <a:r>
              <a:rPr lang="cs-CZ" i="1" dirty="0">
                <a:solidFill>
                  <a:srgbClr val="0000FF"/>
                </a:solidFill>
              </a:rPr>
              <a:t>	</a:t>
            </a:r>
            <a:r>
              <a:rPr lang="el-GR" i="1" dirty="0">
                <a:solidFill>
                  <a:srgbClr val="0000FF"/>
                </a:solidFill>
              </a:rPr>
              <a:t>μ</a:t>
            </a:r>
            <a:r>
              <a:rPr lang="cs-CZ" i="1" baseline="-25000" dirty="0">
                <a:solidFill>
                  <a:srgbClr val="0000FF"/>
                </a:solidFill>
              </a:rPr>
              <a:t>1 </a:t>
            </a:r>
            <a:r>
              <a:rPr lang="cs-CZ" i="1" dirty="0">
                <a:solidFill>
                  <a:srgbClr val="0000FF"/>
                </a:solidFill>
              </a:rPr>
              <a:t>≠</a:t>
            </a:r>
            <a:r>
              <a:rPr lang="el-GR" i="1" dirty="0">
                <a:solidFill>
                  <a:srgbClr val="0000FF"/>
                </a:solidFill>
              </a:rPr>
              <a:t> μ</a:t>
            </a:r>
            <a:r>
              <a:rPr lang="cs-CZ" i="1" baseline="-25000" dirty="0">
                <a:solidFill>
                  <a:srgbClr val="0000FF"/>
                </a:solidFill>
              </a:rPr>
              <a:t>2</a:t>
            </a:r>
            <a:endParaRPr lang="cs-CZ" i="1" baseline="30000" dirty="0">
              <a:solidFill>
                <a:srgbClr val="0000FF"/>
              </a:solidFill>
            </a:endParaRPr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4814831E-BDED-6E94-2320-B7D52479E51F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341694" y="2861640"/>
            <a:ext cx="4319588" cy="3159373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cs-CZ" dirty="0"/>
              <a:t> 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27D10F6-1A45-3D33-FE20-4C69C0E7A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60" y="3140968"/>
            <a:ext cx="3479856" cy="2364176"/>
          </a:xfrm>
          <a:prstGeom prst="rect">
            <a:avLst/>
          </a:prstGeom>
        </p:spPr>
      </p:pic>
      <p:sp>
        <p:nvSpPr>
          <p:cNvPr id="9" name="Zástupný obsah 6">
            <a:extLst>
              <a:ext uri="{FF2B5EF4-FFF2-40B4-BE49-F238E27FC236}">
                <a16:creationId xmlns:a16="http://schemas.microsoft.com/office/drawing/2014/main" id="{F8730C5E-E0A1-BBAA-6D3B-BDEB116D7AFD}"/>
              </a:ext>
            </a:extLst>
          </p:cNvPr>
          <p:cNvSpPr txBox="1">
            <a:spLocks/>
          </p:cNvSpPr>
          <p:nvPr/>
        </p:nvSpPr>
        <p:spPr>
          <a:xfrm>
            <a:off x="4788024" y="2861640"/>
            <a:ext cx="4086482" cy="3159373"/>
          </a:xfrm>
          <a:prstGeom prst="rect">
            <a:avLst/>
          </a:prstGeom>
          <a:noFill/>
          <a:ln w="76200">
            <a:solidFill>
              <a:srgbClr val="0099FF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endParaRPr lang="ar-AE" sz="1600" dirty="0">
              <a:solidFill>
                <a:srgbClr val="0070C0"/>
              </a:solidFill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5D358DA5-7B25-669A-8EE6-15FBE34BA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3019923"/>
            <a:ext cx="2949196" cy="260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38412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EB14BE-C1E2-4B6C-BD1E-FC87F93EA8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070C0"/>
                </a:solidFill>
              </a:rPr>
              <a:t>Příklad na párový t-test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cs-CZ" dirty="0"/>
                  <a:t>zaběhnou běžci sprint na 100m stejně rychle v tretrách A jako v tretrách B?</a:t>
                </a:r>
              </a:p>
              <a:p>
                <a:pPr lvl="1"/>
                <a:r>
                  <a:rPr lang="cs-CZ" dirty="0"/>
                  <a:t>Každý běžec poběží dvakrát: jednou v tretrách A </a:t>
                </a:r>
                <a:r>
                  <a:rPr lang="cs-CZ" dirty="0" err="1"/>
                  <a:t>a</a:t>
                </a:r>
                <a:r>
                  <a:rPr lang="cs-CZ" dirty="0"/>
                  <a:t> jednou v tretrách B.</a:t>
                </a:r>
              </a:p>
              <a:p>
                <a:r>
                  <a:rPr lang="cs-CZ" dirty="0"/>
                  <a:t>spočteme rozdíly obou časů u každého běžce</a:t>
                </a:r>
              </a:p>
              <a:p>
                <a:r>
                  <a:rPr lang="cs-CZ" dirty="0"/>
                  <a:t>spočteme průměr a výběrovou směrodatnou odchylku rozdílu časů a otestujeme, zda střední hodnota je 0 s</a:t>
                </a:r>
              </a:p>
              <a:p>
                <a:pPr lvl="1"/>
                <a:r>
                  <a:rPr lang="cs-CZ" dirty="0"/>
                  <a:t>ověříme, zda rozdíly pochází z normálního rozdělení</a:t>
                </a:r>
              </a:p>
              <a:p>
                <a:pPr marL="422041" lvl="1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d>
                        <m:d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−1,9+0,6−0,6+0,3−0,3</m:t>
                          </m:r>
                        </m:e>
                      </m: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𝟑𝟖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−1,9+0,38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0,3+0,38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cs-CZ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cs-CZ" b="0" i="1" smtClean="0">
                                          <a:latin typeface="Cambria Math" panose="02040503050406030204" pitchFamily="18" charset="0"/>
                                        </a:rPr>
                                        <m:t>−0,6+0,38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cs-CZ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0" smtClean="0">
                          <a:latin typeface="Cambria Math" panose="02040503050406030204" pitchFamily="18" charset="0"/>
                        </a:rPr>
                        <m:t>𝟗𝟕𝟑</m:t>
                      </m:r>
                    </m:oMath>
                    <m:oMath xmlns:m="http://schemas.openxmlformats.org/officeDocument/2006/math"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−0,38</m:t>
                          </m:r>
                        </m:num>
                        <m:den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0,973</m:t>
                          </m:r>
                        </m:den>
                      </m:f>
                      <m:rad>
                        <m:radPr>
                          <m:degHide m:val="on"/>
                          <m:ctrlPr>
                            <a:rPr lang="cs-CZ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cs-CZ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  <m:r>
                        <a:rPr lang="cs-CZ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𝟖𝟕𝟑</m:t>
                      </m:r>
                    </m:oMath>
                  </m:oMathPara>
                </a14:m>
                <a:br>
                  <a:rPr lang="cs-CZ" b="0" i="1" dirty="0">
                    <a:latin typeface="Cambria Math" panose="02040503050406030204" pitchFamily="18" charset="0"/>
                  </a:rPr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cs-CZ" b="0" i="0" smtClean="0">
                        <a:latin typeface="Cambria Math" panose="02040503050406030204" pitchFamily="18" charset="0"/>
                      </a:rPr>
                      <m:t>df</m:t>
                    </m:r>
                    <m:r>
                      <a:rPr lang="cs-CZ" b="0" i="1" smtClean="0">
                        <a:latin typeface="Cambria Math" panose="02040503050406030204" pitchFamily="18" charset="0"/>
                      </a:rPr>
                      <m:t>=4     </m:t>
                    </m:r>
                    <m:sSub>
                      <m:sSubPr>
                        <m:ctrlPr>
                          <a:rPr lang="cs-CZ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0,025</m:t>
                        </m:r>
                      </m:sub>
                    </m:sSub>
                    <m:r>
                      <a:rPr lang="cs-CZ" b="0" i="1" smtClean="0">
                        <a:latin typeface="Cambria Math" panose="02040503050406030204" pitchFamily="18" charset="0"/>
                      </a:rPr>
                      <m:t>=−2,776     </m:t>
                    </m:r>
                    <m:sSub>
                      <m:sSubPr>
                        <m:ctrlPr>
                          <a:rPr lang="cs-CZ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cs-CZ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cs-CZ" i="1">
                            <a:latin typeface="Cambria Math" panose="02040503050406030204" pitchFamily="18" charset="0"/>
                          </a:rPr>
                          <m:t>0,</m:t>
                        </m:r>
                        <m:r>
                          <a:rPr lang="cs-CZ" b="0" i="1" smtClean="0">
                            <a:latin typeface="Cambria Math" panose="02040503050406030204" pitchFamily="18" charset="0"/>
                          </a:rPr>
                          <m:t>97</m:t>
                        </m:r>
                        <m:r>
                          <a:rPr lang="cs-CZ" i="1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</m:sSub>
                    <m:r>
                      <a:rPr lang="cs-CZ" i="1">
                        <a:latin typeface="Cambria Math" panose="02040503050406030204" pitchFamily="18" charset="0"/>
                      </a:rPr>
                      <m:t>=2,776</m:t>
                    </m:r>
                  </m:oMath>
                </a14:m>
                <a:r>
                  <a:rPr lang="cs-CZ" dirty="0"/>
                  <a:t>5</a:t>
                </a:r>
              </a:p>
            </p:txBody>
          </p:sp>
        </mc:Choice>
        <mc:Fallback xmlns="">
          <p:sp>
            <p:nvSpPr>
              <p:cNvPr id="16" name="Zástupný obsah 15">
                <a:extLst>
                  <a:ext uri="{FF2B5EF4-FFF2-40B4-BE49-F238E27FC236}">
                    <a16:creationId xmlns:a16="http://schemas.microsoft.com/office/drawing/2014/main" id="{8946E3C4-2F87-49B8-9543-A55A9D9413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16000" y="900000"/>
                <a:ext cx="8388448" cy="3418537"/>
              </a:xfrm>
              <a:blipFill>
                <a:blip r:embed="rId2"/>
                <a:stretch>
                  <a:fillRect l="-291" t="-1786" r="-73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EE49312-AD17-414D-AC26-3B31953B01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78</a:t>
            </a:fld>
            <a:endParaRPr lang="cs-CZ" dirty="0"/>
          </a:p>
        </p:txBody>
      </p:sp>
      <p:graphicFrame>
        <p:nvGraphicFramePr>
          <p:cNvPr id="19" name="Tabulka 18">
            <a:extLst>
              <a:ext uri="{FF2B5EF4-FFF2-40B4-BE49-F238E27FC236}">
                <a16:creationId xmlns:a16="http://schemas.microsoft.com/office/drawing/2014/main" id="{7A99DAA3-A428-4268-8F08-0614908BD134}"/>
              </a:ext>
            </a:extLst>
          </p:cNvPr>
          <p:cNvGraphicFramePr>
            <a:graphicFrameLocks noGrp="1"/>
          </p:cNvGraphicFramePr>
          <p:nvPr/>
        </p:nvGraphicFramePr>
        <p:xfrm>
          <a:off x="287281" y="4021205"/>
          <a:ext cx="2196487" cy="2319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849">
                  <a:extLst>
                    <a:ext uri="{9D8B030D-6E8A-4147-A177-3AD203B41FA5}">
                      <a16:colId xmlns:a16="http://schemas.microsoft.com/office/drawing/2014/main" val="3983509455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3602953793"/>
                    </a:ext>
                  </a:extLst>
                </a:gridCol>
                <a:gridCol w="576106">
                  <a:extLst>
                    <a:ext uri="{9D8B030D-6E8A-4147-A177-3AD203B41FA5}">
                      <a16:colId xmlns:a16="http://schemas.microsoft.com/office/drawing/2014/main" val="2817174851"/>
                    </a:ext>
                  </a:extLst>
                </a:gridCol>
                <a:gridCol w="485426">
                  <a:extLst>
                    <a:ext uri="{9D8B030D-6E8A-4147-A177-3AD203B41FA5}">
                      <a16:colId xmlns:a16="http://schemas.microsoft.com/office/drawing/2014/main" val="3895860330"/>
                    </a:ext>
                  </a:extLst>
                </a:gridCol>
              </a:tblGrid>
              <a:tr h="590843"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běžec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A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čas B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rozdíl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167827503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10,2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-1,9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992886474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11,1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2774909250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13,6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14,2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-0,6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3958378296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11,8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11,5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610865035"/>
                  </a:ext>
                </a:extLst>
              </a:tr>
              <a:tr h="342314">
                <a:tc>
                  <a:txBody>
                    <a:bodyPr/>
                    <a:lstStyle/>
                    <a:p>
                      <a:pPr algn="ctr"/>
                      <a:endParaRPr lang="cs-CZ" sz="1700" dirty="0"/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11,7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12,0</a:t>
                      </a:r>
                    </a:p>
                  </a:txBody>
                  <a:tcPr marL="68580" marR="68580" marT="42203" marB="4220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700" dirty="0"/>
                        <a:t>-0,3</a:t>
                      </a:r>
                    </a:p>
                  </a:txBody>
                  <a:tcPr marL="68580" marR="68580" marT="42203" marB="42203"/>
                </a:tc>
                <a:extLst>
                  <a:ext uri="{0D108BD9-81ED-4DB2-BD59-A6C34878D82A}">
                    <a16:rowId xmlns:a16="http://schemas.microsoft.com/office/drawing/2014/main" val="1465327005"/>
                  </a:ext>
                </a:extLst>
              </a:tr>
            </a:tbl>
          </a:graphicData>
        </a:graphic>
      </p:graphicFrame>
      <p:pic>
        <p:nvPicPr>
          <p:cNvPr id="24" name="Zástupný obsah 10">
            <a:extLst>
              <a:ext uri="{FF2B5EF4-FFF2-40B4-BE49-F238E27FC236}">
                <a16:creationId xmlns:a16="http://schemas.microsoft.com/office/drawing/2014/main" id="{66523265-C421-4570-9621-3D02B5C65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7544" y="4718046"/>
            <a:ext cx="243874" cy="24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Obrázek 24">
            <a:extLst>
              <a:ext uri="{FF2B5EF4-FFF2-40B4-BE49-F238E27FC236}">
                <a16:creationId xmlns:a16="http://schemas.microsoft.com/office/drawing/2014/main" id="{2E761509-686B-4090-A34B-07C53DF55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254" y="6093504"/>
            <a:ext cx="243874" cy="243874"/>
          </a:xfrm>
          <a:prstGeom prst="rect">
            <a:avLst/>
          </a:prstGeom>
        </p:spPr>
      </p:pic>
      <p:pic>
        <p:nvPicPr>
          <p:cNvPr id="26" name="Obrázek 25">
            <a:extLst>
              <a:ext uri="{FF2B5EF4-FFF2-40B4-BE49-F238E27FC236}">
                <a16:creationId xmlns:a16="http://schemas.microsoft.com/office/drawing/2014/main" id="{AE0858FD-064F-43F5-9F32-4EE38B765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254" y="5084360"/>
            <a:ext cx="243874" cy="243874"/>
          </a:xfrm>
          <a:prstGeom prst="rect">
            <a:avLst/>
          </a:prstGeom>
        </p:spPr>
      </p:pic>
      <p:pic>
        <p:nvPicPr>
          <p:cNvPr id="27" name="Obrázek 26">
            <a:extLst>
              <a:ext uri="{FF2B5EF4-FFF2-40B4-BE49-F238E27FC236}">
                <a16:creationId xmlns:a16="http://schemas.microsoft.com/office/drawing/2014/main" id="{623F7389-DC55-4198-A3C2-6B091B409A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254" y="5405597"/>
            <a:ext cx="243874" cy="243874"/>
          </a:xfrm>
          <a:prstGeom prst="rect">
            <a:avLst/>
          </a:prstGeom>
        </p:spPr>
      </p:pic>
      <p:pic>
        <p:nvPicPr>
          <p:cNvPr id="28" name="Obrázek 27">
            <a:extLst>
              <a:ext uri="{FF2B5EF4-FFF2-40B4-BE49-F238E27FC236}">
                <a16:creationId xmlns:a16="http://schemas.microsoft.com/office/drawing/2014/main" id="{97C7FA8F-E03E-4195-BB79-8C162BC702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254" y="5772268"/>
            <a:ext cx="243874" cy="243874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6E20A05-67B1-3039-28AB-97A82AB650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2351" y="4377733"/>
            <a:ext cx="5463250" cy="1657127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ABAD52A3-43F8-7B0E-CFA9-84963C0DEBEC}"/>
              </a:ext>
            </a:extLst>
          </p:cNvPr>
          <p:cNvSpPr/>
          <p:nvPr/>
        </p:nvSpPr>
        <p:spPr>
          <a:xfrm>
            <a:off x="2627784" y="4839983"/>
            <a:ext cx="5328592" cy="125352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693338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F992E14-6B0B-4316-BBE5-E8577BBC4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Wilcoxonův</a:t>
            </a:r>
            <a:r>
              <a:rPr lang="cs-CZ" dirty="0"/>
              <a:t>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</p:spPr>
            <p:txBody>
              <a:bodyPr>
                <a:noAutofit/>
              </a:bodyPr>
              <a:lstStyle/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dva závislé výběry, párový test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0</a:t>
                </a:r>
                <a:r>
                  <a:rPr lang="cs-CZ" dirty="0">
                    <a:solidFill>
                      <a:schemeClr val="accent6"/>
                    </a:solidFill>
                  </a:rPr>
                  <a:t>: </a:t>
                </a:r>
                <a:r>
                  <a:rPr lang="cs-CZ" dirty="0"/>
                  <a:t>obě pozorované veličiny pochází z rozdělení se stejným mediánem</a:t>
                </a:r>
                <a:endParaRPr lang="cs-CZ" i="1" baseline="30000" dirty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/>
                    </a:solidFill>
                  </a:rPr>
                  <a:t>H</a:t>
                </a:r>
                <a:r>
                  <a:rPr lang="cs-CZ" baseline="-25000" dirty="0">
                    <a:solidFill>
                      <a:schemeClr val="accent6"/>
                    </a:solidFill>
                  </a:rPr>
                  <a:t>A</a:t>
                </a:r>
                <a:r>
                  <a:rPr lang="cs-CZ" dirty="0"/>
                  <a:t>: každá ze dvou pozorovaných veličin pochází z rozdělení s jiným mediánem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/>
                  <a:t>neparametrická alternativa párového t-testu</a:t>
                </a:r>
              </a:p>
              <a:p>
                <a:pPr lvl="1"/>
                <a:r>
                  <a:rPr lang="cs-CZ" dirty="0"/>
                  <a:t>bez předpokladu normálního rozdělení </a:t>
                </a: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wilcox.test(x,y,paired=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TRUE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  <a:endParaRPr lang="cs-CZ" b="0" dirty="0">
                  <a:latin typeface="Consolas" panose="020B0609020204030204" pitchFamily="49" charset="0"/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TRUE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greater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57150" indent="0">
                  <a:buNone/>
                </a:pPr>
                <a:endParaRPr lang="cs-CZ" dirty="0">
                  <a:ea typeface="Cambria Math" panose="02040503050406030204" pitchFamily="18" charset="0"/>
                </a:endParaRPr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cs-CZ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≥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cs-CZ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cs-CZ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b="1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cs-CZ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cs-CZ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  <m:sub>
                          <m:r>
                            <a:rPr lang="cs-CZ" i="1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cs-CZ" b="1" dirty="0">
                  <a:ea typeface="Cambria Math" panose="02040503050406030204" pitchFamily="18" charset="0"/>
                </a:endParaRPr>
              </a:p>
              <a:p>
                <a:pPr marL="57150" indent="0" algn="ctr">
                  <a:buNone/>
                </a:pPr>
                <a:r>
                  <a:rPr lang="cs-CZ" b="0" dirty="0" err="1">
                    <a:latin typeface="Consolas" panose="020B0609020204030204" pitchFamily="49" charset="0"/>
                    <a:ea typeface="Cambria Math" panose="02040503050406030204" pitchFamily="18" charset="0"/>
                  </a:rPr>
                  <a:t>wilcox.test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(</a:t>
                </a:r>
                <a:r>
                  <a:rPr lang="pl-PL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x,y,paired=</a:t>
                </a:r>
                <a:r>
                  <a:rPr lang="pl-PL" b="0" dirty="0">
                    <a:solidFill>
                      <a:srgbClr val="0070C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TRUE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,alternative=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 err="1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less</a:t>
                </a:r>
                <a:r>
                  <a:rPr lang="cs-CZ" b="0" dirty="0">
                    <a:solidFill>
                      <a:srgbClr val="00B050"/>
                    </a:solidFill>
                    <a:latin typeface="Consolas" panose="020B0609020204030204" pitchFamily="49" charset="0"/>
                    <a:ea typeface="Cambria Math" panose="02040503050406030204" pitchFamily="18" charset="0"/>
                  </a:rPr>
                  <a:t>"</a:t>
                </a:r>
                <a:r>
                  <a:rPr lang="cs-CZ" b="0" dirty="0">
                    <a:latin typeface="Consolas" panose="020B0609020204030204" pitchFamily="49" charset="0"/>
                    <a:ea typeface="Cambria Math" panose="02040503050406030204" pitchFamily="18" charset="0"/>
                  </a:rPr>
                  <a:t>)</a:t>
                </a:r>
              </a:p>
              <a:p>
                <a:pPr marL="457200" lvl="1" indent="0">
                  <a:buNone/>
                </a:pPr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5" name="Zástupný obsah 4">
                <a:extLst>
                  <a:ext uri="{FF2B5EF4-FFF2-40B4-BE49-F238E27FC236}">
                    <a16:creationId xmlns:a16="http://schemas.microsoft.com/office/drawing/2014/main" id="{82785513-4D1A-45D5-99C0-AB7599F1B9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16000" y="899999"/>
                <a:ext cx="8316440" cy="5256000"/>
              </a:xfrm>
              <a:blipFill>
                <a:blip r:embed="rId3"/>
                <a:stretch>
                  <a:fillRect l="-659" t="-69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5620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3AB58D-5EF9-E112-8E07-580751F67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 proč ne?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7E8F9D9-F302-D731-DD6D-0FA135EB9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91" y="1052736"/>
            <a:ext cx="4067968" cy="5193297"/>
          </a:xfrm>
        </p:spPr>
        <p:txBody>
          <a:bodyPr/>
          <a:lstStyle/>
          <a:p>
            <a:r>
              <a:rPr lang="cs-CZ" dirty="0"/>
              <a:t>Vysoká náročnost na RAM</a:t>
            </a:r>
          </a:p>
          <a:p>
            <a:r>
              <a:rPr lang="cs-CZ" dirty="0"/>
              <a:t>Rychlost (pomalejší než například Python)</a:t>
            </a:r>
          </a:p>
          <a:p>
            <a:r>
              <a:rPr lang="cs-CZ" dirty="0"/>
              <a:t>Bezpečnost </a:t>
            </a:r>
          </a:p>
          <a:p>
            <a:r>
              <a:rPr lang="cs-CZ" dirty="0"/>
              <a:t>Velké množství balíčků</a:t>
            </a:r>
          </a:p>
          <a:p>
            <a:r>
              <a:rPr lang="cs-CZ" dirty="0"/>
              <a:t>Base nepodporuje 3D ani dynamickou grafiku </a:t>
            </a:r>
          </a:p>
          <a:p>
            <a:r>
              <a:rPr lang="cs-CZ" dirty="0"/>
              <a:t>Pro začátečníky může být náročné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AC94A08F-0564-868C-8448-E150A164F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980728"/>
            <a:ext cx="3894996" cy="430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67711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7900A9D5-C2C0-439B-9CD2-22CCDB862D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cs-CZ" sz="3200" dirty="0"/>
              <a:t>ANOVA</a:t>
            </a:r>
            <a:endParaRPr lang="cs-CZ" dirty="0"/>
          </a:p>
        </p:txBody>
      </p:sp>
      <p:sp>
        <p:nvSpPr>
          <p:cNvPr id="6" name="Podnadpis 5">
            <a:extLst>
              <a:ext uri="{FF2B5EF4-FFF2-40B4-BE49-F238E27FC236}">
                <a16:creationId xmlns:a16="http://schemas.microsoft.com/office/drawing/2014/main" id="{E42A0982-E68D-4406-865A-8A52EEF4B5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9832" y="2775133"/>
            <a:ext cx="1936304" cy="395700"/>
          </a:xfrm>
        </p:spPr>
        <p:txBody>
          <a:bodyPr>
            <a:normAutofit lnSpcReduction="10000"/>
          </a:bodyPr>
          <a:lstStyle/>
          <a:p>
            <a:r>
              <a:rPr lang="cs-CZ" dirty="0">
                <a:solidFill>
                  <a:schemeClr val="accent6">
                    <a:lumMod val="50000"/>
                  </a:schemeClr>
                </a:solidFill>
              </a:rPr>
              <a:t>Analýza rozptylu</a:t>
            </a:r>
          </a:p>
        </p:txBody>
      </p:sp>
    </p:spTree>
    <p:extLst>
      <p:ext uri="{BB962C8B-B14F-4D97-AF65-F5344CB8AC3E}">
        <p14:creationId xmlns:p14="http://schemas.microsoft.com/office/powerpoint/2010/main" val="85171942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692720"/>
          </a:xfrm>
        </p:spPr>
        <p:txBody>
          <a:bodyPr/>
          <a:lstStyle/>
          <a:p>
            <a:r>
              <a:rPr lang="cs-CZ" dirty="0"/>
              <a:t>Otázky a motivace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1196752"/>
            <a:ext cx="8640000" cy="4959246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Situace: měříme hodnoty číselné proměnné u jednotek, které jsou klasifikovány do </a:t>
            </a:r>
            <a:r>
              <a:rPr lang="cs-CZ" sz="2400" i="1" dirty="0">
                <a:solidFill>
                  <a:schemeClr val="accent6">
                    <a:lumMod val="75000"/>
                  </a:schemeClr>
                </a:solidFill>
              </a:rPr>
              <a:t>K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</a:rPr>
              <a:t> nepřekrývajících se skupin.</a:t>
            </a:r>
            <a:endParaRPr lang="cs-CZ" sz="2400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2"/>
                </a:solidFill>
              </a:rPr>
              <a:t>Liší se od sebe populační průměry (střední hodnoty) ve skupinách nebo jsou zjištěné rozdíly výběrových průměrů způsobené pouze náhodou?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2"/>
                </a:solidFill>
              </a:rPr>
              <a:t>Jsou hodnoty analyzované proměnné ovlivněné sledovaným faktorem (skupinami)?</a:t>
            </a:r>
          </a:p>
          <a:p>
            <a:pPr marL="0" indent="0">
              <a:buNone/>
            </a:pP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45521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Variabilita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>
                    <a:solidFill>
                      <a:schemeClr val="accent6">
                        <a:lumMod val="75000"/>
                      </a:schemeClr>
                    </a:solidFill>
                  </a:rPr>
                  <a:t>Rozptyl proměnné </a:t>
                </a:r>
                <a:r>
                  <a:rPr lang="cs-CZ" sz="2800" i="1" dirty="0">
                    <a:solidFill>
                      <a:schemeClr val="accent6">
                        <a:lumMod val="75000"/>
                      </a:schemeClr>
                    </a:solidFill>
                  </a:rPr>
                  <a:t>X</a:t>
                </a:r>
              </a:p>
              <a:p>
                <a:pPr marL="0" indent="0">
                  <a:buNone/>
                </a:pPr>
                <a:r>
                  <a:rPr lang="cs-CZ" sz="24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3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𝒔</m:t>
                        </m:r>
                      </m:e>
                      <m:sup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36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3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  <m:r>
                                      <a:rPr lang="cs-CZ" sz="36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36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36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</m:num>
                      <m:den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36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cs-CZ" sz="3600" dirty="0"/>
              </a:p>
              <a:p>
                <a:pPr marL="0" indent="0">
                  <a:buNone/>
                </a:pPr>
                <a:endParaRPr lang="cs-CZ" sz="3600" dirty="0"/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400" dirty="0">
                    <a:solidFill>
                      <a:schemeClr val="tx1"/>
                    </a:solidFill>
                  </a:rPr>
                  <a:t>Proč není proměnná </a:t>
                </a:r>
                <a:r>
                  <a:rPr lang="cs-CZ" sz="2400" i="1" dirty="0">
                    <a:solidFill>
                      <a:schemeClr val="tx1"/>
                    </a:solidFill>
                  </a:rPr>
                  <a:t>X</a:t>
                </a:r>
                <a:r>
                  <a:rPr lang="cs-CZ" sz="2400" dirty="0">
                    <a:solidFill>
                      <a:schemeClr val="tx1"/>
                    </a:solidFill>
                  </a:rPr>
                  <a:t> konstantní? Co způsobuje její variabilitu?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400" dirty="0">
                    <a:solidFill>
                      <a:schemeClr val="tx1"/>
                    </a:solidFill>
                  </a:rPr>
                  <a:t>Je možné vysvětlit tuto variabilitu vlivem zkoumaných skupin?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1268760"/>
                <a:ext cx="8495984" cy="4959246"/>
              </a:xfrm>
              <a:blipFill>
                <a:blip r:embed="rId2"/>
                <a:stretch>
                  <a:fillRect l="-1506" t="-1106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82</a:t>
            </a:fld>
            <a:endParaRPr lang="en-US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ACA92F44-F160-9A98-183C-DC9D3A1F1E47}"/>
              </a:ext>
            </a:extLst>
          </p:cNvPr>
          <p:cNvSpPr/>
          <p:nvPr/>
        </p:nvSpPr>
        <p:spPr>
          <a:xfrm>
            <a:off x="2267744" y="1844824"/>
            <a:ext cx="1872208" cy="648072"/>
          </a:xfrm>
          <a:prstGeom prst="ellipse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nice se šipkou 6">
            <a:extLst>
              <a:ext uri="{FF2B5EF4-FFF2-40B4-BE49-F238E27FC236}">
                <a16:creationId xmlns:a16="http://schemas.microsoft.com/office/drawing/2014/main" id="{6A8F8B1A-FC57-0744-A09E-E1677DA27606}"/>
              </a:ext>
            </a:extLst>
          </p:cNvPr>
          <p:cNvCxnSpPr/>
          <p:nvPr/>
        </p:nvCxnSpPr>
        <p:spPr>
          <a:xfrm>
            <a:off x="4283968" y="2132856"/>
            <a:ext cx="79208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TextovéPole 8">
            <a:extLst>
              <a:ext uri="{FF2B5EF4-FFF2-40B4-BE49-F238E27FC236}">
                <a16:creationId xmlns:a16="http://schemas.microsoft.com/office/drawing/2014/main" id="{BD5C18EB-2143-EE3C-EF76-07B965458032}"/>
              </a:ext>
            </a:extLst>
          </p:cNvPr>
          <p:cNvSpPr txBox="1"/>
          <p:nvPr/>
        </p:nvSpPr>
        <p:spPr>
          <a:xfrm>
            <a:off x="5148064" y="1902023"/>
            <a:ext cx="2279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>
                <a:solidFill>
                  <a:schemeClr val="accent3">
                    <a:lumMod val="75000"/>
                  </a:schemeClr>
                </a:solidFill>
              </a:rPr>
              <a:t>Součet čtverců</a:t>
            </a:r>
          </a:p>
        </p:txBody>
      </p:sp>
    </p:spTree>
    <p:extLst>
      <p:ext uri="{BB962C8B-B14F-4D97-AF65-F5344CB8AC3E}">
        <p14:creationId xmlns:p14="http://schemas.microsoft.com/office/powerpoint/2010/main" val="94747786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Rozklad variability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Celkový součet čtverců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Total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𝑻𝑺𝑺</m:t>
                    </m:r>
                    <m:r>
                      <a:rPr lang="cs-CZ" sz="2200" b="1" i="1" smtClean="0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b="1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b="1" i="1" smtClean="0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společného průměru 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uvnitř skupin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Within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𝑾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𝒊𝒌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cs-CZ" sz="2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b="1" i="1" smtClean="0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200" dirty="0">
                    <a:solidFill>
                      <a:schemeClr val="tx1"/>
                    </a:solidFill>
                  </a:rPr>
                  <a:t>součet čtverců rozdílů měření od průměrů svých skupin</a:t>
                </a:r>
              </a:p>
              <a:p>
                <a:pPr marL="0" indent="0">
                  <a:buNone/>
                </a:pPr>
                <a:endParaRPr lang="cs-CZ" sz="2200" dirty="0"/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rgbClr val="0070C0"/>
                    </a:solidFill>
                  </a:rPr>
                  <a:t>Součet čtverců mezi skupinami (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Between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Groups</a:t>
                </a:r>
                <a:r>
                  <a:rPr lang="cs-CZ" sz="2400" dirty="0">
                    <a:solidFill>
                      <a:srgbClr val="0070C0"/>
                    </a:solidFill>
                  </a:rPr>
                  <a:t> Sum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of</a:t>
                </a:r>
                <a:r>
                  <a:rPr lang="cs-CZ" sz="2400" dirty="0">
                    <a:solidFill>
                      <a:srgbClr val="0070C0"/>
                    </a:solidFill>
                  </a:rPr>
                  <a:t> </a:t>
                </a:r>
                <a:r>
                  <a:rPr lang="cs-CZ" sz="2400" dirty="0" err="1">
                    <a:solidFill>
                      <a:srgbClr val="0070C0"/>
                    </a:solidFill>
                  </a:rPr>
                  <a:t>Squares</a:t>
                </a:r>
                <a:r>
                  <a:rPr lang="cs-CZ" sz="2400" dirty="0">
                    <a:solidFill>
                      <a:srgbClr val="0070C0"/>
                    </a:solidFill>
                  </a:rPr>
                  <a:t>)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200" b="1" i="1" smtClean="0">
                        <a:latin typeface="Cambria Math"/>
                      </a:rPr>
                      <m:t>𝑩</m:t>
                    </m:r>
                    <m:r>
                      <a:rPr lang="cs-CZ" sz="2200" i="1">
                        <a:latin typeface="Cambria Math"/>
                      </a:rPr>
                      <m:t>𝑺𝑺</m:t>
                    </m:r>
                    <m:r>
                      <a:rPr lang="cs-CZ" sz="2200" i="1">
                        <a:latin typeface="Cambria Math"/>
                      </a:rPr>
                      <m:t>= 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cs-CZ" sz="2200" i="1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sSup>
                          <m:sSupPr>
                            <m:ctrlPr>
                              <a:rPr lang="cs-CZ" sz="2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cs-CZ" sz="2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𝒏</m:t>
                                </m:r>
                              </m:e>
                              <m:sub>
                                <m:r>
                                  <a:rPr lang="cs-CZ" sz="2200" b="1" i="1" smtClean="0">
                                    <a:latin typeface="Cambria Math"/>
                                  </a:rPr>
                                  <m:t>𝒌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cs-CZ" sz="2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̅"/>
                                        <m:ctrlPr>
                                          <a:rPr lang="cs-CZ" sz="22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200" b="1" i="1" smtClean="0"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r>
                                  <a:rPr lang="cs-CZ" sz="2200" i="1">
                                    <a:latin typeface="Cambria Math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cs-CZ" sz="2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cs-CZ" sz="2200" i="1">
                                        <a:latin typeface="Cambria Math"/>
                                      </a:rPr>
                                      <m:t>𝑿</m:t>
                                    </m:r>
                                  </m:e>
                                </m:acc>
                              </m:e>
                            </m:d>
                          </m:e>
                          <m:sup>
                            <m:r>
                              <a:rPr lang="cs-CZ" sz="2200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lang="cs-CZ" sz="2200" dirty="0"/>
                  <a:t> 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200" dirty="0">
                    <a:solidFill>
                      <a:schemeClr val="tx1"/>
                    </a:solidFill>
                  </a:rPr>
                  <a:t>součet čtverců rozdílů všech měření zaměřených skupinovými průměry od společného průměru</a:t>
                </a:r>
              </a:p>
              <a:p>
                <a:pPr marL="0" indent="0">
                  <a:spcBef>
                    <a:spcPts val="1800"/>
                  </a:spcBef>
                  <a:buNone/>
                </a:pPr>
                <a:r>
                  <a:rPr lang="cs-CZ" sz="2400" dirty="0">
                    <a:solidFill>
                      <a:schemeClr val="accent6">
                        <a:lumMod val="75000"/>
                      </a:schemeClr>
                    </a:solidFill>
                  </a:rPr>
                  <a:t>TSS = WSS + BSS</a:t>
                </a:r>
              </a:p>
              <a:p>
                <a:pPr marL="0" indent="0">
                  <a:buNone/>
                </a:pPr>
                <a:r>
                  <a:rPr lang="cs-CZ" sz="2400" dirty="0">
                    <a:solidFill>
                      <a:schemeClr val="accent6">
                        <a:lumMod val="75000"/>
                      </a:schemeClr>
                    </a:solidFill>
                  </a:rPr>
                  <a:t>celková variabilita = variabilita uvnitř skupin + variabilita mezi skupinami</a:t>
                </a:r>
                <a:endParaRPr lang="cs-CZ" sz="2000" dirty="0">
                  <a:solidFill>
                    <a:schemeClr val="accent6">
                      <a:lumMod val="75000"/>
                    </a:schemeClr>
                  </a:solidFill>
                </a:endParaRPr>
              </a:p>
              <a:p>
                <a:pPr marL="0" indent="0">
                  <a:buNone/>
                </a:pPr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52736"/>
                <a:ext cx="8229600" cy="5328592"/>
              </a:xfrm>
              <a:blipFill>
                <a:blip r:embed="rId2"/>
                <a:stretch>
                  <a:fillRect l="-963" t="-2860" b="-1945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83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323528" y="5301208"/>
            <a:ext cx="7488832" cy="1080120"/>
          </a:xfrm>
          <a:prstGeom prst="rect">
            <a:avLst/>
          </a:pr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592401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Nadpis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cs-CZ" dirty="0"/>
                  <a:t>Síla efektu -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b="1" i="1" dirty="0" smtClean="0">
                            <a:latin typeface="Cambria Math" panose="02040503050406030204" pitchFamily="18" charset="0"/>
                          </a:rPr>
                          <m:t>𝑬𝒕𝒂</m:t>
                        </m:r>
                      </m:e>
                      <m:sup>
                        <m:r>
                          <a:rPr lang="cs-CZ" b="1" i="1" dirty="0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cs-CZ" dirty="0"/>
              </a:p>
            </p:txBody>
          </p:sp>
        </mc:Choice>
        <mc:Fallback xmlns="">
          <p:sp>
            <p:nvSpPr>
              <p:cNvPr id="2" name="Nadpis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015" t="-15730" b="-4269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cs-CZ" sz="2800" dirty="0"/>
                  <a:t>	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𝜼</m:t>
                        </m:r>
                      </m:e>
                      <m:sup>
                        <m:r>
                          <a:rPr lang="cs-CZ" sz="28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cs-CZ" sz="2800" b="1" i="1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𝒎𝒆𝒛𝒊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𝒔𝒌𝒖𝒑𝒊𝒏𝒂𝒎𝒊</m:t>
                        </m:r>
                      </m:num>
                      <m:den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𝒄𝒆𝒍𝒌𝒐𝒗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cs-CZ" sz="2800" b="1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𝒗𝒂𝒓𝒊𝒂𝒃𝒊𝒍𝒊𝒕𝒂</m:t>
                        </m:r>
                      </m:den>
                    </m:f>
                  </m:oMath>
                </a14:m>
                <a:endParaRPr lang="cs-CZ" sz="2000" dirty="0"/>
              </a:p>
              <a:p>
                <a:pPr>
                  <a:buFont typeface="Wingdings" panose="05000000000000000000" pitchFamily="2" charset="2"/>
                  <a:buChar char="q"/>
                </a:pPr>
                <a:endParaRPr lang="cs-CZ" sz="2000" dirty="0">
                  <a:solidFill>
                    <a:schemeClr val="tx2"/>
                  </a:solidFill>
                </a:endParaRP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000" dirty="0">
                    <a:solidFill>
                      <a:schemeClr val="tx2"/>
                    </a:solidFill>
                  </a:rPr>
                  <a:t>stonásobek korelačního poměru se často vyjadřuje v procentech, charakterizuje </a:t>
                </a:r>
                <a:r>
                  <a:rPr lang="cs-CZ" sz="2000" dirty="0">
                    <a:solidFill>
                      <a:schemeClr val="accent6">
                        <a:lumMod val="75000"/>
                      </a:schemeClr>
                    </a:solidFill>
                  </a:rPr>
                  <a:t>procento variability proměnné </a:t>
                </a:r>
                <a:r>
                  <a:rPr lang="cs-CZ" sz="2000" i="1" dirty="0">
                    <a:solidFill>
                      <a:schemeClr val="accent6">
                        <a:lumMod val="75000"/>
                      </a:schemeClr>
                    </a:solidFill>
                  </a:rPr>
                  <a:t>X</a:t>
                </a:r>
                <a:r>
                  <a:rPr lang="cs-CZ" sz="2000" dirty="0">
                    <a:solidFill>
                      <a:schemeClr val="accent6">
                        <a:lumMod val="75000"/>
                      </a:schemeClr>
                    </a:solidFill>
                  </a:rPr>
                  <a:t> vysvětlené faktorem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000" dirty="0">
                    <a:solidFill>
                      <a:schemeClr val="tx2"/>
                    </a:solidFill>
                  </a:rPr>
                  <a:t>patří do skupiny měr, které mají obecnou vlastnost poměru vysvětlené variance zvoleným modelem, tzv. </a:t>
                </a:r>
                <a:r>
                  <a:rPr lang="cs-CZ" sz="2000" dirty="0">
                    <a:solidFill>
                      <a:schemeClr val="accent6">
                        <a:lumMod val="75000"/>
                      </a:schemeClr>
                    </a:solidFill>
                  </a:rPr>
                  <a:t>koeficienty determinace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Interval (0,1)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&lt;0.01 – slabý efekt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0.01 - 0.06 – střední efekt</a:t>
                </a:r>
              </a:p>
              <a:p>
                <a:pPr lvl="1">
                  <a:buFont typeface="Wingdings" panose="05000000000000000000" pitchFamily="2" charset="2"/>
                  <a:buChar char="q"/>
                </a:pPr>
                <a:r>
                  <a:rPr lang="cs-CZ" dirty="0">
                    <a:solidFill>
                      <a:schemeClr val="accent6">
                        <a:lumMod val="75000"/>
                      </a:schemeClr>
                    </a:solidFill>
                  </a:rPr>
                  <a:t>&gt;0.14 – silný efekt </a:t>
                </a:r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2776"/>
                <a:ext cx="8229600" cy="4824536"/>
              </a:xfrm>
              <a:blipFill>
                <a:blip r:embed="rId3"/>
                <a:stretch>
                  <a:fillRect l="-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84</a:t>
            </a:fld>
            <a:endParaRPr lang="en-US"/>
          </a:p>
        </p:txBody>
      </p:sp>
      <p:sp>
        <p:nvSpPr>
          <p:cNvPr id="5" name="Obdélník 4"/>
          <p:cNvSpPr/>
          <p:nvPr/>
        </p:nvSpPr>
        <p:spPr>
          <a:xfrm>
            <a:off x="611560" y="1340769"/>
            <a:ext cx="7704856" cy="864096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118210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16684"/>
            <a:ext cx="7056784" cy="764043"/>
          </a:xfrm>
        </p:spPr>
        <p:txBody>
          <a:bodyPr/>
          <a:lstStyle/>
          <a:p>
            <a:r>
              <a:rPr lang="cs-CZ" dirty="0"/>
              <a:t>Nulová a alternativní hypotéza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0</a:t>
            </a:r>
            <a:r>
              <a:rPr lang="cs-CZ" sz="2400" dirty="0">
                <a:solidFill>
                  <a:schemeClr val="tx2"/>
                </a:solidFill>
              </a:rPr>
              <a:t>: průměry (střední hodnoty) ve skupinách se rovnají, tj.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 pitchFamily="18" charset="2"/>
              </a:rPr>
              <a:t>			         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1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2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…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K</a:t>
            </a:r>
          </a:p>
          <a:p>
            <a:pPr>
              <a:buNone/>
            </a:pP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                                                          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ZŠ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SŠ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=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VŠ</a:t>
            </a: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</a:rPr>
              <a:t>H</a:t>
            </a:r>
            <a:r>
              <a:rPr lang="cs-CZ" sz="2400" baseline="-25000" dirty="0">
                <a:solidFill>
                  <a:schemeClr val="tx2"/>
                </a:solidFill>
              </a:rPr>
              <a:t>A</a:t>
            </a:r>
            <a:r>
              <a:rPr lang="cs-CZ" sz="2400" dirty="0">
                <a:solidFill>
                  <a:schemeClr val="tx2"/>
                </a:solidFill>
              </a:rPr>
              <a:t>: průměry (střední hodnoty) nějakých dvou skupin se nerovnají, tj. </a:t>
            </a:r>
          </a:p>
          <a:p>
            <a:pPr>
              <a:buNone/>
            </a:pPr>
            <a:r>
              <a:rPr lang="cs-CZ" sz="2400" dirty="0">
                <a:solidFill>
                  <a:schemeClr val="tx2"/>
                </a:solidFill>
                <a:sym typeface="Symbol"/>
              </a:rPr>
              <a:t>				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/>
              </a:rPr>
              <a:t> </a:t>
            </a:r>
            <a:r>
              <a:rPr lang="cs-CZ" sz="2400" dirty="0" err="1">
                <a:solidFill>
                  <a:schemeClr val="accent6">
                    <a:lumMod val="75000"/>
                  </a:schemeClr>
                </a:solidFill>
                <a:sym typeface="Symbol"/>
              </a:rPr>
              <a:t>i,j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/>
              </a:rPr>
              <a:t>: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i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j</a:t>
            </a:r>
          </a:p>
          <a:p>
            <a:pPr>
              <a:buNone/>
            </a:pP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			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ZŠ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SŠ 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|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ZŠ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VŠ </a:t>
            </a:r>
            <a:r>
              <a:rPr lang="cs-CZ" sz="2000" dirty="0">
                <a:solidFill>
                  <a:schemeClr val="accent6">
                    <a:lumMod val="75000"/>
                  </a:schemeClr>
                </a:solidFill>
              </a:rPr>
              <a:t>| 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SŠ</a:t>
            </a:r>
            <a:r>
              <a:rPr lang="cs-CZ" sz="24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  </a:t>
            </a:r>
            <a:r>
              <a:rPr lang="cs-CZ" sz="2400" baseline="-25000" dirty="0">
                <a:solidFill>
                  <a:schemeClr val="accent6">
                    <a:lumMod val="75000"/>
                  </a:schemeClr>
                </a:solidFill>
                <a:sym typeface="Symbol" pitchFamily="18" charset="2"/>
              </a:rPr>
              <a:t>VŠ</a:t>
            </a: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24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rgbClr val="0070C0"/>
              </a:solidFill>
              <a:sym typeface="Symbol" pitchFamily="18" charset="2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12641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Fisherův</a:t>
            </a:r>
            <a:r>
              <a:rPr lang="cs-CZ" dirty="0"/>
              <a:t> test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Zástupný symbol pro obsah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cs-CZ" sz="2400" dirty="0">
                    <a:solidFill>
                      <a:schemeClr val="accent6">
                        <a:lumMod val="75000"/>
                      </a:schemeClr>
                    </a:solidFill>
                  </a:rPr>
                  <a:t>Fisherův F-test</a:t>
                </a:r>
              </a:p>
              <a:p>
                <a:pPr>
                  <a:buFont typeface="Wingdings" panose="05000000000000000000" pitchFamily="2" charset="2"/>
                  <a:buChar char="q"/>
                </a:pPr>
                <a:r>
                  <a:rPr lang="cs-CZ" sz="2400" dirty="0">
                    <a:solidFill>
                      <a:schemeClr val="tx1"/>
                    </a:solidFill>
                  </a:rPr>
                  <a:t>testová statistika: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𝑭</m:t>
                    </m:r>
                    <m:r>
                      <a:rPr lang="cs-CZ" sz="2800" b="1" i="1" smtClean="0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𝒏</m:t>
                                    </m:r>
                                  </m:e>
                                  <m: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𝒌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acc>
                                      <m:accPr>
                                        <m:chr m:val="̅"/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</m:acc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</m:e>
                        </m:nary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/(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800" b="1" i="1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cs-CZ" sz="2800" dirty="0">
                            <a:solidFill>
                              <a:schemeClr val="tx1"/>
                            </a:solidFill>
                          </a:rPr>
                          <m:t>  </m:t>
                        </m:r>
                      </m:num>
                      <m:den>
                        <m:nary>
                          <m:naryPr>
                            <m:chr m:val="∑"/>
                            <m:subHide m:val="on"/>
                            <m:supHide m:val="on"/>
                            <m:ctrlPr>
                              <a:rPr lang="cs-CZ" sz="2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/>
                          <m:sup/>
                          <m:e>
                            <m:sSup>
                              <m:sSupPr>
                                <m:ctrlP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𝑿</m:t>
                                        </m:r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𝒊𝒌</m:t>
                                        </m:r>
                                      </m:sub>
                                    </m:sSub>
                                    <m:r>
                                      <a:rPr lang="cs-CZ" sz="2800" i="1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acc>
                                          <m:accPr>
                                            <m:chr m:val="̅"/>
                                            <m:ctrlP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accPr>
                                          <m:e>
                                            <m:r>
                                              <a:rPr lang="cs-CZ" sz="2800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/>
                                              </a:rPr>
                                              <m:t>𝑿</m:t>
                                            </m:r>
                                          </m:e>
                                        </m:acc>
                                      </m:e>
                                      <m:sub>
                                        <m:r>
                                          <a:rPr lang="cs-CZ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/>
                                          </a:rPr>
                                          <m:t>𝒌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cs-CZ" sz="2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</m:sup>
                            </m:sSup>
                            <m:r>
                              <a:rPr lang="cs-CZ" sz="2800" b="1" i="1" smtClean="0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/</m:t>
                            </m:r>
                            <m:d>
                              <m:dPr>
                                <m:ctrlP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𝒏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cs-CZ" sz="2800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𝒌</m:t>
                                </m:r>
                              </m:e>
                            </m:d>
                          </m:e>
                        </m:nary>
                        <m:r>
                          <m:rPr>
                            <m:nor/>
                          </m:rPr>
                          <a:rPr lang="cs-CZ" sz="2800" b="1" i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den>
                    </m:f>
                  </m:oMath>
                </a14:m>
                <a:r>
                  <a:rPr lang="cs-CZ" dirty="0">
                    <a:solidFill>
                      <a:schemeClr val="tx1"/>
                    </a:solidFill>
                  </a:rPr>
                  <a:t>,	</a:t>
                </a:r>
                <a14:m>
                  <m:oMath xmlns:m="http://schemas.openxmlformats.org/officeDocument/2006/math"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𝒅𝒇</m:t>
                    </m:r>
                    <m:r>
                      <a:rPr lang="cs-CZ" sz="2000" b="1" i="1" dirty="0" smtClean="0">
                        <a:solidFill>
                          <a:schemeClr val="tx1"/>
                        </a:solidFill>
                        <a:latin typeface="Cambria Math"/>
                      </a:rPr>
                      <m:t>= </m:t>
                    </m:r>
                    <m:d>
                      <m:dPr>
                        <m:ctrlP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, 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𝒏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cs-CZ" sz="2000" b="1" i="1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𝒌</m:t>
                        </m:r>
                      </m:e>
                    </m:d>
                  </m:oMath>
                </a14:m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endParaRPr lang="cs-CZ" sz="2000" dirty="0">
                  <a:solidFill>
                    <a:schemeClr val="tx1"/>
                  </a:solidFill>
                </a:endParaRPr>
              </a:p>
              <a:p>
                <a:pPr marL="0" indent="0">
                  <a:buNone/>
                </a:pPr>
                <a:r>
                  <a:rPr lang="cs-CZ" sz="2000" dirty="0">
                    <a:solidFill>
                      <a:schemeClr val="tx1"/>
                    </a:solidFill>
                  </a:rPr>
                  <a:t>= průměrná čtvercová odchylka mezi skupinami / průměrná čtvercová odchylka uvnitř skupin</a:t>
                </a:r>
              </a:p>
              <a:p>
                <a:pPr marL="0" indent="0">
                  <a:buNone/>
                </a:pPr>
                <a:endParaRPr lang="cs-CZ" sz="2000" dirty="0"/>
              </a:p>
              <a:p>
                <a:pPr marL="0" indent="0">
                  <a:buNone/>
                </a:pPr>
                <a:r>
                  <a:rPr lang="cs-CZ" sz="2000" i="1" dirty="0">
                    <a:solidFill>
                      <a:srgbClr val="0070C0"/>
                    </a:solidFill>
                  </a:rPr>
                  <a:t>Pozn.: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Fisherův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F-test je zobecněním </a:t>
                </a:r>
                <a:r>
                  <a:rPr lang="cs-CZ" sz="2000" i="1" dirty="0" err="1">
                    <a:solidFill>
                      <a:srgbClr val="0070C0"/>
                    </a:solidFill>
                  </a:rPr>
                  <a:t>dvouvýběrového</a:t>
                </a:r>
                <a:r>
                  <a:rPr lang="cs-CZ" sz="2000" i="1" dirty="0">
                    <a:solidFill>
                      <a:srgbClr val="0070C0"/>
                    </a:solidFill>
                  </a:rPr>
                  <a:t> T-testu. V případě dvou skupin je testová statistika F druhou mocninou testové statistiky T.</a:t>
                </a:r>
              </a:p>
              <a:p>
                <a:endParaRPr lang="cs-CZ" dirty="0"/>
              </a:p>
              <a:p>
                <a:endParaRPr lang="cs-CZ" dirty="0"/>
              </a:p>
            </p:txBody>
          </p:sp>
        </mc:Choice>
        <mc:Fallback xmlns="">
          <p:sp>
            <p:nvSpPr>
              <p:cNvPr id="3" name="Zástupný symbol pro obsah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1196752"/>
                <a:ext cx="8229600" cy="4680521"/>
              </a:xfrm>
              <a:blipFill>
                <a:blip r:embed="rId2"/>
                <a:stretch>
                  <a:fillRect l="-1185" t="-1042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1794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ANOVA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87</a:t>
            </a:fld>
            <a:endParaRPr lang="en-US"/>
          </a:p>
        </p:txBody>
      </p:sp>
      <p:cxnSp>
        <p:nvCxnSpPr>
          <p:cNvPr id="6" name="Přímá spojnice se šipkou 5"/>
          <p:cNvCxnSpPr>
            <a:cxnSpLocks/>
            <a:stCxn id="18" idx="0"/>
          </p:cNvCxnSpPr>
          <p:nvPr/>
        </p:nvCxnSpPr>
        <p:spPr>
          <a:xfrm flipV="1">
            <a:off x="2357095" y="4293096"/>
            <a:ext cx="35498" cy="7920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>
            <a:cxnSpLocks/>
          </p:cNvCxnSpPr>
          <p:nvPr/>
        </p:nvCxnSpPr>
        <p:spPr>
          <a:xfrm>
            <a:off x="1790097" y="2270136"/>
            <a:ext cx="1133996" cy="95472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Přímá spojnice se šipkou 9"/>
          <p:cNvCxnSpPr>
            <a:cxnSpLocks/>
          </p:cNvCxnSpPr>
          <p:nvPr/>
        </p:nvCxnSpPr>
        <p:spPr>
          <a:xfrm flipH="1" flipV="1">
            <a:off x="3779621" y="4228243"/>
            <a:ext cx="504347" cy="5616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Přímá spojnice se šipkou 10"/>
          <p:cNvCxnSpPr>
            <a:cxnSpLocks/>
          </p:cNvCxnSpPr>
          <p:nvPr/>
        </p:nvCxnSpPr>
        <p:spPr>
          <a:xfrm>
            <a:off x="4283968" y="2270136"/>
            <a:ext cx="0" cy="9876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Přímá spojnice se šipkou 12"/>
          <p:cNvCxnSpPr>
            <a:cxnSpLocks/>
            <a:stCxn id="39" idx="1"/>
          </p:cNvCxnSpPr>
          <p:nvPr/>
        </p:nvCxnSpPr>
        <p:spPr>
          <a:xfrm flipH="1">
            <a:off x="4938848" y="2113398"/>
            <a:ext cx="1768478" cy="11106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1554829" y="1573124"/>
            <a:ext cx="115212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součty čtverců</a:t>
            </a:r>
          </a:p>
        </p:txBody>
      </p:sp>
      <p:sp>
        <p:nvSpPr>
          <p:cNvPr id="18" name="TextovéPole 17"/>
          <p:cNvSpPr txBox="1"/>
          <p:nvPr/>
        </p:nvSpPr>
        <p:spPr>
          <a:xfrm>
            <a:off x="1709023" y="5085184"/>
            <a:ext cx="1296144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stupně volnosti</a:t>
            </a:r>
          </a:p>
        </p:txBody>
      </p:sp>
      <p:sp>
        <p:nvSpPr>
          <p:cNvPr id="22" name="TextovéPole 21"/>
          <p:cNvSpPr txBox="1"/>
          <p:nvPr/>
        </p:nvSpPr>
        <p:spPr>
          <a:xfrm>
            <a:off x="4211960" y="4789892"/>
            <a:ext cx="1512168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průměrné čtvercové odchylky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3563888" y="1521453"/>
            <a:ext cx="158848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testová statistika </a:t>
            </a:r>
            <a:r>
              <a:rPr lang="cs-CZ" sz="2000" i="1" dirty="0">
                <a:solidFill>
                  <a:srgbClr val="0070C0"/>
                </a:solidFill>
              </a:rPr>
              <a:t>F</a:t>
            </a:r>
          </a:p>
        </p:txBody>
      </p:sp>
      <p:sp>
        <p:nvSpPr>
          <p:cNvPr id="39" name="TextovéPole 38"/>
          <p:cNvSpPr txBox="1"/>
          <p:nvPr/>
        </p:nvSpPr>
        <p:spPr>
          <a:xfrm>
            <a:off x="6707326" y="1605566"/>
            <a:ext cx="1763689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cs-CZ" sz="2000" dirty="0">
                <a:solidFill>
                  <a:srgbClr val="0070C0"/>
                </a:solidFill>
              </a:rPr>
              <a:t>dosažená hladina významnosti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B601F81B-5F54-EB2A-3B89-88509208A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47" y="3234298"/>
            <a:ext cx="5786171" cy="95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3626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A3975A-57E4-9AAE-50B7-EA46087A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ANOVA v 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2CC047D-C89A-751C-1A3F-B4D2ED91B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Několik funkcí pro výpočet F-testu</a:t>
            </a:r>
          </a:p>
          <a:p>
            <a:pPr marL="457200" lvl="1" indent="0">
              <a:buNone/>
            </a:pPr>
            <a:r>
              <a:rPr lang="cs-CZ" sz="2000" dirty="0"/>
              <a:t>Funkce </a:t>
            </a:r>
            <a:r>
              <a:rPr lang="cs-CZ" sz="2000" dirty="0" err="1">
                <a:latin typeface="Consolas" panose="020B0609020204030204" pitchFamily="49" charset="0"/>
              </a:rPr>
              <a:t>aov</a:t>
            </a:r>
            <a:r>
              <a:rPr lang="cs-CZ" sz="2000" dirty="0">
                <a:latin typeface="Consolas" panose="020B0609020204030204" pitchFamily="49" charset="0"/>
              </a:rPr>
              <a:t>() </a:t>
            </a:r>
            <a:r>
              <a:rPr lang="cs-CZ" sz="2000" dirty="0"/>
              <a:t>–  balík </a:t>
            </a:r>
            <a:r>
              <a:rPr lang="cs-CZ" sz="2000" dirty="0" err="1">
                <a:latin typeface="Consolas" panose="020B0609020204030204" pitchFamily="49" charset="0"/>
              </a:rPr>
              <a:t>stats</a:t>
            </a:r>
            <a:endParaRPr lang="cs-CZ" sz="2000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dirty="0" err="1">
                <a:latin typeface="Consolas" panose="020B0609020204030204" pitchFamily="49" charset="0"/>
              </a:rPr>
              <a:t>aov</a:t>
            </a:r>
            <a:r>
              <a:rPr lang="en-US" dirty="0">
                <a:latin typeface="Consolas" panose="020B0609020204030204" pitchFamily="49" charset="0"/>
              </a:rPr>
              <a:t>(formula, data = NULL, projections = FALSE, </a:t>
            </a:r>
            <a:r>
              <a:rPr lang="en-US" dirty="0" err="1">
                <a:latin typeface="Consolas" panose="020B0609020204030204" pitchFamily="49" charset="0"/>
              </a:rPr>
              <a:t>qr</a:t>
            </a:r>
            <a:r>
              <a:rPr lang="en-US" dirty="0">
                <a:latin typeface="Consolas" panose="020B0609020204030204" pitchFamily="49" charset="0"/>
              </a:rPr>
              <a:t> = TRUE,</a:t>
            </a:r>
          </a:p>
          <a:p>
            <a:pPr marL="457200" lvl="1" indent="0">
              <a:buNone/>
            </a:pPr>
            <a:r>
              <a:rPr lang="en-US" dirty="0">
                <a:latin typeface="Consolas" panose="020B0609020204030204" pitchFamily="49" charset="0"/>
              </a:rPr>
              <a:t>contrasts = NULL, ...)</a:t>
            </a: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cs-CZ" sz="2000" dirty="0">
                <a:latin typeface="+mj-lt"/>
              </a:rPr>
              <a:t>Funkce</a:t>
            </a:r>
            <a:r>
              <a:rPr lang="cs-CZ" sz="2000" dirty="0">
                <a:latin typeface="Consolas" panose="020B0609020204030204" pitchFamily="49" charset="0"/>
              </a:rPr>
              <a:t> </a:t>
            </a:r>
            <a:r>
              <a:rPr lang="cs-CZ" sz="2000" dirty="0" err="1">
                <a:latin typeface="Consolas" panose="020B0609020204030204" pitchFamily="49" charset="0"/>
              </a:rPr>
              <a:t>oneway.test</a:t>
            </a:r>
            <a:r>
              <a:rPr lang="cs-CZ" sz="2000" dirty="0">
                <a:latin typeface="Consolas" panose="020B0609020204030204" pitchFamily="49" charset="0"/>
              </a:rPr>
              <a:t>() – </a:t>
            </a:r>
            <a:r>
              <a:rPr lang="cs-CZ" sz="2000" dirty="0">
                <a:latin typeface="+mj-lt"/>
              </a:rPr>
              <a:t>balík</a:t>
            </a:r>
            <a:r>
              <a:rPr lang="cs-CZ" sz="2000" dirty="0">
                <a:latin typeface="Consolas" panose="020B0609020204030204" pitchFamily="49" charset="0"/>
              </a:rPr>
              <a:t> </a:t>
            </a:r>
            <a:r>
              <a:rPr lang="cs-CZ" sz="2000" dirty="0" err="1">
                <a:latin typeface="Consolas" panose="020B0609020204030204" pitchFamily="49" charset="0"/>
              </a:rPr>
              <a:t>stats</a:t>
            </a:r>
            <a:endParaRPr lang="cs-CZ" sz="2000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endParaRPr lang="cs-CZ" dirty="0">
              <a:latin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cs-CZ" dirty="0" err="1">
                <a:latin typeface="Consolas" panose="020B0609020204030204" pitchFamily="49" charset="0"/>
              </a:rPr>
              <a:t>oneway.test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formula</a:t>
            </a:r>
            <a:r>
              <a:rPr lang="cs-CZ" dirty="0">
                <a:latin typeface="Consolas" panose="020B0609020204030204" pitchFamily="49" charset="0"/>
              </a:rPr>
              <a:t>, data, </a:t>
            </a:r>
            <a:r>
              <a:rPr lang="cs-CZ" dirty="0" err="1">
                <a:latin typeface="Consolas" panose="020B0609020204030204" pitchFamily="49" charset="0"/>
              </a:rPr>
              <a:t>subset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dirty="0" err="1">
                <a:latin typeface="Consolas" panose="020B0609020204030204" pitchFamily="49" charset="0"/>
              </a:rPr>
              <a:t>na.action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dirty="0" err="1">
                <a:latin typeface="Consolas" panose="020B0609020204030204" pitchFamily="49" charset="0"/>
              </a:rPr>
              <a:t>var.equal</a:t>
            </a:r>
            <a:r>
              <a:rPr lang="cs-CZ" dirty="0">
                <a:latin typeface="Consolas" panose="020B0609020204030204" pitchFamily="49" charset="0"/>
              </a:rPr>
              <a:t> = FALSE)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0" dirty="0">
                <a:latin typeface="+mj-lt"/>
              </a:rPr>
              <a:t>        </a:t>
            </a:r>
            <a:r>
              <a:rPr lang="cs-CZ" sz="2000" b="0" dirty="0">
                <a:latin typeface="+mj-lt"/>
              </a:rPr>
              <a:t>Funkce</a:t>
            </a:r>
            <a:r>
              <a:rPr lang="cs-CZ" sz="2000" b="0" dirty="0">
                <a:latin typeface="Consolas" panose="020B0609020204030204" pitchFamily="49" charset="0"/>
              </a:rPr>
              <a:t> </a:t>
            </a:r>
            <a:r>
              <a:rPr lang="cs-CZ" sz="2000" b="0" dirty="0" err="1">
                <a:latin typeface="Consolas" panose="020B0609020204030204" pitchFamily="49" charset="0"/>
              </a:rPr>
              <a:t>oneway</a:t>
            </a:r>
            <a:r>
              <a:rPr lang="cs-CZ" sz="2000" b="0" dirty="0">
                <a:latin typeface="Consolas" panose="020B0609020204030204" pitchFamily="49" charset="0"/>
              </a:rPr>
              <a:t>() – </a:t>
            </a:r>
            <a:r>
              <a:rPr lang="cs-CZ" sz="2000" b="0" dirty="0">
                <a:latin typeface="+mj-lt"/>
              </a:rPr>
              <a:t>balík</a:t>
            </a:r>
            <a:r>
              <a:rPr lang="cs-CZ" sz="2000" b="0" dirty="0">
                <a:latin typeface="Consolas" panose="020B0609020204030204" pitchFamily="49" charset="0"/>
              </a:rPr>
              <a:t> </a:t>
            </a:r>
            <a:r>
              <a:rPr lang="cs-CZ" sz="2000" b="0" dirty="0" err="1">
                <a:latin typeface="Consolas" panose="020B0609020204030204" pitchFamily="49" charset="0"/>
              </a:rPr>
              <a:t>lattice</a:t>
            </a:r>
            <a:endParaRPr lang="cs-CZ" sz="2000" b="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sz="2000" b="0" dirty="0">
              <a:latin typeface="Consolas" panose="020B0609020204030204" pitchFamily="49" charset="0"/>
            </a:endParaRPr>
          </a:p>
          <a:p>
            <a:pPr marL="400050" lvl="1" indent="0">
              <a:buNone/>
            </a:pPr>
            <a:r>
              <a:rPr lang="en-US" b="0" dirty="0" err="1">
                <a:latin typeface="Consolas" panose="020B0609020204030204" pitchFamily="49" charset="0"/>
              </a:rPr>
              <a:t>oneway</a:t>
            </a:r>
            <a:r>
              <a:rPr lang="en-US" b="0" dirty="0">
                <a:latin typeface="Consolas" panose="020B0609020204030204" pitchFamily="49" charset="0"/>
              </a:rPr>
              <a:t>(formula, data, location=mean, spread=function(x) </a:t>
            </a:r>
            <a:r>
              <a:rPr lang="cs-CZ" b="0" dirty="0">
                <a:latin typeface="Consolas" panose="020B0609020204030204" pitchFamily="49" charset="0"/>
              </a:rPr>
              <a:t>          </a:t>
            </a:r>
            <a:r>
              <a:rPr lang="en-US" b="0" dirty="0">
                <a:latin typeface="Consolas" panose="020B0609020204030204" pitchFamily="49" charset="0"/>
              </a:rPr>
              <a:t>sqrt(var(x)))</a:t>
            </a:r>
            <a:endParaRPr lang="cs-CZ" sz="2000" b="0" dirty="0">
              <a:latin typeface="Consolas" panose="020B0609020204030204" pitchFamily="49" charset="0"/>
            </a:endParaRPr>
          </a:p>
        </p:txBody>
      </p:sp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722198DD-D2C3-AAA2-3266-8C0572FEDC04}"/>
              </a:ext>
            </a:extLst>
          </p:cNvPr>
          <p:cNvSpPr/>
          <p:nvPr/>
        </p:nvSpPr>
        <p:spPr>
          <a:xfrm>
            <a:off x="683568" y="1916832"/>
            <a:ext cx="7272808" cy="79208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4ED86E38-C235-2DCD-8681-F624FD11E4D6}"/>
              </a:ext>
            </a:extLst>
          </p:cNvPr>
          <p:cNvSpPr/>
          <p:nvPr/>
        </p:nvSpPr>
        <p:spPr>
          <a:xfrm>
            <a:off x="683568" y="3527999"/>
            <a:ext cx="7272808" cy="79208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C7E089DA-07F2-A0E2-7767-B7938DC65457}"/>
              </a:ext>
            </a:extLst>
          </p:cNvPr>
          <p:cNvSpPr/>
          <p:nvPr/>
        </p:nvSpPr>
        <p:spPr>
          <a:xfrm>
            <a:off x="677652" y="5301208"/>
            <a:ext cx="7272808" cy="79208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714688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Předpoklady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24537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pozorování jsou mezi sebou navzájem nezávislá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výběry jsou navzájem nezávislé (mají prázdný průnik)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výběry pocházejí z normálního rozdělení</a:t>
            </a:r>
          </a:p>
          <a:p>
            <a:pPr lvl="0">
              <a:buFont typeface="Wingdings" panose="05000000000000000000" pitchFamily="2" charset="2"/>
              <a:buChar char="q"/>
            </a:pPr>
            <a:r>
              <a:rPr lang="cs-CZ" sz="2400" dirty="0">
                <a:solidFill>
                  <a:schemeClr val="tx1"/>
                </a:solidFill>
              </a:rPr>
              <a:t>ve skupinách jsou stejné rozptyly</a:t>
            </a:r>
          </a:p>
          <a:p>
            <a:pPr lvl="0"/>
            <a:endParaRPr lang="cs-CZ" sz="2400" dirty="0"/>
          </a:p>
          <a:p>
            <a:pPr marL="0" lvl="0" indent="0">
              <a:buNone/>
            </a:pPr>
            <a:r>
              <a:rPr lang="cs-CZ" sz="2000" i="1" dirty="0">
                <a:solidFill>
                  <a:srgbClr val="0070C0"/>
                </a:solidFill>
              </a:rPr>
              <a:t>Pozn.: Simulační studie a zkušenosti z aplikací ukazují, že první předpoklad je kritický a jeho nedodržení silně ovlivňuje aplikovate</a:t>
            </a:r>
            <a:r>
              <a:rPr lang="cs-CZ" i="1" dirty="0">
                <a:solidFill>
                  <a:srgbClr val="0070C0"/>
                </a:solidFill>
              </a:rPr>
              <a:t>lnost</a:t>
            </a:r>
            <a:r>
              <a:rPr lang="cs-CZ" sz="2000" i="1" dirty="0">
                <a:solidFill>
                  <a:srgbClr val="0070C0"/>
                </a:solidFill>
              </a:rPr>
              <a:t>. Předpoklady normálního rozdělení a shody rozptylů nemají na výsledky rozhodující vliv. Metoda je proti jejich použití značně robustní.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4294967295"/>
          </p:nvPr>
        </p:nvSpPr>
        <p:spPr>
          <a:xfrm>
            <a:off x="8558213" y="6492875"/>
            <a:ext cx="585787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3A02897-E988-4AA8-96CA-8EF28E464CC7}" type="slidenum">
              <a:rPr lang="en-US" smtClean="0"/>
              <a:pPr>
                <a:defRPr/>
              </a:pPr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7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D32104-87EC-B434-D984-FCD255FA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R – grafické uživatelské rozhraní (GUI)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D16A9E7-8B13-3BE4-6F4B-AAFDB0565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Zjednodušuje práci s jazykem R </a:t>
            </a:r>
          </a:p>
          <a:p>
            <a:r>
              <a:rPr lang="cs-CZ" dirty="0"/>
              <a:t>Většina uživatelských rozhraní obsahuje panely nástrojů a řadu speciálních nabídek, jejichž cílem je zefektivnit tvorbu skriptů a výstupů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u="sng" dirty="0">
                <a:solidFill>
                  <a:schemeClr val="accent6">
                    <a:lumMod val="75000"/>
                  </a:schemeClr>
                </a:solidFill>
              </a:rPr>
              <a:t>R Studio</a:t>
            </a:r>
          </a:p>
          <a:p>
            <a:pPr marL="0" indent="0">
              <a:buNone/>
            </a:pPr>
            <a:r>
              <a:rPr lang="cs-CZ" dirty="0">
                <a:solidFill>
                  <a:schemeClr val="tx1"/>
                </a:solidFill>
              </a:rPr>
              <a:t>R </a:t>
            </a:r>
            <a:r>
              <a:rPr lang="cs-CZ" dirty="0" err="1">
                <a:solidFill>
                  <a:schemeClr val="tx1"/>
                </a:solidFill>
              </a:rPr>
              <a:t>Console</a:t>
            </a:r>
            <a:endParaRPr lang="cs-CZ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cs-CZ" dirty="0">
                <a:solidFill>
                  <a:schemeClr val="tx1"/>
                </a:solidFill>
              </a:rPr>
              <a:t>R </a:t>
            </a:r>
            <a:r>
              <a:rPr lang="cs-CZ" dirty="0" err="1">
                <a:solidFill>
                  <a:schemeClr val="tx1"/>
                </a:solidFill>
              </a:rPr>
              <a:t>Commander</a:t>
            </a:r>
            <a:r>
              <a:rPr lang="cs-CZ" dirty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cs-CZ" dirty="0"/>
              <a:t>R </a:t>
            </a:r>
            <a:r>
              <a:rPr lang="cs-CZ" dirty="0" err="1"/>
              <a:t>AnalyticFlow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JASP</a:t>
            </a:r>
          </a:p>
          <a:p>
            <a:pPr marL="0" indent="0">
              <a:buNone/>
            </a:pPr>
            <a:r>
              <a:rPr lang="cs-CZ" dirty="0"/>
              <a:t>Blue </a:t>
            </a:r>
            <a:r>
              <a:rPr lang="cs-CZ" dirty="0" err="1"/>
              <a:t>Sky</a:t>
            </a:r>
            <a:r>
              <a:rPr lang="cs-CZ" dirty="0"/>
              <a:t> </a:t>
            </a:r>
            <a:r>
              <a:rPr lang="cs-CZ" dirty="0" err="1"/>
              <a:t>Statistics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…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44053E6-8C9B-0FA8-3F86-DFE5F45BA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2359745"/>
            <a:ext cx="2664296" cy="1033988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1FC8BEC-681A-621C-4CE8-149BFCD78B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2943" y="4853647"/>
            <a:ext cx="2718388" cy="103398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640FDA76-CA30-3031-83C1-B36AEF336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0485" y="3810478"/>
            <a:ext cx="3223215" cy="55003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3DED2AA-3E35-17DF-4CF8-7D32206FFD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63928" y="4991603"/>
            <a:ext cx="893113" cy="896032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72F8F592-5CF5-21F6-F718-931A406992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2451" y="2417187"/>
            <a:ext cx="2116069" cy="1033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9414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702000"/>
          </a:xfrm>
        </p:spPr>
        <p:txBody>
          <a:bodyPr/>
          <a:lstStyle/>
          <a:p>
            <a:pPr marL="0" indent="0">
              <a:buNone/>
            </a:pPr>
            <a:r>
              <a:rPr lang="cs-CZ" sz="3200" dirty="0">
                <a:solidFill>
                  <a:schemeClr val="accent6"/>
                </a:solidFill>
              </a:rPr>
              <a:t>Předpoklad shody rozptylů ve skupinách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16000" y="918000"/>
            <a:ext cx="8460456" cy="5031280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None/>
            </a:pPr>
            <a:r>
              <a:rPr lang="cs-CZ" sz="2400" dirty="0" err="1">
                <a:solidFill>
                  <a:schemeClr val="accent6"/>
                </a:solidFill>
              </a:rPr>
              <a:t>Leveneho</a:t>
            </a:r>
            <a:r>
              <a:rPr lang="cs-CZ" sz="2400" dirty="0">
                <a:solidFill>
                  <a:schemeClr val="accent6"/>
                </a:solidFill>
              </a:rPr>
              <a:t> test</a:t>
            </a:r>
          </a:p>
          <a:p>
            <a:pPr>
              <a:spcBef>
                <a:spcPts val="1800"/>
              </a:spcBef>
              <a:buNone/>
            </a:pPr>
            <a:endParaRPr lang="cs-CZ" sz="2400" dirty="0">
              <a:solidFill>
                <a:schemeClr val="accent6"/>
              </a:solidFill>
            </a:endParaRP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0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ve skupinách se rovnají, tj.</a:t>
            </a:r>
          </a:p>
          <a:p>
            <a:pPr algn="ctr">
              <a:buNone/>
            </a:pPr>
            <a:r>
              <a:rPr lang="cs-CZ" dirty="0">
                <a:solidFill>
                  <a:schemeClr val="tx2"/>
                </a:solidFill>
                <a:sym typeface="Symbol" pitchFamily="18" charset="2"/>
              </a:rPr>
              <a:t>	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1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 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2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… =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K</a:t>
            </a:r>
          </a:p>
          <a:p>
            <a:pPr algn="ctr">
              <a:buNone/>
            </a:pPr>
            <a:r>
              <a:rPr lang="cs-CZ" dirty="0">
                <a:solidFill>
                  <a:schemeClr val="accent6"/>
                </a:solidFill>
              </a:rPr>
              <a:t>H</a:t>
            </a:r>
            <a:r>
              <a:rPr lang="cs-CZ" baseline="-25000" dirty="0">
                <a:solidFill>
                  <a:schemeClr val="accent6"/>
                </a:solidFill>
              </a:rPr>
              <a:t>A</a:t>
            </a:r>
            <a:r>
              <a:rPr lang="cs-CZ" dirty="0">
                <a:solidFill>
                  <a:schemeClr val="accent6"/>
                </a:solidFill>
              </a:rPr>
              <a:t>: </a:t>
            </a:r>
            <a:r>
              <a:rPr lang="cs-CZ" b="0" dirty="0">
                <a:solidFill>
                  <a:schemeClr val="tx1"/>
                </a:solidFill>
              </a:rPr>
              <a:t>rozptyly některých dvou skupin se nerovnají, tj. </a:t>
            </a:r>
          </a:p>
          <a:p>
            <a:pPr algn="ctr">
              <a:buFont typeface="Symbol" panose="05050102010706020507" pitchFamily="18" charset="2"/>
              <a:buChar char="$"/>
            </a:pPr>
            <a:r>
              <a:rPr lang="cs-CZ" dirty="0" err="1">
                <a:solidFill>
                  <a:schemeClr val="accent6"/>
                </a:solidFill>
                <a:sym typeface="Symbol"/>
              </a:rPr>
              <a:t>i,j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: 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i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 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j</a:t>
            </a: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algn="ctr">
              <a:buFont typeface="Symbol" panose="05050102010706020507" pitchFamily="18" charset="2"/>
              <a:buChar char="$"/>
            </a:pPr>
            <a:endParaRPr lang="cs-CZ" baseline="-25000" dirty="0">
              <a:solidFill>
                <a:schemeClr val="accent6"/>
              </a:solidFill>
              <a:sym typeface="Symbol" pitchFamily="18" charset="2"/>
            </a:endParaRPr>
          </a:p>
          <a:p>
            <a:pPr marL="0" indent="0" algn="ctr">
              <a:buNone/>
            </a:pP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cs-CZ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x,faktor,center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 err="1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mean</a:t>
            </a:r>
            <a:r>
              <a:rPr lang="cs-CZ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</a:p>
          <a:p>
            <a:pPr marL="0" indent="0" algn="ctr">
              <a:buNone/>
            </a:pP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leveneTest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spokojenost,as.factor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(</a:t>
            </a:r>
            <a:r>
              <a:rPr lang="en-US" sz="2400" b="0" baseline="-25000" dirty="0" err="1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typ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),center</a:t>
            </a:r>
            <a:r>
              <a:rPr lang="cs-CZ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=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 =</a:t>
            </a:r>
            <a:r>
              <a:rPr lang="en-US" sz="2400" b="0" baseline="-25000" dirty="0">
                <a:solidFill>
                  <a:srgbClr val="00B050"/>
                </a:solidFill>
                <a:latin typeface="Consolas" panose="020B0609020204030204" pitchFamily="49" charset="0"/>
                <a:sym typeface="Symbol" pitchFamily="18" charset="2"/>
              </a:rPr>
              <a:t>"mean"</a:t>
            </a:r>
            <a:r>
              <a:rPr lang="en-US" sz="2400" b="0" baseline="-25000" dirty="0">
                <a:solidFill>
                  <a:schemeClr val="tx1"/>
                </a:solidFill>
                <a:latin typeface="Consolas" panose="020B0609020204030204" pitchFamily="49" charset="0"/>
                <a:sym typeface="Symbol" pitchFamily="18" charset="2"/>
              </a:rPr>
              <a:t>)</a:t>
            </a:r>
            <a:endParaRPr lang="cs-CZ" sz="2400" baseline="-25000" dirty="0">
              <a:solidFill>
                <a:srgbClr val="C00000"/>
              </a:solidFill>
              <a:latin typeface="Consolas" panose="020B0609020204030204" pitchFamily="49" charset="0"/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>
              <a:buNone/>
            </a:pPr>
            <a:endParaRPr lang="cs-CZ" sz="1800" baseline="-25000" dirty="0">
              <a:solidFill>
                <a:srgbClr val="C00000"/>
              </a:solidFill>
              <a:sym typeface="Symbol" pitchFamily="18" charset="2"/>
            </a:endParaRPr>
          </a:p>
          <a:p>
            <a:pPr marL="0" indent="0">
              <a:buNone/>
            </a:pPr>
            <a:endParaRPr lang="cs-CZ" sz="1800" b="0" dirty="0">
              <a:solidFill>
                <a:schemeClr val="tx1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>
          <a:xfrm>
            <a:off x="8509000" y="6492875"/>
            <a:ext cx="635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cs-CZ"/>
            </a:defPPr>
            <a:lvl1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6EE98658-28CE-4CA8-B57A-1E48014DBA48}" type="slidenum">
              <a:rPr lang="cs-CZ" smtClean="0"/>
              <a:pPr>
                <a:defRPr/>
              </a:pPr>
              <a:t>90</a:t>
            </a:fld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7E14614D-E1BC-DC7A-26CC-CB6D63D59026}"/>
              </a:ext>
            </a:extLst>
          </p:cNvPr>
          <p:cNvSpPr/>
          <p:nvPr/>
        </p:nvSpPr>
        <p:spPr>
          <a:xfrm>
            <a:off x="1368000" y="1835544"/>
            <a:ext cx="6408000" cy="1728192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C9404561-7F16-C440-AFD5-2B1F45380C04}"/>
              </a:ext>
            </a:extLst>
          </p:cNvPr>
          <p:cNvSpPr/>
          <p:nvPr/>
        </p:nvSpPr>
        <p:spPr>
          <a:xfrm>
            <a:off x="1376983" y="4080596"/>
            <a:ext cx="6408000" cy="801368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894477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B8EA585-91A2-E0F8-8739-E6F1A5139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err="1"/>
              <a:t>Welchův</a:t>
            </a:r>
            <a:r>
              <a:rPr lang="cs-CZ" b="1" dirty="0"/>
              <a:t> t-test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3570C6-A0E5-21C2-3D65-1AF26A0949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b="0" dirty="0"/>
              <a:t>M</a:t>
            </a:r>
            <a:r>
              <a:rPr lang="cs-CZ" sz="2000" b="0" i="0" u="none" strike="noStrike" baseline="0" dirty="0"/>
              <a:t>odifikace ANOVY pro nestejné rozptyly, tzv. </a:t>
            </a:r>
            <a:r>
              <a:rPr lang="cs-CZ" sz="2000" b="0" i="0" u="none" strike="noStrike" baseline="0" dirty="0" err="1">
                <a:latin typeface="CMBX10"/>
              </a:rPr>
              <a:t>Welchův</a:t>
            </a:r>
            <a:r>
              <a:rPr lang="cs-CZ" sz="2000" b="0" i="0" u="none" strike="noStrike" baseline="0" dirty="0">
                <a:latin typeface="CMBX10"/>
              </a:rPr>
              <a:t> test.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 err="1"/>
              <a:t>Welchův</a:t>
            </a:r>
            <a:r>
              <a:rPr lang="cs-CZ" sz="2000" b="0" i="0" u="none" strike="noStrike" baseline="0" dirty="0"/>
              <a:t> test má jen nepatrně menší sílu než ANOVA.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sz="2000" b="0" i="0" u="none" strike="noStrike" baseline="0" dirty="0"/>
              <a:t>Stejná nulová i alternativní hypotéza</a:t>
            </a:r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>
              <a:buFont typeface="Wingdings" panose="05000000000000000000" pitchFamily="2" charset="2"/>
              <a:buChar char="q"/>
            </a:pPr>
            <a:endParaRPr lang="cs-CZ" b="0" dirty="0"/>
          </a:p>
          <a:p>
            <a:pPr marL="457200" lvl="1" indent="0">
              <a:buNone/>
            </a:pPr>
            <a:r>
              <a:rPr lang="cs-CZ" dirty="0" err="1">
                <a:latin typeface="Consolas" panose="020B0609020204030204" pitchFamily="49" charset="0"/>
              </a:rPr>
              <a:t>oneway.test</a:t>
            </a:r>
            <a:r>
              <a:rPr lang="cs-CZ" dirty="0">
                <a:latin typeface="Consolas" panose="020B0609020204030204" pitchFamily="49" charset="0"/>
              </a:rPr>
              <a:t>(</a:t>
            </a:r>
            <a:r>
              <a:rPr lang="cs-CZ" dirty="0" err="1">
                <a:latin typeface="Consolas" panose="020B0609020204030204" pitchFamily="49" charset="0"/>
              </a:rPr>
              <a:t>formula</a:t>
            </a:r>
            <a:r>
              <a:rPr lang="cs-CZ" dirty="0">
                <a:latin typeface="Consolas" panose="020B0609020204030204" pitchFamily="49" charset="0"/>
              </a:rPr>
              <a:t>, data, </a:t>
            </a:r>
            <a:r>
              <a:rPr lang="cs-CZ" dirty="0" err="1">
                <a:latin typeface="Consolas" panose="020B0609020204030204" pitchFamily="49" charset="0"/>
              </a:rPr>
              <a:t>subset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dirty="0" err="1">
                <a:latin typeface="Consolas" panose="020B0609020204030204" pitchFamily="49" charset="0"/>
              </a:rPr>
              <a:t>na.action</a:t>
            </a:r>
            <a:r>
              <a:rPr lang="cs-CZ" dirty="0">
                <a:latin typeface="Consolas" panose="020B0609020204030204" pitchFamily="49" charset="0"/>
              </a:rPr>
              <a:t>, </a:t>
            </a:r>
            <a:r>
              <a:rPr lang="cs-CZ" b="1" dirty="0" err="1">
                <a:latin typeface="Consolas" panose="020B0609020204030204" pitchFamily="49" charset="0"/>
              </a:rPr>
              <a:t>var.equal</a:t>
            </a:r>
            <a:r>
              <a:rPr lang="cs-CZ" b="1" dirty="0">
                <a:latin typeface="Consolas" panose="020B0609020204030204" pitchFamily="49" charset="0"/>
              </a:rPr>
              <a:t> = FALSE)</a:t>
            </a:r>
          </a:p>
        </p:txBody>
      </p:sp>
      <p:sp>
        <p:nvSpPr>
          <p:cNvPr id="4" name="Zástupný obsah 6">
            <a:extLst>
              <a:ext uri="{FF2B5EF4-FFF2-40B4-BE49-F238E27FC236}">
                <a16:creationId xmlns:a16="http://schemas.microsoft.com/office/drawing/2014/main" id="{5329F6A6-62EF-E729-E6CF-28B1386982B2}"/>
              </a:ext>
            </a:extLst>
          </p:cNvPr>
          <p:cNvSpPr txBox="1">
            <a:spLocks/>
          </p:cNvSpPr>
          <p:nvPr/>
        </p:nvSpPr>
        <p:spPr>
          <a:xfrm>
            <a:off x="611560" y="2263071"/>
            <a:ext cx="8126934" cy="126188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tx1"/>
              </a:solidFill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5BD82E7F-0DCB-962C-DF6A-E014D9F7852F}"/>
              </a:ext>
            </a:extLst>
          </p:cNvPr>
          <p:cNvSpPr txBox="1"/>
          <p:nvPr/>
        </p:nvSpPr>
        <p:spPr>
          <a:xfrm>
            <a:off x="-216532" y="2266115"/>
            <a:ext cx="9577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/>
            <a:r>
              <a:rPr lang="cs-CZ" dirty="0"/>
              <a:t>H</a:t>
            </a:r>
            <a:r>
              <a:rPr lang="cs-CZ" baseline="-25000" dirty="0"/>
              <a:t>0</a:t>
            </a:r>
            <a:r>
              <a:rPr lang="cs-CZ" dirty="0"/>
              <a:t>: průměry (střední hodnoty) ve skupinách se rovnají, tj.</a:t>
            </a:r>
          </a:p>
          <a:p>
            <a:pPr>
              <a:buNone/>
            </a:pPr>
            <a:r>
              <a:rPr lang="cs-CZ" dirty="0">
                <a:sym typeface="Symbol" pitchFamily="18" charset="2"/>
              </a:rPr>
              <a:t>	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      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1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2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= … =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K</a:t>
            </a:r>
          </a:p>
          <a:p>
            <a:pPr marL="914400" lvl="2" indent="0">
              <a:buNone/>
            </a:pPr>
            <a:r>
              <a:rPr lang="cs-CZ" dirty="0"/>
              <a:t>H</a:t>
            </a:r>
            <a:r>
              <a:rPr lang="cs-CZ" baseline="-25000" dirty="0"/>
              <a:t>A</a:t>
            </a:r>
            <a:r>
              <a:rPr lang="cs-CZ" dirty="0"/>
              <a:t>: průměry (střední hodnoty) nějakých dvou skupin se nerovnají, tj. </a:t>
            </a:r>
          </a:p>
          <a:p>
            <a:pPr>
              <a:buNone/>
            </a:pPr>
            <a:r>
              <a:rPr lang="cs-CZ" dirty="0">
                <a:sym typeface="Symbol"/>
              </a:rPr>
              <a:t>	       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 </a:t>
            </a:r>
            <a:r>
              <a:rPr lang="cs-CZ" dirty="0" err="1">
                <a:solidFill>
                  <a:schemeClr val="accent6"/>
                </a:solidFill>
                <a:sym typeface="Symbol"/>
              </a:rPr>
              <a:t>i,j</a:t>
            </a:r>
            <a:r>
              <a:rPr lang="cs-CZ" dirty="0">
                <a:solidFill>
                  <a:schemeClr val="accent6"/>
                </a:solidFill>
                <a:sym typeface="Symbol"/>
              </a:rPr>
              <a:t>: 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i</a:t>
            </a:r>
            <a:r>
              <a:rPr lang="cs-CZ" dirty="0">
                <a:solidFill>
                  <a:schemeClr val="accent6"/>
                </a:solidFill>
                <a:sym typeface="Symbol" pitchFamily="18" charset="2"/>
              </a:rPr>
              <a:t>  </a:t>
            </a:r>
            <a:r>
              <a:rPr lang="cs-CZ" baseline="-25000" dirty="0">
                <a:solidFill>
                  <a:schemeClr val="accent6"/>
                </a:solidFill>
                <a:sym typeface="Symbol" pitchFamily="18" charset="2"/>
              </a:rPr>
              <a:t>j</a:t>
            </a:r>
          </a:p>
        </p:txBody>
      </p:sp>
      <p:sp>
        <p:nvSpPr>
          <p:cNvPr id="8" name="Zástupný obsah 6">
            <a:extLst>
              <a:ext uri="{FF2B5EF4-FFF2-40B4-BE49-F238E27FC236}">
                <a16:creationId xmlns:a16="http://schemas.microsoft.com/office/drawing/2014/main" id="{8B038CE3-3CF9-CF76-CA9E-372A8DCC1F3A}"/>
              </a:ext>
            </a:extLst>
          </p:cNvPr>
          <p:cNvSpPr txBox="1">
            <a:spLocks/>
          </p:cNvSpPr>
          <p:nvPr/>
        </p:nvSpPr>
        <p:spPr>
          <a:xfrm>
            <a:off x="611560" y="3710272"/>
            <a:ext cx="8126934" cy="87085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1" indent="0">
              <a:buNone/>
            </a:pPr>
            <a:endParaRPr lang="ar-AE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58817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AC08EC-DD16-8BD1-F6CF-A18E0EBF6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Post hoc analýza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A99BC81-CEED-91C0-9C57-23F6ADCEB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Jestliže zamítneme hypotézu o rovnosti středních hodnot ve skupinách, obvykle se dále zajímáme o to, které ze skupin se od sebe navzájem odlišují.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Pokud bychom však každou z těchto dílčích hypotéz testovali samostatně na 95% hladině spolehlivosti, celková spolehlivost složeného závěru nebude 95 %, ale nižší</a:t>
            </a:r>
            <a:r>
              <a:rPr lang="cs-CZ" sz="1800" dirty="0">
                <a:effectLst/>
                <a:latin typeface="Tw Cen MT" panose="020B0602020104020603" pitchFamily="34" charset="-18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Problém nárůstu pravděpodobnosti celkové chyby řeší </a:t>
            </a:r>
            <a:r>
              <a:rPr lang="cs-CZ" u="sng" dirty="0">
                <a:solidFill>
                  <a:schemeClr val="accent6"/>
                </a:solidFill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post hoc testy</a:t>
            </a: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cs-CZ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effectLst/>
                <a:latin typeface="+mj-lt"/>
                <a:ea typeface="Times New Roman" panose="02020603050405020304" pitchFamily="18" charset="0"/>
                <a:cs typeface="Arial" panose="020B0604020202020204" pitchFamily="34" charset="0"/>
              </a:rPr>
              <a:t>Testy založené na porovnávání dvojic dělíme na konzervativní, liberální a přesné podle jejich dosažené pravděpodobnosti celkové chyby I. Druhu.</a:t>
            </a:r>
            <a:endParaRPr lang="cs-CZ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565548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4C18EB-CBD3-0126-1C10-86850360B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Tukeyho</a:t>
            </a:r>
            <a:r>
              <a:rPr lang="cs-CZ" dirty="0"/>
              <a:t> HSD test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2531672-1693-F8A4-43E3-F0C612DAA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Založen na porovnání všech dvojic skupin na základě rozdělení </a:t>
            </a:r>
            <a:r>
              <a:rPr lang="cs-CZ" dirty="0" err="1"/>
              <a:t>studentizovaného</a:t>
            </a:r>
            <a:r>
              <a:rPr lang="cs-CZ" dirty="0"/>
              <a:t> rozpětí průměrů pro všechny skupiny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Umožňuje konstrukci intervalů spolehlivosti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/>
              <a:t>Pro nevyvážené třídění je test mírně konzervativní  (alternativa </a:t>
            </a:r>
            <a:r>
              <a:rPr lang="cs-CZ" dirty="0" err="1"/>
              <a:t>Bonferroni</a:t>
            </a:r>
            <a:r>
              <a:rPr lang="cs-CZ" dirty="0"/>
              <a:t>)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Předpoklad shody rozptylů v skupinách!</a:t>
            </a:r>
          </a:p>
          <a:p>
            <a:pPr marL="0" indent="0" algn="just">
              <a:buNone/>
            </a:pPr>
            <a:endParaRPr lang="cs-CZ" dirty="0">
              <a:solidFill>
                <a:schemeClr val="accent6"/>
              </a:solidFill>
            </a:endParaRPr>
          </a:p>
          <a:p>
            <a:pPr marL="0" indent="0" algn="just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TukeyHSD</a:t>
            </a:r>
            <a:r>
              <a:rPr lang="cs-CZ" b="0" dirty="0">
                <a:solidFill>
                  <a:schemeClr val="tx1"/>
                </a:solidFill>
              </a:rPr>
              <a:t> 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r>
              <a:rPr lang="cs-CZ" b="0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endParaRPr lang="cs-CZ" b="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TukeyHSD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(x, which, ordered = FALSE, </a:t>
            </a: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conf.level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0.95, ...)</a:t>
            </a:r>
            <a:endParaRPr lang="cs-CZ" sz="1800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 algn="just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pairwise.t.test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cs-CZ" b="0" dirty="0">
                <a:solidFill>
                  <a:schemeClr val="tx1"/>
                </a:solidFill>
              </a:rPr>
              <a:t>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r>
              <a:rPr lang="cs-CZ" b="0" dirty="0">
                <a:solidFill>
                  <a:schemeClr val="tx1"/>
                </a:solidFill>
              </a:rPr>
              <a:t> </a:t>
            </a:r>
          </a:p>
          <a:p>
            <a:pPr marL="0" indent="0" algn="just">
              <a:buNone/>
            </a:pPr>
            <a:endParaRPr lang="cs-CZ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pairwise.t.test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(x, g,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p.adjust.methods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,</a:t>
            </a: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alternative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c("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two.sided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", "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less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", "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greater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"), ...)</a:t>
            </a: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FCAFAA0A-126A-2D38-898E-652FE1F64316}"/>
              </a:ext>
            </a:extLst>
          </p:cNvPr>
          <p:cNvSpPr/>
          <p:nvPr/>
        </p:nvSpPr>
        <p:spPr>
          <a:xfrm>
            <a:off x="216000" y="3717032"/>
            <a:ext cx="7560000" cy="43204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454C67D3-1E90-1491-6F2D-AC64006CAAB1}"/>
              </a:ext>
            </a:extLst>
          </p:cNvPr>
          <p:cNvSpPr/>
          <p:nvPr/>
        </p:nvSpPr>
        <p:spPr>
          <a:xfrm>
            <a:off x="216000" y="5229200"/>
            <a:ext cx="7308328" cy="64807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433341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0CC5FF-8B11-1A8D-87A9-0E4216D62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Games-Howell</a:t>
            </a:r>
            <a:r>
              <a:rPr lang="cs-CZ" dirty="0"/>
              <a:t> test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7D1605-08AB-4050-C77A-2FB8C88E04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Odvozený z </a:t>
            </a:r>
            <a:r>
              <a:rPr lang="cs-CZ" dirty="0" err="1"/>
              <a:t>Tukeyho</a:t>
            </a:r>
            <a:r>
              <a:rPr lang="cs-CZ" dirty="0"/>
              <a:t> testu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V mnoha případech hodně liberální, na druhou stranu je silnější než ostatní testy v dané kategorii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chemeClr val="accent6"/>
                </a:solidFill>
              </a:rPr>
              <a:t>Bez předpokladu o shodě rozptylů!</a:t>
            </a:r>
          </a:p>
          <a:p>
            <a:pPr>
              <a:buFont typeface="Wingdings" panose="05000000000000000000" pitchFamily="2" charset="2"/>
              <a:buChar char="q"/>
            </a:pPr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games_howell_test</a:t>
            </a:r>
            <a:r>
              <a:rPr lang="cs-CZ" b="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cs-CZ" b="0" dirty="0">
                <a:solidFill>
                  <a:schemeClr val="tx1"/>
                </a:solidFill>
              </a:rPr>
              <a:t>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rstatix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games_howell_test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(data, formula, </a:t>
            </a:r>
            <a:r>
              <a:rPr lang="en-US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conf.level</a:t>
            </a:r>
            <a:r>
              <a:rPr lang="en-US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0.95, detailed = FALSE)</a:t>
            </a:r>
            <a:endParaRPr lang="cs-CZ" sz="1800" b="0" dirty="0">
              <a:solidFill>
                <a:schemeClr val="tx1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Obdélník: se zakulacenými rohy 3">
            <a:extLst>
              <a:ext uri="{FF2B5EF4-FFF2-40B4-BE49-F238E27FC236}">
                <a16:creationId xmlns:a16="http://schemas.microsoft.com/office/drawing/2014/main" id="{EBB109F3-C772-4861-47EE-374BE33AE5E8}"/>
              </a:ext>
            </a:extLst>
          </p:cNvPr>
          <p:cNvSpPr/>
          <p:nvPr/>
        </p:nvSpPr>
        <p:spPr>
          <a:xfrm>
            <a:off x="216000" y="3429000"/>
            <a:ext cx="8388448" cy="540000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4873534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669215-89DB-47BC-8F0C-9F53467D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Kruskal-Wallisův</a:t>
            </a:r>
            <a:r>
              <a:rPr lang="cs-CZ" dirty="0"/>
              <a:t> test</a:t>
            </a:r>
          </a:p>
        </p:txBody>
      </p:sp>
      <p:sp>
        <p:nvSpPr>
          <p:cNvPr id="5" name="Zástupný obsah 4">
            <a:extLst>
              <a:ext uri="{FF2B5EF4-FFF2-40B4-BE49-F238E27FC236}">
                <a16:creationId xmlns:a16="http://schemas.microsoft.com/office/drawing/2014/main" id="{7B7707BF-BD8A-4B1F-A0F7-9A570EE731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8928000" cy="540932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Dva a více nezávislých výběrů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0</a:t>
            </a:r>
            <a:r>
              <a:rPr lang="cs-CZ" dirty="0"/>
              <a:t>: Všechny pozorované skupiny pochází ze stejného rozdělení</a:t>
            </a:r>
            <a:endParaRPr lang="cs-CZ" i="1" baseline="30000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dirty="0">
                <a:solidFill>
                  <a:srgbClr val="0000FF"/>
                </a:solidFill>
              </a:rPr>
              <a:t>H</a:t>
            </a:r>
            <a:r>
              <a:rPr lang="cs-CZ" baseline="-25000" dirty="0">
                <a:solidFill>
                  <a:srgbClr val="0000FF"/>
                </a:solidFill>
              </a:rPr>
              <a:t>A</a:t>
            </a:r>
            <a:r>
              <a:rPr lang="cs-CZ" dirty="0"/>
              <a:t>: Alespoň jedna z pozorovaných skupin pochází z jiného rozdělení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testovaná rozdělení není třeba specifikovat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cs-CZ" dirty="0"/>
              <a:t>neparametrická alternativa ANOVA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bez předpokladu normálního rozdělení ve výběrech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cs-CZ" dirty="0"/>
              <a:t>není třeba řešit shodu či neshodu rozptylů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kruskal.test</a:t>
            </a:r>
            <a:r>
              <a:rPr lang="cs-CZ" b="0" dirty="0">
                <a:solidFill>
                  <a:schemeClr val="tx1"/>
                </a:solidFill>
              </a:rPr>
              <a:t>		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cs-CZ" sz="1800" b="0" dirty="0" err="1">
                <a:latin typeface="Consolas" panose="020B0609020204030204" pitchFamily="49" charset="0"/>
              </a:rPr>
              <a:t>kruskal.test</a:t>
            </a:r>
            <a:r>
              <a:rPr lang="cs-CZ" sz="1800" b="0" dirty="0">
                <a:latin typeface="Consolas" panose="020B0609020204030204" pitchFamily="49" charset="0"/>
              </a:rPr>
              <a:t>(x, ...)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0" dirty="0">
                <a:solidFill>
                  <a:schemeClr val="tx1"/>
                </a:solidFill>
              </a:rPr>
              <a:t>Funkce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pairwise.wilcox.test</a:t>
            </a:r>
            <a:r>
              <a:rPr lang="cs-CZ" b="0" dirty="0">
                <a:solidFill>
                  <a:schemeClr val="tx1"/>
                </a:solidFill>
              </a:rPr>
              <a:t>	Balík – </a:t>
            </a:r>
            <a:r>
              <a:rPr lang="cs-CZ" b="0" dirty="0" err="1">
                <a:solidFill>
                  <a:schemeClr val="tx1"/>
                </a:solidFill>
                <a:latin typeface="Consolas" panose="020B0609020204030204" pitchFamily="49" charset="0"/>
              </a:rPr>
              <a:t>stats</a:t>
            </a:r>
            <a:endParaRPr lang="cs-CZ" b="0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pairwise.wilcox.test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(x, g,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</a:t>
            </a: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p.adjust.methods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,</a:t>
            </a:r>
          </a:p>
          <a:p>
            <a:pPr marL="0" indent="0" algn="just">
              <a:buNone/>
            </a:pPr>
            <a:r>
              <a:rPr lang="cs-CZ" sz="1800" b="0" dirty="0" err="1">
                <a:solidFill>
                  <a:schemeClr val="tx1"/>
                </a:solidFill>
                <a:latin typeface="Consolas" panose="020B0609020204030204" pitchFamily="49" charset="0"/>
              </a:rPr>
              <a:t>paired</a:t>
            </a:r>
            <a:r>
              <a:rPr lang="cs-CZ" sz="1800" b="0" dirty="0">
                <a:solidFill>
                  <a:schemeClr val="tx1"/>
                </a:solidFill>
                <a:latin typeface="Consolas" panose="020B0609020204030204" pitchFamily="49" charset="0"/>
              </a:rPr>
              <a:t> = FALSE, ...)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7F80E30A-22B5-0814-C9ED-0EDB91D0E776}"/>
              </a:ext>
            </a:extLst>
          </p:cNvPr>
          <p:cNvSpPr/>
          <p:nvPr/>
        </p:nvSpPr>
        <p:spPr>
          <a:xfrm>
            <a:off x="216000" y="4077072"/>
            <a:ext cx="2771824" cy="432048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AFB8AF85-7C4C-13DA-3E90-A46EB97EB3AC}"/>
              </a:ext>
            </a:extLst>
          </p:cNvPr>
          <p:cNvSpPr/>
          <p:nvPr/>
        </p:nvSpPr>
        <p:spPr>
          <a:xfrm>
            <a:off x="216000" y="5229200"/>
            <a:ext cx="7956400" cy="648072"/>
          </a:xfrm>
          <a:prstGeom prst="round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196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392688" cy="1470025"/>
          </a:xfrm>
        </p:spPr>
        <p:txBody>
          <a:bodyPr/>
          <a:lstStyle/>
          <a:p>
            <a:r>
              <a:rPr lang="cs-CZ" dirty="0"/>
              <a:t>Analýza kategorizovaných dat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913269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BE861C-2B8D-8168-6C59-700637362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Kategorizovaná data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D16A68-E8CE-1C99-957C-53A81E643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Kategorizovaná data jsou data, která zařazují pozorování náležející do určité kategorie. </a:t>
            </a:r>
          </a:p>
          <a:p>
            <a:pPr marL="0" indent="0">
              <a:buNone/>
            </a:pP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Například kvalita produktu může být posouzena jako dobrá nebo špatná nebo odpověď na průzkum může zahrnovat kategorie jako souhlas, nesouhlas nebo žádný názor. </a:t>
            </a:r>
          </a:p>
          <a:p>
            <a:pPr marL="0" indent="0">
              <a:buNone/>
            </a:pP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cs-CZ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Hodnoty takových proměnných mohou být vyjádřeny textem nebo také číslem, které představuje danou kategorii.</a:t>
            </a:r>
            <a:endParaRPr lang="cs-CZ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  <a:p>
            <a:r>
              <a:rPr lang="cs-CZ" dirty="0"/>
              <a:t>Proměnné můžeme dále rozdělit na:</a:t>
            </a:r>
          </a:p>
          <a:p>
            <a:pPr lvl="1"/>
            <a:r>
              <a:rPr lang="cs-CZ" dirty="0"/>
              <a:t>nominální </a:t>
            </a:r>
          </a:p>
          <a:p>
            <a:pPr lvl="1"/>
            <a:r>
              <a:rPr lang="cs-CZ" dirty="0"/>
              <a:t>ordinální – hodnoty lze navíc vzájemně seřadit</a:t>
            </a:r>
          </a:p>
        </p:txBody>
      </p:sp>
    </p:spTree>
    <p:extLst>
      <p:ext uri="{BB962C8B-B14F-4D97-AF65-F5344CB8AC3E}">
        <p14:creationId xmlns:p14="http://schemas.microsoft.com/office/powerpoint/2010/main" val="49195574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8772DF-2533-9362-3495-4B23D276B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Tabulka četností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DE9E26-DF09-8E8D-772A-78EE6E5EDC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Výsledkem třídění souboru dat podle jedné proměnné je tabulka rozdělení četností.</a:t>
            </a:r>
          </a:p>
          <a:p>
            <a:r>
              <a:rPr lang="cs-CZ" dirty="0"/>
              <a:t>Udává četnost výskytu jednotlivých variant znaků kategorizované proměnné.</a:t>
            </a:r>
          </a:p>
          <a:p>
            <a:r>
              <a:rPr lang="cs-CZ" b="0" dirty="0">
                <a:solidFill>
                  <a:schemeClr val="tx1"/>
                </a:solidFill>
              </a:rPr>
              <a:t>Sledujeme absolutní, relativní, kumulativní relativní četnost.</a:t>
            </a:r>
          </a:p>
          <a:p>
            <a:r>
              <a:rPr lang="cs-CZ" dirty="0">
                <a:solidFill>
                  <a:schemeClr val="tx1"/>
                </a:solidFill>
              </a:rPr>
              <a:t>Funkce v R</a:t>
            </a:r>
            <a:r>
              <a:rPr lang="cs-CZ" b="0" dirty="0">
                <a:solidFill>
                  <a:schemeClr val="tx1"/>
                </a:solidFill>
              </a:rPr>
              <a:t>: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>
                <a:solidFill>
                  <a:srgbClr val="FF0000"/>
                </a:solidFill>
              </a:rPr>
              <a:t>table()</a:t>
            </a:r>
            <a:r>
              <a:rPr lang="cs-CZ" sz="2000" dirty="0">
                <a:solidFill>
                  <a:schemeClr val="tx1"/>
                </a:solidFill>
              </a:rPr>
              <a:t>/</a:t>
            </a:r>
            <a:r>
              <a:rPr lang="cs-CZ" sz="2000" b="1" dirty="0" err="1">
                <a:solidFill>
                  <a:srgbClr val="FF0000"/>
                </a:solidFill>
              </a:rPr>
              <a:t>prop.table</a:t>
            </a:r>
            <a:r>
              <a:rPr lang="cs-CZ" sz="2000" b="1" dirty="0">
                <a:solidFill>
                  <a:srgbClr val="FF0000"/>
                </a:solidFill>
              </a:rPr>
              <a:t>()</a:t>
            </a:r>
            <a:r>
              <a:rPr lang="cs-CZ" sz="2000" dirty="0">
                <a:solidFill>
                  <a:schemeClr val="tx1"/>
                </a:solidFill>
              </a:rPr>
              <a:t> z </a:t>
            </a:r>
            <a:r>
              <a:rPr lang="cs-CZ" sz="2000" i="1" dirty="0">
                <a:solidFill>
                  <a:schemeClr val="tx1"/>
                </a:solidFill>
              </a:rPr>
              <a:t>„base“</a:t>
            </a:r>
          </a:p>
          <a:p>
            <a:pPr lvl="1"/>
            <a:r>
              <a:rPr lang="cs-CZ" sz="2000" dirty="0">
                <a:solidFill>
                  <a:schemeClr val="tx1"/>
                </a:solidFill>
              </a:rPr>
              <a:t>Funkce </a:t>
            </a:r>
            <a:r>
              <a:rPr lang="cs-CZ" sz="2000" b="1" dirty="0" err="1">
                <a:solidFill>
                  <a:srgbClr val="FF0000"/>
                </a:solidFill>
              </a:rPr>
              <a:t>freq</a:t>
            </a:r>
            <a:r>
              <a:rPr lang="cs-CZ" sz="2000" b="1" dirty="0">
                <a:solidFill>
                  <a:srgbClr val="FF0000"/>
                </a:solidFill>
              </a:rPr>
              <a:t>() </a:t>
            </a:r>
            <a:r>
              <a:rPr lang="cs-CZ" sz="2000" dirty="0">
                <a:solidFill>
                  <a:schemeClr val="tx1"/>
                </a:solidFill>
              </a:rPr>
              <a:t>z balíku </a:t>
            </a:r>
            <a:r>
              <a:rPr lang="cs-CZ" sz="2000" i="1" dirty="0">
                <a:solidFill>
                  <a:schemeClr val="tx1"/>
                </a:solidFill>
              </a:rPr>
              <a:t>„</a:t>
            </a:r>
            <a:r>
              <a:rPr lang="cs-CZ" sz="2000" i="1" dirty="0" err="1">
                <a:solidFill>
                  <a:schemeClr val="tx1"/>
                </a:solidFill>
              </a:rPr>
              <a:t>summarytools</a:t>
            </a:r>
            <a:r>
              <a:rPr lang="cs-CZ" sz="2000" i="1" dirty="0">
                <a:solidFill>
                  <a:schemeClr val="tx1"/>
                </a:solidFill>
              </a:rPr>
              <a:t>“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6AE9D89B-E019-B665-E439-2B5E16C599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3717032"/>
            <a:ext cx="5906012" cy="18823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9981258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77E4FE-7D50-FD7C-6997-C94C0BEAC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Kontingenční tabulka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236FA85-DD15-7B25-BD85-F4788F60C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>
                <a:solidFill>
                  <a:schemeClr val="tx1"/>
                </a:solidFill>
              </a:rPr>
              <a:t>Výsledkem třídění souboru dat podle dvou kategorizovaných proměnných je </a:t>
            </a:r>
            <a:r>
              <a:rPr lang="cs-CZ" sz="2000" dirty="0">
                <a:solidFill>
                  <a:schemeClr val="accent6"/>
                </a:solidFill>
              </a:rPr>
              <a:t>kontingenční tabulka. </a:t>
            </a:r>
          </a:p>
          <a:p>
            <a:r>
              <a:rPr lang="cs-CZ" i="1" dirty="0">
                <a:solidFill>
                  <a:schemeClr val="tx1"/>
                </a:solidFill>
              </a:rPr>
              <a:t>Tabulka obsahuje </a:t>
            </a:r>
            <a:r>
              <a:rPr lang="cs-CZ" i="1" dirty="0">
                <a:solidFill>
                  <a:srgbClr val="0070C0"/>
                </a:solidFill>
              </a:rPr>
              <a:t>sdružené absolutní četnosti </a:t>
            </a:r>
            <a:r>
              <a:rPr lang="cs-CZ" i="1" dirty="0">
                <a:solidFill>
                  <a:schemeClr val="tx1"/>
                </a:solidFill>
              </a:rPr>
              <a:t>výskytu – </a:t>
            </a:r>
            <a:r>
              <a:rPr lang="cs-CZ" i="1" dirty="0" err="1">
                <a:solidFill>
                  <a:schemeClr val="tx1"/>
                </a:solidFill>
              </a:rPr>
              <a:t>n</a:t>
            </a:r>
            <a:r>
              <a:rPr lang="cs-CZ" sz="1400" i="1" dirty="0" err="1">
                <a:solidFill>
                  <a:schemeClr val="tx1"/>
                </a:solidFill>
              </a:rPr>
              <a:t>ij</a:t>
            </a:r>
            <a:r>
              <a:rPr lang="cs-CZ" sz="1400" i="1" dirty="0">
                <a:solidFill>
                  <a:schemeClr val="tx1"/>
                </a:solidFill>
              </a:rPr>
              <a:t> (i=1,…,r; j=1,…,s).</a:t>
            </a:r>
          </a:p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cs-CZ" i="1" dirty="0">
                <a:solidFill>
                  <a:schemeClr val="tx1"/>
                </a:solidFill>
              </a:rPr>
              <a:t>Na okrajích jsou </a:t>
            </a:r>
            <a:r>
              <a:rPr lang="cs-CZ" i="1" dirty="0">
                <a:solidFill>
                  <a:srgbClr val="0070C0"/>
                </a:solidFill>
              </a:rPr>
              <a:t>marginální absolutní četnosti řádkové n</a:t>
            </a:r>
            <a:r>
              <a:rPr lang="cs-CZ" sz="1400" i="1" dirty="0">
                <a:solidFill>
                  <a:srgbClr val="0070C0"/>
                </a:solidFill>
              </a:rPr>
              <a:t>i+ </a:t>
            </a:r>
            <a:r>
              <a:rPr lang="cs-CZ" i="1" dirty="0">
                <a:solidFill>
                  <a:srgbClr val="0070C0"/>
                </a:solidFill>
              </a:rPr>
              <a:t>/sloupcové </a:t>
            </a:r>
            <a:r>
              <a:rPr lang="cs-CZ" i="1" dirty="0" err="1">
                <a:solidFill>
                  <a:srgbClr val="0070C0"/>
                </a:solidFill>
              </a:rPr>
              <a:t>n</a:t>
            </a:r>
            <a:r>
              <a:rPr lang="cs-CZ" sz="1400" i="1" dirty="0" err="1">
                <a:solidFill>
                  <a:srgbClr val="0070C0"/>
                </a:solidFill>
              </a:rPr>
              <a:t>+j</a:t>
            </a:r>
            <a:r>
              <a:rPr lang="cs-CZ" sz="1800" i="1" dirty="0">
                <a:solidFill>
                  <a:schemeClr val="tx1"/>
                </a:solidFill>
              </a:rPr>
              <a:t>.</a:t>
            </a:r>
            <a:endParaRPr lang="cs-CZ" i="1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defRPr/>
            </a:pPr>
            <a:r>
              <a:rPr lang="cs-CZ" dirty="0">
                <a:solidFill>
                  <a:schemeClr val="tx1"/>
                </a:solidFill>
              </a:rPr>
              <a:t>Z</a:t>
            </a:r>
            <a:r>
              <a:rPr lang="cs-CZ" sz="2000" dirty="0">
                <a:solidFill>
                  <a:schemeClr val="tx1"/>
                </a:solidFill>
              </a:rPr>
              <a:t>aměníme-li písmena </a:t>
            </a:r>
            <a:r>
              <a:rPr lang="cs-CZ" sz="2000" i="1" dirty="0">
                <a:solidFill>
                  <a:schemeClr val="tx1"/>
                </a:solidFill>
              </a:rPr>
              <a:t>p </a:t>
            </a:r>
            <a:r>
              <a:rPr lang="cs-CZ" sz="2000" dirty="0">
                <a:solidFill>
                  <a:schemeClr val="tx1"/>
                </a:solidFill>
              </a:rPr>
              <a:t>místo</a:t>
            </a:r>
            <a:r>
              <a:rPr lang="cs-CZ" sz="2000" i="1" dirty="0">
                <a:solidFill>
                  <a:schemeClr val="tx1"/>
                </a:solidFill>
              </a:rPr>
              <a:t> n </a:t>
            </a:r>
            <a:r>
              <a:rPr lang="cs-CZ" sz="2000" dirty="0">
                <a:solidFill>
                  <a:schemeClr val="tx1"/>
                </a:solidFill>
              </a:rPr>
              <a:t>tak, že </a:t>
            </a:r>
            <a:r>
              <a:rPr lang="cs-CZ" i="1" dirty="0">
                <a:solidFill>
                  <a:schemeClr val="tx1"/>
                </a:solidFill>
              </a:rPr>
              <a:t>p</a:t>
            </a:r>
            <a:r>
              <a:rPr lang="cs-CZ" sz="1400" i="1" dirty="0">
                <a:solidFill>
                  <a:schemeClr val="tx1"/>
                </a:solidFill>
              </a:rPr>
              <a:t>ij</a:t>
            </a:r>
            <a:r>
              <a:rPr lang="cs-CZ" i="1" dirty="0">
                <a:solidFill>
                  <a:schemeClr val="tx1"/>
                </a:solidFill>
              </a:rPr>
              <a:t> = </a:t>
            </a:r>
            <a:r>
              <a:rPr lang="cs-CZ" i="1" dirty="0" err="1">
                <a:solidFill>
                  <a:schemeClr val="tx1"/>
                </a:solidFill>
              </a:rPr>
              <a:t>n</a:t>
            </a:r>
            <a:r>
              <a:rPr lang="cs-CZ" sz="1400" i="1" dirty="0" err="1">
                <a:solidFill>
                  <a:schemeClr val="tx1"/>
                </a:solidFill>
              </a:rPr>
              <a:t>ij</a:t>
            </a:r>
            <a:r>
              <a:rPr lang="cs-CZ" i="1" dirty="0">
                <a:solidFill>
                  <a:schemeClr val="tx1"/>
                </a:solidFill>
              </a:rPr>
              <a:t>/n</a:t>
            </a:r>
            <a:r>
              <a:rPr lang="cs-CZ" sz="2000" i="1" dirty="0">
                <a:solidFill>
                  <a:schemeClr val="tx1"/>
                </a:solidFill>
              </a:rPr>
              <a:t> </a:t>
            </a:r>
            <a:r>
              <a:rPr lang="cs-CZ" sz="2000" dirty="0">
                <a:solidFill>
                  <a:schemeClr val="tx1"/>
                </a:solidFill>
              </a:rPr>
              <a:t>dostaneme analogický záznam o sdružených relativních četnostech, součet hodnot v tabulce je 1 (místo </a:t>
            </a:r>
            <a:r>
              <a:rPr lang="cs-CZ" sz="2000" i="1" dirty="0">
                <a:solidFill>
                  <a:schemeClr val="tx1"/>
                </a:solidFill>
              </a:rPr>
              <a:t>n). </a:t>
            </a:r>
            <a:r>
              <a:rPr lang="cs-CZ" i="1" dirty="0">
                <a:solidFill>
                  <a:srgbClr val="0070C0"/>
                </a:solidFill>
              </a:rPr>
              <a:t>Sdružené relativní četnosti </a:t>
            </a:r>
            <a:r>
              <a:rPr lang="cs-CZ" i="1" dirty="0">
                <a:solidFill>
                  <a:schemeClr val="accent6"/>
                </a:solidFill>
              </a:rPr>
              <a:t>charakterizují dvourozměrnou strukturu výběrového souboru podle obou sledovaných veličin.</a:t>
            </a:r>
          </a:p>
          <a:p>
            <a:pPr>
              <a:spcBef>
                <a:spcPct val="0"/>
              </a:spcBef>
              <a:defRPr/>
            </a:pPr>
            <a:r>
              <a:rPr lang="cs-CZ" sz="2000" i="1" dirty="0">
                <a:solidFill>
                  <a:srgbClr val="0070C0"/>
                </a:solidFill>
              </a:rPr>
              <a:t>Marginální relativní četnosti </a:t>
            </a:r>
            <a:r>
              <a:rPr lang="cs-CZ" i="1" dirty="0">
                <a:solidFill>
                  <a:srgbClr val="0070C0"/>
                </a:solidFill>
              </a:rPr>
              <a:t>sloupcové </a:t>
            </a:r>
            <a:r>
              <a:rPr lang="cs-CZ" sz="2000" i="1" dirty="0" err="1">
                <a:solidFill>
                  <a:schemeClr val="tx1"/>
                </a:solidFill>
              </a:rPr>
              <a:t>p</a:t>
            </a:r>
            <a:r>
              <a:rPr lang="cs-CZ" sz="1400" i="1" dirty="0" err="1">
                <a:solidFill>
                  <a:schemeClr val="tx1"/>
                </a:solidFill>
              </a:rPr>
              <a:t>+j</a:t>
            </a:r>
            <a:r>
              <a:rPr lang="cs-CZ" sz="2000" i="1" dirty="0">
                <a:solidFill>
                  <a:schemeClr val="tx1"/>
                </a:solidFill>
              </a:rPr>
              <a:t> = </a:t>
            </a:r>
            <a:r>
              <a:rPr lang="cs-CZ" sz="2000" i="1" dirty="0" err="1">
                <a:solidFill>
                  <a:schemeClr val="tx1"/>
                </a:solidFill>
              </a:rPr>
              <a:t>n</a:t>
            </a:r>
            <a:r>
              <a:rPr lang="cs-CZ" sz="1400" i="1" dirty="0" err="1">
                <a:solidFill>
                  <a:schemeClr val="tx1"/>
                </a:solidFill>
              </a:rPr>
              <a:t>+j</a:t>
            </a:r>
            <a:r>
              <a:rPr lang="cs-CZ" sz="2000" i="1" dirty="0">
                <a:solidFill>
                  <a:schemeClr val="tx1"/>
                </a:solidFill>
              </a:rPr>
              <a:t>/n. </a:t>
            </a:r>
          </a:p>
          <a:p>
            <a:pPr>
              <a:spcBef>
                <a:spcPct val="0"/>
              </a:spcBef>
              <a:defRPr/>
            </a:pPr>
            <a:r>
              <a:rPr lang="cs-CZ" i="1" dirty="0">
                <a:solidFill>
                  <a:srgbClr val="0070C0"/>
                </a:solidFill>
              </a:rPr>
              <a:t>Marginální relativní četnosti řádkové </a:t>
            </a:r>
            <a:r>
              <a:rPr lang="cs-CZ" sz="2000" i="1" dirty="0" err="1">
                <a:solidFill>
                  <a:schemeClr val="tx1"/>
                </a:solidFill>
              </a:rPr>
              <a:t>p</a:t>
            </a:r>
            <a:r>
              <a:rPr lang="cs-CZ" sz="1400" i="1" dirty="0" err="1">
                <a:solidFill>
                  <a:schemeClr val="tx1"/>
                </a:solidFill>
              </a:rPr>
              <a:t>i</a:t>
            </a:r>
            <a:r>
              <a:rPr lang="cs-CZ" sz="1400" i="1" dirty="0">
                <a:solidFill>
                  <a:schemeClr val="tx1"/>
                </a:solidFill>
              </a:rPr>
              <a:t>+ </a:t>
            </a:r>
            <a:r>
              <a:rPr lang="cs-CZ" sz="2000" i="1" dirty="0">
                <a:solidFill>
                  <a:schemeClr val="tx1"/>
                </a:solidFill>
              </a:rPr>
              <a:t>= n</a:t>
            </a:r>
            <a:r>
              <a:rPr lang="cs-CZ" sz="1400" i="1" dirty="0">
                <a:solidFill>
                  <a:schemeClr val="tx1"/>
                </a:solidFill>
              </a:rPr>
              <a:t>i+ </a:t>
            </a:r>
            <a:r>
              <a:rPr lang="cs-CZ" sz="2000" i="1" dirty="0">
                <a:solidFill>
                  <a:schemeClr val="tx1"/>
                </a:solidFill>
              </a:rPr>
              <a:t>/n.</a:t>
            </a:r>
          </a:p>
          <a:p>
            <a:pPr marL="0" indent="0">
              <a:spcBef>
                <a:spcPct val="0"/>
              </a:spcBef>
              <a:buClr>
                <a:schemeClr val="accent6">
                  <a:lumMod val="50000"/>
                </a:schemeClr>
              </a:buClr>
              <a:buNone/>
              <a:defRPr/>
            </a:pPr>
            <a:endParaRPr lang="cs-CZ" sz="2000" i="1" dirty="0">
              <a:solidFill>
                <a:schemeClr val="accent6"/>
              </a:solidFill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42E1A180-656B-ACF0-AC6C-79D4831083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20" y="4204316"/>
            <a:ext cx="3711262" cy="21109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2428650-DC4A-D494-FA62-8565210932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4204316"/>
            <a:ext cx="3718882" cy="20956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07975584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6" ma:contentTypeDescription="Create a new document." ma:contentTypeScope="" ma:versionID="3b7488872cce60622fdfcaa29af6b4d8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6df489f6f44f12d4cbc7440f650000a8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F75AE2-859B-4BAC-9980-0611154FA203}">
  <ds:schemaRefs>
    <ds:schemaRef ds:uri="http://purl.org/dc/elements/1.1/"/>
    <ds:schemaRef ds:uri="http://schemas.microsoft.com/office/infopath/2007/PartnerControls"/>
    <ds:schemaRef ds:uri="c1f354f2-db32-487f-8d0d-bbffabe2daa9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f551f304-35f1-4822-bd5a-86468bd4639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71A3EEC-7E07-473C-94C1-1F142AD839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848412-C878-4795-9FFB-58EA20D2F2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Acrea_Vyuka</Template>
  <TotalTime>2120</TotalTime>
  <Words>12784</Words>
  <Application>Microsoft Office PowerPoint</Application>
  <PresentationFormat>Předvádění na obrazovce (4:3)</PresentationFormat>
  <Paragraphs>2034</Paragraphs>
  <Slides>204</Slides>
  <Notes>18</Notes>
  <HiddenSlides>0</HiddenSlides>
  <MMClips>0</MMClips>
  <ScaleCrop>false</ScaleCrop>
  <HeadingPairs>
    <vt:vector size="8" baseType="variant">
      <vt:variant>
        <vt:lpstr>Použitá písma</vt:lpstr>
      </vt:variant>
      <vt:variant>
        <vt:i4>11</vt:i4>
      </vt:variant>
      <vt:variant>
        <vt:lpstr>Motiv</vt:lpstr>
      </vt:variant>
      <vt:variant>
        <vt:i4>3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204</vt:i4>
      </vt:variant>
    </vt:vector>
  </HeadingPairs>
  <TitlesOfParts>
    <vt:vector size="220" baseType="lpstr">
      <vt:lpstr>Arial</vt:lpstr>
      <vt:lpstr>Calibri</vt:lpstr>
      <vt:lpstr>Cambria Math</vt:lpstr>
      <vt:lpstr>CMBX10</vt:lpstr>
      <vt:lpstr>Consolas</vt:lpstr>
      <vt:lpstr>LMRoman10-Regular</vt:lpstr>
      <vt:lpstr>Symbol</vt:lpstr>
      <vt:lpstr>Times</vt:lpstr>
      <vt:lpstr>Times New Roman</vt:lpstr>
      <vt:lpstr>Tw Cen MT</vt:lpstr>
      <vt:lpstr>Wingdings</vt:lpstr>
      <vt:lpstr>Sablona Acrea_Vyuka</vt:lpstr>
      <vt:lpstr>Vlastní návrh</vt:lpstr>
      <vt:lpstr>1_Vlastní návrh</vt:lpstr>
      <vt:lpstr>Rovnice</vt:lpstr>
      <vt:lpstr>Obrázek</vt:lpstr>
      <vt:lpstr>Základy statistiky v jazyce R</vt:lpstr>
      <vt:lpstr>Program kurzu </vt:lpstr>
      <vt:lpstr>Program kurzu </vt:lpstr>
      <vt:lpstr>Harmonogram kurzu </vt:lpstr>
      <vt:lpstr>R (programovací jazyk)</vt:lpstr>
      <vt:lpstr>R představuje</vt:lpstr>
      <vt:lpstr>Proč jazyk R?</vt:lpstr>
      <vt:lpstr>A proč ne? </vt:lpstr>
      <vt:lpstr>R – grafické uživatelské rozhraní (GUI)</vt:lpstr>
      <vt:lpstr>R Studio </vt:lpstr>
      <vt:lpstr>R Studio</vt:lpstr>
      <vt:lpstr>Kde hledat pomoc?</vt:lpstr>
      <vt:lpstr>CRAN (Comprehensive R Archive Network)</vt:lpstr>
      <vt:lpstr>Packages (balíčky) </vt:lpstr>
      <vt:lpstr>Datové objekty v jazyce R</vt:lpstr>
      <vt:lpstr>Vektor – c()</vt:lpstr>
      <vt:lpstr>Vektory</vt:lpstr>
      <vt:lpstr>Matice</vt:lpstr>
      <vt:lpstr>Data frame</vt:lpstr>
      <vt:lpstr>Listy a faktory </vt:lpstr>
      <vt:lpstr>Klávesové zkratky </vt:lpstr>
      <vt:lpstr>Operátory – Aritmetické a logické</vt:lpstr>
      <vt:lpstr>Popisná statistika a vizualizace</vt:lpstr>
      <vt:lpstr>Význam popisu a vizualizace dat</vt:lpstr>
      <vt:lpstr>Typy proměnných</vt:lpstr>
      <vt:lpstr>Kategorizované proměnné</vt:lpstr>
      <vt:lpstr>Práce v R</vt:lpstr>
      <vt:lpstr>Popis nominálních proměnných</vt:lpstr>
      <vt:lpstr>Statistiky</vt:lpstr>
      <vt:lpstr>Grafy pro kategorizované proměnné</vt:lpstr>
      <vt:lpstr>Popis ordinálních proměnných</vt:lpstr>
      <vt:lpstr>Statistiky</vt:lpstr>
      <vt:lpstr>Číselné proměnné</vt:lpstr>
      <vt:lpstr>Grafy pro číselné proměnné</vt:lpstr>
      <vt:lpstr>Popis číselných proměnných</vt:lpstr>
      <vt:lpstr>Popis číselných proměnných</vt:lpstr>
      <vt:lpstr>Popis číselných proměnných</vt:lpstr>
      <vt:lpstr>Popis číselných proměnných</vt:lpstr>
      <vt:lpstr>Popis číselných proměnných</vt:lpstr>
      <vt:lpstr>Popis číselných proměnných</vt:lpstr>
      <vt:lpstr>Grafy pro číselné proměnné</vt:lpstr>
      <vt:lpstr>Identifikace odlehlých hodnot</vt:lpstr>
      <vt:lpstr>Grafické nástroje v R </vt:lpstr>
      <vt:lpstr>Statistická indukce </vt:lpstr>
      <vt:lpstr>Statistická indukce </vt:lpstr>
      <vt:lpstr>Zobecňování ve statistice</vt:lpstr>
      <vt:lpstr>Zobecňování ve statistice</vt:lpstr>
      <vt:lpstr>Zobecňování ve statistice</vt:lpstr>
      <vt:lpstr>Intervalové odhady – intervaly spolehlivosti</vt:lpstr>
      <vt:lpstr>Interval spolehlivosti pro průměr – R </vt:lpstr>
      <vt:lpstr>Testování hypotéz</vt:lpstr>
      <vt:lpstr>Výběr testu </vt:lpstr>
      <vt:lpstr>Formulace hypotéz </vt:lpstr>
      <vt:lpstr>Testová statistika</vt:lpstr>
      <vt:lpstr>Rozhodnutí a interpretace </vt:lpstr>
      <vt:lpstr>Interpretace rozhodnutí</vt:lpstr>
      <vt:lpstr>Hladina významnosti α</vt:lpstr>
      <vt:lpstr>Signifikance – sig.</vt:lpstr>
      <vt:lpstr>Typy testů</vt:lpstr>
      <vt:lpstr>Testování středních hodnot</vt:lpstr>
      <vt:lpstr>Parametrické testy o středních hodnotách</vt:lpstr>
      <vt:lpstr>Rozdělení proměnné</vt:lpstr>
      <vt:lpstr>Jednovýběrový t-test</vt:lpstr>
      <vt:lpstr>Příklad na jednovýběrový t-test</vt:lpstr>
      <vt:lpstr>Prezentace aplikace PowerPoint</vt:lpstr>
      <vt:lpstr>Na co dávat pozor</vt:lpstr>
      <vt:lpstr>Další nástroje</vt:lpstr>
      <vt:lpstr>Neparametrické testy</vt:lpstr>
      <vt:lpstr>Wilcoxonův znaménkový test</vt:lpstr>
      <vt:lpstr>Dvouvýběrový t-test</vt:lpstr>
      <vt:lpstr>Příklad na dvouvýběrový t-test</vt:lpstr>
      <vt:lpstr>Předpoklad shody rozptylů ve skupinách</vt:lpstr>
      <vt:lpstr>Dvouvýběrový Welchův t-test</vt:lpstr>
      <vt:lpstr>Síla efektu</vt:lpstr>
      <vt:lpstr>Cohenovo d</vt:lpstr>
      <vt:lpstr>Wilcoxon sum-rank test</vt:lpstr>
      <vt:lpstr>Párový t-test</vt:lpstr>
      <vt:lpstr>Příklad na párový t-test</vt:lpstr>
      <vt:lpstr>Wilcoxonův test</vt:lpstr>
      <vt:lpstr>ANOVA</vt:lpstr>
      <vt:lpstr>Otázky a motivace</vt:lpstr>
      <vt:lpstr>Variabilita</vt:lpstr>
      <vt:lpstr>Rozklad variability</vt:lpstr>
      <vt:lpstr>Síla efektu - 〖Eta〗^2</vt:lpstr>
      <vt:lpstr>Nulová a alternativní hypotéza</vt:lpstr>
      <vt:lpstr>Fisherův test</vt:lpstr>
      <vt:lpstr>Tabulka ANOVA</vt:lpstr>
      <vt:lpstr>ANOVA v R</vt:lpstr>
      <vt:lpstr>Předpoklady</vt:lpstr>
      <vt:lpstr>Předpoklad shody rozptylů ve skupinách</vt:lpstr>
      <vt:lpstr>Welchův t-test</vt:lpstr>
      <vt:lpstr>Post hoc analýza </vt:lpstr>
      <vt:lpstr>Tukeyho HSD test</vt:lpstr>
      <vt:lpstr>Games-Howell test </vt:lpstr>
      <vt:lpstr>Kruskal-Wallisův test</vt:lpstr>
      <vt:lpstr>Analýza kategorizovaných dat</vt:lpstr>
      <vt:lpstr>Kategorizovaná data</vt:lpstr>
      <vt:lpstr>Tabulka četností</vt:lpstr>
      <vt:lpstr>Kontingenční tabulka</vt:lpstr>
      <vt:lpstr>Kontingenční tabulka v R</vt:lpstr>
      <vt:lpstr>Úkoly</vt:lpstr>
      <vt:lpstr>Chí-kvadrát test nezávislosti</vt:lpstr>
      <vt:lpstr>Chí-kvadrát test nezávislosti</vt:lpstr>
      <vt:lpstr>Očekávané četnosti</vt:lpstr>
      <vt:lpstr>Fisherův exaktní test </vt:lpstr>
      <vt:lpstr>Míry asociace</vt:lpstr>
      <vt:lpstr>Míry acosiace</vt:lpstr>
      <vt:lpstr>Míry asociace v R</vt:lpstr>
      <vt:lpstr>Mnohorozměrné grafy</vt:lpstr>
      <vt:lpstr>Poměr šancí</vt:lpstr>
      <vt:lpstr>Korelační analýza</vt:lpstr>
      <vt:lpstr>Úlohy a otázky</vt:lpstr>
      <vt:lpstr>Souběh a protiběh variabilit</vt:lpstr>
      <vt:lpstr>Kovariance</vt:lpstr>
      <vt:lpstr>Korelace – kovariance v poměru k rozptylům</vt:lpstr>
      <vt:lpstr>Korelace - typy</vt:lpstr>
      <vt:lpstr>Párová korelace - Pearsonův lineární korelační koeficient</vt:lpstr>
      <vt:lpstr>Pearsonův lineární korelační koeficient</vt:lpstr>
      <vt:lpstr>Korelační matice</vt:lpstr>
      <vt:lpstr>Maticový bodový graf </vt:lpstr>
      <vt:lpstr>Další způsoby vizualizace</vt:lpstr>
      <vt:lpstr>Další způsoby vizualizace</vt:lpstr>
      <vt:lpstr>Poučky o velikosti koeficientů</vt:lpstr>
      <vt:lpstr>Zkreslení koeficientu korelace</vt:lpstr>
      <vt:lpstr>Zkreslení koeficientu korelace</vt:lpstr>
      <vt:lpstr>Vzdálené body </vt:lpstr>
      <vt:lpstr>Popisná statistika</vt:lpstr>
      <vt:lpstr>Boxplot</vt:lpstr>
      <vt:lpstr>Pořadová korelace</vt:lpstr>
      <vt:lpstr>Pořadová korelace – Spearmanovo r</vt:lpstr>
      <vt:lpstr>Pořadová korelace – Kendallovo t</vt:lpstr>
      <vt:lpstr>Pořadová korelace – Kendallovo t</vt:lpstr>
      <vt:lpstr>Pořadová  korelace Kendallovo t</vt:lpstr>
      <vt:lpstr>Testy hypotéz</vt:lpstr>
      <vt:lpstr>Význam signifikance</vt:lpstr>
      <vt:lpstr>Zdánlivá korelace</vt:lpstr>
      <vt:lpstr>Význam nesignifikance</vt:lpstr>
      <vt:lpstr>Regresní analýza</vt:lpstr>
      <vt:lpstr>Úlohy a otázky</vt:lpstr>
      <vt:lpstr>Regresní vs. korelační analýza </vt:lpstr>
      <vt:lpstr>Terminologie </vt:lpstr>
      <vt:lpstr>Lineární regrese </vt:lpstr>
      <vt:lpstr>Předpoklady – jednoduchá lineární regrese</vt:lpstr>
      <vt:lpstr>Model – jednoduchá lineární regrese</vt:lpstr>
      <vt:lpstr>Bodový graf v R</vt:lpstr>
      <vt:lpstr>Význam koeficientů přímky</vt:lpstr>
      <vt:lpstr>Chyba rovnice </vt:lpstr>
      <vt:lpstr>Metoda nejmenších čtverců (MNČ)</vt:lpstr>
      <vt:lpstr>Metoda nejmenších čtverců (MNČ)</vt:lpstr>
      <vt:lpstr>Vlastnosti odhadu MNČ</vt:lpstr>
      <vt:lpstr>Lineárni regrese – funkce lm</vt:lpstr>
      <vt:lpstr>Koeficient determinace R^2</vt:lpstr>
      <vt:lpstr>Koeficient determinace R^2 </vt:lpstr>
      <vt:lpstr>Testování významnosti modelu: ANOVA</vt:lpstr>
      <vt:lpstr>Testy významnosti koeficientů</vt:lpstr>
      <vt:lpstr>Diagnostika residuí</vt:lpstr>
      <vt:lpstr>Grafické nástroje</vt:lpstr>
      <vt:lpstr>Grafické nástroje </vt:lpstr>
      <vt:lpstr>Grafické nástroje</vt:lpstr>
      <vt:lpstr>Lineární regresní analýza – více prediktorů </vt:lpstr>
      <vt:lpstr>Výběr proměnných</vt:lpstr>
      <vt:lpstr>Automatický výběr proměnných</vt:lpstr>
      <vt:lpstr>Doporučení při budování modelu</vt:lpstr>
      <vt:lpstr>Pokročilejší vizualizace dat v jazyce R</vt:lpstr>
      <vt:lpstr>Balík ggplot2</vt:lpstr>
      <vt:lpstr>Funkce ggplot()</vt:lpstr>
      <vt:lpstr>1. Vrstva</vt:lpstr>
      <vt:lpstr>Jak vyvolat funkci ggplot()</vt:lpstr>
      <vt:lpstr>Geometrické prvky tzv. geoms</vt:lpstr>
      <vt:lpstr>2. Meřítka a škály</vt:lpstr>
      <vt:lpstr>Barevné škály</vt:lpstr>
      <vt:lpstr>Názvy, popisky, texty, segmenty, …</vt:lpstr>
      <vt:lpstr>3. Motiv</vt:lpstr>
      <vt:lpstr>4. Systém souřadnic</vt:lpstr>
      <vt:lpstr>Zoom</vt:lpstr>
      <vt:lpstr>Legenda</vt:lpstr>
      <vt:lpstr>Legenda</vt:lpstr>
      <vt:lpstr>Export</vt:lpstr>
      <vt:lpstr>Statistické transformace tzv. stats</vt:lpstr>
      <vt:lpstr>5. Dělení grafu – facets</vt:lpstr>
      <vt:lpstr>Shrnutí</vt:lpstr>
      <vt:lpstr>Bodový graf</vt:lpstr>
      <vt:lpstr>Histogram</vt:lpstr>
      <vt:lpstr>Q-Q graf</vt:lpstr>
      <vt:lpstr>Sloupcový graf</vt:lpstr>
      <vt:lpstr>Sloupcový graf – geom_bar() </vt:lpstr>
      <vt:lpstr>Sloupcový graf – geom_bar() </vt:lpstr>
      <vt:lpstr>Sloupcový graf – popisky</vt:lpstr>
      <vt:lpstr>Sloupcový graf – popisky</vt:lpstr>
      <vt:lpstr>Koláčový graf </vt:lpstr>
      <vt:lpstr>Koláčový graf </vt:lpstr>
      <vt:lpstr>Krabicový graf (Boxplot)</vt:lpstr>
      <vt:lpstr>Krabicový graf (Boxplot)</vt:lpstr>
      <vt:lpstr>Krabicový graf (Boxplot)</vt:lpstr>
      <vt:lpstr>Houslový graf (Violin)</vt:lpstr>
      <vt:lpstr>Korelace</vt:lpstr>
      <vt:lpstr>Spojnicový graf</vt:lpstr>
      <vt:lpstr>Graf pro časové řady </vt:lpstr>
      <vt:lpstr>Graf pro časové řady </vt:lpstr>
      <vt:lpstr>Speciální grafy</vt:lpstr>
      <vt:lpstr>Interaktivní grafy</vt:lpstr>
      <vt:lpstr>Kombinování grafů</vt:lpstr>
      <vt:lpstr>Kombinování grafů</vt:lpstr>
      <vt:lpstr>Kombinování grafů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Strušková Martina</cp:lastModifiedBy>
  <cp:revision>27</cp:revision>
  <cp:lastPrinted>2023-05-19T11:31:31Z</cp:lastPrinted>
  <dcterms:created xsi:type="dcterms:W3CDTF">2020-02-25T12:11:24Z</dcterms:created>
  <dcterms:modified xsi:type="dcterms:W3CDTF">2025-11-20T08:03:15Z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