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84" r:id="rId6"/>
  </p:sldMasterIdLst>
  <p:notesMasterIdLst>
    <p:notesMasterId r:id="rId75"/>
  </p:notesMasterIdLst>
  <p:sldIdLst>
    <p:sldId id="277" r:id="rId7"/>
    <p:sldId id="306" r:id="rId8"/>
    <p:sldId id="308" r:id="rId9"/>
    <p:sldId id="309" r:id="rId10"/>
    <p:sldId id="310" r:id="rId11"/>
    <p:sldId id="311" r:id="rId12"/>
    <p:sldId id="342" r:id="rId13"/>
    <p:sldId id="30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12" r:id="rId23"/>
    <p:sldId id="265" r:id="rId24"/>
    <p:sldId id="304" r:id="rId25"/>
    <p:sldId id="313" r:id="rId26"/>
    <p:sldId id="314" r:id="rId27"/>
    <p:sldId id="305" r:id="rId28"/>
    <p:sldId id="315" r:id="rId29"/>
    <p:sldId id="270" r:id="rId30"/>
    <p:sldId id="316" r:id="rId31"/>
    <p:sldId id="317" r:id="rId32"/>
    <p:sldId id="256" r:id="rId33"/>
    <p:sldId id="257" r:id="rId34"/>
    <p:sldId id="258" r:id="rId35"/>
    <p:sldId id="260" r:id="rId36"/>
    <p:sldId id="272" r:id="rId37"/>
    <p:sldId id="275" r:id="rId38"/>
    <p:sldId id="259" r:id="rId39"/>
    <p:sldId id="276" r:id="rId40"/>
    <p:sldId id="267" r:id="rId41"/>
    <p:sldId id="262" r:id="rId42"/>
    <p:sldId id="263" r:id="rId43"/>
    <p:sldId id="268" r:id="rId44"/>
    <p:sldId id="269" r:id="rId45"/>
    <p:sldId id="273" r:id="rId46"/>
    <p:sldId id="271" r:id="rId47"/>
    <p:sldId id="266" r:id="rId48"/>
    <p:sldId id="264" r:id="rId49"/>
    <p:sldId id="274" r:id="rId50"/>
    <p:sldId id="326" r:id="rId51"/>
    <p:sldId id="327" r:id="rId52"/>
    <p:sldId id="328" r:id="rId53"/>
    <p:sldId id="284" r:id="rId54"/>
    <p:sldId id="329" r:id="rId55"/>
    <p:sldId id="330" r:id="rId56"/>
    <p:sldId id="331" r:id="rId57"/>
    <p:sldId id="332" r:id="rId58"/>
    <p:sldId id="333" r:id="rId59"/>
    <p:sldId id="261" r:id="rId60"/>
    <p:sldId id="285" r:id="rId61"/>
    <p:sldId id="334" r:id="rId62"/>
    <p:sldId id="335" r:id="rId63"/>
    <p:sldId id="336" r:id="rId64"/>
    <p:sldId id="337" r:id="rId65"/>
    <p:sldId id="338" r:id="rId66"/>
    <p:sldId id="278" r:id="rId67"/>
    <p:sldId id="280" r:id="rId68"/>
    <p:sldId id="279" r:id="rId69"/>
    <p:sldId id="339" r:id="rId70"/>
    <p:sldId id="340" r:id="rId71"/>
    <p:sldId id="341" r:id="rId72"/>
    <p:sldId id="283" r:id="rId73"/>
    <p:sldId id="282" r:id="rId7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17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76" Type="http://schemas.openxmlformats.org/officeDocument/2006/relationships/presProps" Target="presProps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74" Type="http://schemas.openxmlformats.org/officeDocument/2006/relationships/slide" Target="slides/slide68.xml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CC4E6-32D2-4DA4-94DD-D2A00F9FA839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99EF3-F539-4C56-8534-CDB6476E56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5964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ypoindex.cz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F1F00-FA0E-68FC-B0A5-0BE45957F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>
            <a:extLst>
              <a:ext uri="{FF2B5EF4-FFF2-40B4-BE49-F238E27FC236}">
                <a16:creationId xmlns:a16="http://schemas.microsoft.com/office/drawing/2014/main" id="{7BF973BE-C2FC-B278-F5DA-5ED28F2F6C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Zástupný symbol pro poznámky 2">
            <a:extLst>
              <a:ext uri="{FF2B5EF4-FFF2-40B4-BE49-F238E27FC236}">
                <a16:creationId xmlns:a16="http://schemas.microsoft.com/office/drawing/2014/main" id="{26F95259-6A06-4166-7FD6-C1BE3A4F79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altLang="cs-CZ"/>
              <a:t>23.3.2022</a:t>
            </a:r>
          </a:p>
          <a:p>
            <a:r>
              <a:rPr lang="cs-CZ" altLang="cs-CZ">
                <a:hlinkClick r:id="rId3"/>
              </a:rPr>
              <a:t>Hypoindex.cz - Odborný server společnosti Fincentrum &amp; Swiss Life Select a.s.</a:t>
            </a:r>
            <a:endParaRPr lang="cs-CZ" alt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F1FC67B-7BE6-20F2-BE4A-DA7D5EF2F5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32ACF0-83AE-41F4-B46E-E4E4C97629E2}" type="slidenum">
              <a:rPr lang="cs-CZ" altLang="cs-CZ" smtClean="0"/>
              <a:pPr>
                <a:defRPr/>
              </a:pPr>
              <a:t>19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20946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99EF3-F539-4C56-8534-CDB6476E56A6}" type="slidenum">
              <a:rPr lang="cs-CZ" smtClean="0"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6827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420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3860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487732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7350" y="12700"/>
            <a:ext cx="7693025" cy="927100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522288" y="1220788"/>
            <a:ext cx="4170362" cy="5414962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845050" y="1220788"/>
            <a:ext cx="4170363" cy="2630487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845050" y="4003675"/>
            <a:ext cx="4170363" cy="2632075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D9DE8AC1-2A0A-3979-B119-0D356DC66E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3733800" y="6630988"/>
            <a:ext cx="1905000" cy="227012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E7F79764-6AD4-259E-E0D9-91BB99FBCF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6988" y="6570663"/>
            <a:ext cx="4638675" cy="239712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8F9DA96E-ADD0-D210-F1E9-D1D80E6F75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99FFFD-88CA-49C6-B6E2-07E518E0C522}" type="slidenum">
              <a:rPr lang="en-US" altLang="cs-CZ"/>
              <a:pPr>
                <a:defRPr/>
              </a:pPr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70282086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5008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0735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051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9204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3405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1470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16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73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5162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694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54294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2083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30024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937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98281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1864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4362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758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568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9678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30412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2535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6392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31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60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6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36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7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© 2023 ACREA CR, spol. s r.o.</a:t>
            </a:r>
          </a:p>
        </p:txBody>
      </p:sp>
    </p:spTree>
    <p:extLst>
      <p:ext uri="{BB962C8B-B14F-4D97-AF65-F5344CB8AC3E}">
        <p14:creationId xmlns:p14="http://schemas.microsoft.com/office/powerpoint/2010/main" val="92465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6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694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07.02.2024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16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gt.rstudio.com/index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s://www.tidyverse.org/packag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r-charts.com/color-palettes/" TargetMode="External"/><Relationship Id="rId2" Type="http://schemas.openxmlformats.org/officeDocument/2006/relationships/hyperlink" Target="https://r-charts.com/color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7" Type="http://schemas.openxmlformats.org/officeDocument/2006/relationships/image" Target="../media/image126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hyperlink" Target="https://cran.r-project.org/web/packages/lubridate/vignettes/lubridat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1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3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B10BB0-B926-41E8-BA1D-363332BD41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5320680" cy="1470025"/>
          </a:xfrm>
        </p:spPr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Vizualizace v jazyce R </a:t>
            </a:r>
          </a:p>
        </p:txBody>
      </p:sp>
    </p:spTree>
    <p:extLst>
      <p:ext uri="{BB962C8B-B14F-4D97-AF65-F5344CB8AC3E}">
        <p14:creationId xmlns:p14="http://schemas.microsoft.com/office/powerpoint/2010/main" val="2454733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EA7306-F6B8-4789-7456-7D3E41621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Nadpis a podnadpis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AD2E95-2457-368C-1DF0-42DD9C9E5E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r>
              <a:rPr lang="cs-CZ" dirty="0"/>
              <a:t>Editujeme pomocí funkce </a:t>
            </a:r>
            <a:r>
              <a:rPr lang="cs-CZ" dirty="0" err="1"/>
              <a:t>tab_header</a:t>
            </a:r>
            <a:endParaRPr lang="cs-CZ" dirty="0"/>
          </a:p>
          <a:p>
            <a:r>
              <a:rPr lang="cs-CZ" dirty="0"/>
              <a:t>Argument data</a:t>
            </a:r>
          </a:p>
          <a:p>
            <a:pPr lvl="1"/>
            <a:r>
              <a:rPr lang="cs-CZ" dirty="0" err="1"/>
              <a:t>gt</a:t>
            </a:r>
            <a:r>
              <a:rPr lang="cs-CZ" dirty="0"/>
              <a:t> objekt </a:t>
            </a:r>
          </a:p>
          <a:p>
            <a:r>
              <a:rPr lang="cs-CZ" dirty="0"/>
              <a:t>Argument </a:t>
            </a:r>
            <a:r>
              <a:rPr lang="cs-CZ" dirty="0" err="1"/>
              <a:t>title</a:t>
            </a:r>
            <a:r>
              <a:rPr lang="cs-CZ" dirty="0"/>
              <a:t> </a:t>
            </a:r>
          </a:p>
          <a:p>
            <a:pPr lvl="1"/>
            <a:r>
              <a:rPr lang="cs-CZ" dirty="0"/>
              <a:t>Nadpis v uvozovkách</a:t>
            </a:r>
          </a:p>
          <a:p>
            <a:r>
              <a:rPr lang="cs-CZ" dirty="0"/>
              <a:t>Argument </a:t>
            </a:r>
            <a:r>
              <a:rPr lang="cs-CZ" dirty="0" err="1"/>
              <a:t>subtitle</a:t>
            </a:r>
            <a:endParaRPr lang="cs-CZ" dirty="0"/>
          </a:p>
          <a:p>
            <a:pPr lvl="1"/>
            <a:r>
              <a:rPr lang="cs-CZ" dirty="0"/>
              <a:t>Podnadpis v uvozovkách </a:t>
            </a:r>
          </a:p>
          <a:p>
            <a:pPr marL="5715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89F155D-A3C3-8E87-5BC9-4FC34A917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40" y="899999"/>
            <a:ext cx="7258753" cy="58478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71E618B9-E448-C39C-3079-280AF681E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8134" y="2321920"/>
            <a:ext cx="3139712" cy="769687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AF601478-132C-A51D-CB41-3D3EBECFA3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3663098"/>
            <a:ext cx="2047884" cy="2286977"/>
          </a:xfrm>
          <a:prstGeom prst="rect">
            <a:avLst/>
          </a:prstGeom>
        </p:spPr>
      </p:pic>
      <p:sp>
        <p:nvSpPr>
          <p:cNvPr id="8" name="Šipka: dolů 7">
            <a:extLst>
              <a:ext uri="{FF2B5EF4-FFF2-40B4-BE49-F238E27FC236}">
                <a16:creationId xmlns:a16="http://schemas.microsoft.com/office/drawing/2014/main" id="{6E362B0C-0939-07BF-55E7-07E565268B5E}"/>
              </a:ext>
            </a:extLst>
          </p:cNvPr>
          <p:cNvSpPr/>
          <p:nvPr/>
        </p:nvSpPr>
        <p:spPr>
          <a:xfrm>
            <a:off x="5875977" y="3224907"/>
            <a:ext cx="360040" cy="409418"/>
          </a:xfrm>
          <a:prstGeom prst="down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4855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991138-D38E-12C4-1FC2-D9836E597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Změna formátu textu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9F6FBBE-383F-37AC-B9C5-CF7BB35EC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r>
              <a:rPr lang="cs-CZ" dirty="0"/>
              <a:t>Editujeme pomocí funkce </a:t>
            </a:r>
            <a:r>
              <a:rPr lang="cs-CZ" dirty="0" err="1"/>
              <a:t>tab_style</a:t>
            </a:r>
            <a:endParaRPr lang="cs-CZ" dirty="0"/>
          </a:p>
          <a:p>
            <a:r>
              <a:rPr lang="cs-CZ" dirty="0"/>
              <a:t>Argument data</a:t>
            </a:r>
          </a:p>
          <a:p>
            <a:pPr lvl="1"/>
            <a:r>
              <a:rPr lang="cs-CZ" dirty="0" err="1"/>
              <a:t>gt</a:t>
            </a:r>
            <a:r>
              <a:rPr lang="cs-CZ" dirty="0"/>
              <a:t> objekt </a:t>
            </a:r>
          </a:p>
          <a:p>
            <a:r>
              <a:rPr lang="cs-CZ" dirty="0"/>
              <a:t>Argument style</a:t>
            </a:r>
          </a:p>
          <a:p>
            <a:pPr lvl="1"/>
            <a:r>
              <a:rPr lang="cs-CZ" dirty="0" err="1"/>
              <a:t>cell_text</a:t>
            </a:r>
            <a:r>
              <a:rPr lang="cs-CZ" dirty="0"/>
              <a:t>(): </a:t>
            </a:r>
            <a:r>
              <a:rPr lang="cs-CZ" dirty="0" err="1"/>
              <a:t>color,font,size</a:t>
            </a:r>
            <a:endParaRPr lang="cs-CZ" dirty="0"/>
          </a:p>
          <a:p>
            <a:pPr lvl="1"/>
            <a:r>
              <a:rPr lang="cs-CZ" dirty="0"/>
              <a:t> </a:t>
            </a:r>
            <a:r>
              <a:rPr lang="cs-CZ" dirty="0" err="1"/>
              <a:t>cell_fill</a:t>
            </a:r>
            <a:r>
              <a:rPr lang="cs-CZ" dirty="0"/>
              <a:t>(): </a:t>
            </a:r>
            <a:r>
              <a:rPr lang="cs-CZ" dirty="0" err="1"/>
              <a:t>color</a:t>
            </a:r>
            <a:endParaRPr lang="cs-CZ" dirty="0"/>
          </a:p>
          <a:p>
            <a:pPr lvl="1"/>
            <a:r>
              <a:rPr lang="cs-CZ" dirty="0" err="1"/>
              <a:t>cell_borders</a:t>
            </a:r>
            <a:r>
              <a:rPr lang="cs-CZ" dirty="0"/>
              <a:t>()</a:t>
            </a:r>
          </a:p>
          <a:p>
            <a:r>
              <a:rPr lang="cs-CZ" dirty="0"/>
              <a:t>Argument </a:t>
            </a:r>
            <a:r>
              <a:rPr lang="cs-CZ" dirty="0" err="1"/>
              <a:t>locations</a:t>
            </a:r>
            <a:endParaRPr lang="cs-CZ" dirty="0"/>
          </a:p>
          <a:p>
            <a:pPr lvl="1"/>
            <a:r>
              <a:rPr lang="cs-CZ" dirty="0" err="1"/>
              <a:t>cells_title</a:t>
            </a:r>
            <a:r>
              <a:rPr lang="cs-CZ" dirty="0"/>
              <a:t>(), </a:t>
            </a:r>
            <a:r>
              <a:rPr lang="cs-CZ" dirty="0" err="1"/>
              <a:t>cells_stubhead</a:t>
            </a:r>
            <a:r>
              <a:rPr lang="cs-CZ" dirty="0"/>
              <a:t>(), </a:t>
            </a:r>
            <a:r>
              <a:rPr lang="cs-CZ" dirty="0" err="1"/>
              <a:t>cells_column_spanners</a:t>
            </a:r>
            <a:r>
              <a:rPr lang="cs-CZ" dirty="0"/>
              <a:t>(), </a:t>
            </a:r>
            <a:r>
              <a:rPr lang="cs-CZ" dirty="0" err="1"/>
              <a:t>cells_column_labels</a:t>
            </a:r>
            <a:r>
              <a:rPr lang="cs-CZ" dirty="0"/>
              <a:t>(), </a:t>
            </a:r>
            <a:r>
              <a:rPr lang="cs-CZ" dirty="0" err="1"/>
              <a:t>cells_row_groups</a:t>
            </a:r>
            <a:r>
              <a:rPr lang="cs-CZ" dirty="0"/>
              <a:t>(), </a:t>
            </a:r>
            <a:r>
              <a:rPr lang="cs-CZ" dirty="0" err="1"/>
              <a:t>cells_stub</a:t>
            </a:r>
            <a:r>
              <a:rPr lang="cs-CZ" dirty="0"/>
              <a:t>(), </a:t>
            </a:r>
            <a:r>
              <a:rPr lang="cs-CZ" dirty="0" err="1"/>
              <a:t>cells_body</a:t>
            </a:r>
            <a:r>
              <a:rPr lang="cs-CZ" dirty="0"/>
              <a:t>(), </a:t>
            </a:r>
            <a:r>
              <a:rPr lang="cs-CZ" dirty="0" err="1"/>
              <a:t>cells_summary</a:t>
            </a:r>
            <a:r>
              <a:rPr lang="cs-CZ" dirty="0"/>
              <a:t>(), </a:t>
            </a:r>
            <a:r>
              <a:rPr lang="cs-CZ" dirty="0" err="1"/>
              <a:t>cells_grand_summary</a:t>
            </a:r>
            <a:r>
              <a:rPr lang="cs-CZ" dirty="0"/>
              <a:t>(), </a:t>
            </a:r>
            <a:r>
              <a:rPr lang="cs-CZ" dirty="0" err="1"/>
              <a:t>cells_stub_summary</a:t>
            </a:r>
            <a:r>
              <a:rPr lang="cs-CZ" dirty="0"/>
              <a:t>(), </a:t>
            </a:r>
            <a:r>
              <a:rPr lang="cs-CZ" dirty="0" err="1"/>
              <a:t>cells_stub_grand_summary</a:t>
            </a:r>
            <a:r>
              <a:rPr lang="cs-CZ" dirty="0"/>
              <a:t>(), </a:t>
            </a:r>
            <a:r>
              <a:rPr lang="cs-CZ" dirty="0" err="1"/>
              <a:t>cells_footnotes</a:t>
            </a:r>
            <a:r>
              <a:rPr lang="cs-CZ" dirty="0"/>
              <a:t>()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A8D0FD73-542A-73D9-77EC-95D62C87C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" y="874369"/>
            <a:ext cx="6300224" cy="544365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DFA2C239-10CF-230B-C978-1D0831C3C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1224" y="1844824"/>
            <a:ext cx="2933999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835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9848AD-6EA5-99DB-2C2E-D8CD7C142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Ohraničení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6B5A76B-07A0-0F3A-1A9E-44651734BD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r>
              <a:rPr lang="cs-CZ" dirty="0"/>
              <a:t>Editujeme pomocí funkce </a:t>
            </a:r>
            <a:r>
              <a:rPr lang="cs-CZ" dirty="0" err="1"/>
              <a:t>cell_borders</a:t>
            </a:r>
            <a:endParaRPr lang="cs-CZ" dirty="0"/>
          </a:p>
          <a:p>
            <a:r>
              <a:rPr lang="cs-CZ" dirty="0"/>
              <a:t>Argument </a:t>
            </a:r>
            <a:r>
              <a:rPr lang="cs-CZ" dirty="0" err="1"/>
              <a:t>sides</a:t>
            </a:r>
            <a:endParaRPr lang="cs-CZ" dirty="0"/>
          </a:p>
          <a:p>
            <a:pPr lvl="1"/>
            <a:r>
              <a:rPr lang="cs-CZ" dirty="0"/>
              <a:t>"</a:t>
            </a:r>
            <a:r>
              <a:rPr lang="cs-CZ" dirty="0" err="1"/>
              <a:t>left</a:t>
            </a:r>
            <a:r>
              <a:rPr lang="cs-CZ" dirty="0"/>
              <a:t>", "</a:t>
            </a:r>
            <a:r>
              <a:rPr lang="cs-CZ" dirty="0" err="1"/>
              <a:t>right</a:t>
            </a:r>
            <a:r>
              <a:rPr lang="cs-CZ" dirty="0"/>
              <a:t>", "top", "</a:t>
            </a:r>
            <a:r>
              <a:rPr lang="cs-CZ" dirty="0" err="1"/>
              <a:t>bottom</a:t>
            </a:r>
            <a:r>
              <a:rPr lang="cs-CZ" dirty="0"/>
              <a:t>", "</a:t>
            </a:r>
            <a:r>
              <a:rPr lang="cs-CZ" dirty="0" err="1"/>
              <a:t>all</a:t>
            </a:r>
            <a:r>
              <a:rPr lang="cs-CZ" dirty="0"/>
              <a:t>"</a:t>
            </a:r>
          </a:p>
          <a:p>
            <a:r>
              <a:rPr lang="cs-CZ" dirty="0"/>
              <a:t>Argument </a:t>
            </a:r>
            <a:r>
              <a:rPr lang="cs-CZ" dirty="0" err="1"/>
              <a:t>color</a:t>
            </a:r>
            <a:endParaRPr lang="cs-CZ" dirty="0"/>
          </a:p>
          <a:p>
            <a:pPr lvl="1"/>
            <a:r>
              <a:rPr lang="cs-CZ" dirty="0"/>
              <a:t>Název barvy nebo kód barvy </a:t>
            </a:r>
          </a:p>
          <a:p>
            <a:r>
              <a:rPr lang="cs-CZ" dirty="0"/>
              <a:t>Argument style</a:t>
            </a:r>
          </a:p>
          <a:p>
            <a:pPr lvl="1"/>
            <a:r>
              <a:rPr lang="en-US" dirty="0"/>
              <a:t>"solid", "dashed", "dotted", "hidden",  "double„</a:t>
            </a:r>
            <a:endParaRPr lang="cs-CZ" dirty="0"/>
          </a:p>
          <a:p>
            <a:r>
              <a:rPr lang="cs-CZ" dirty="0"/>
              <a:t>Argument </a:t>
            </a:r>
            <a:r>
              <a:rPr lang="cs-CZ" dirty="0" err="1"/>
              <a:t>weight</a:t>
            </a:r>
            <a:r>
              <a:rPr lang="cs-CZ" dirty="0"/>
              <a:t> </a:t>
            </a:r>
          </a:p>
          <a:p>
            <a:pPr lvl="1"/>
            <a:r>
              <a:rPr lang="cs-CZ" dirty="0" err="1"/>
              <a:t>px</a:t>
            </a:r>
            <a:r>
              <a:rPr lang="cs-CZ" dirty="0"/>
              <a:t>()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AB5F857-68C2-A2D5-2307-483792AA0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" y="899999"/>
            <a:ext cx="7311241" cy="607712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B60CBF0-53E3-D740-893A-67BA4F0BB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1916832"/>
            <a:ext cx="2448272" cy="190028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A92C0A11-2D3D-055B-E10E-9FEE39A25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8656" y="4360538"/>
            <a:ext cx="4144259" cy="1819929"/>
          </a:xfrm>
          <a:prstGeom prst="rect">
            <a:avLst/>
          </a:prstGeom>
        </p:spPr>
      </p:pic>
      <p:sp>
        <p:nvSpPr>
          <p:cNvPr id="8" name="Šipka: dolů 7">
            <a:extLst>
              <a:ext uri="{FF2B5EF4-FFF2-40B4-BE49-F238E27FC236}">
                <a16:creationId xmlns:a16="http://schemas.microsoft.com/office/drawing/2014/main" id="{1C875322-913D-4247-C953-9757100A4E2B}"/>
              </a:ext>
            </a:extLst>
          </p:cNvPr>
          <p:cNvSpPr/>
          <p:nvPr/>
        </p:nvSpPr>
        <p:spPr>
          <a:xfrm rot="2208282">
            <a:off x="6757672" y="3878264"/>
            <a:ext cx="367873" cy="492125"/>
          </a:xfrm>
          <a:prstGeom prst="down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149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0943D9-3F79-CAC6-3106-3D290A8F9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Názvy sloupců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467C5F-E412-4693-D7BF-AC2221923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dirty="0"/>
              <a:t>Editujeme pomocí funkce </a:t>
            </a:r>
            <a:r>
              <a:rPr lang="cs-CZ" dirty="0" err="1"/>
              <a:t>cols_label</a:t>
            </a:r>
            <a:endParaRPr lang="cs-CZ" dirty="0"/>
          </a:p>
          <a:p>
            <a:r>
              <a:rPr lang="cs-CZ" dirty="0"/>
              <a:t>Argument data</a:t>
            </a:r>
          </a:p>
          <a:p>
            <a:pPr lvl="1"/>
            <a:r>
              <a:rPr lang="cs-CZ" dirty="0" err="1"/>
              <a:t>gt</a:t>
            </a:r>
            <a:r>
              <a:rPr lang="cs-CZ" dirty="0"/>
              <a:t> objekt </a:t>
            </a:r>
          </a:p>
          <a:p>
            <a:r>
              <a:rPr lang="cs-CZ" dirty="0"/>
              <a:t>Argument .list</a:t>
            </a:r>
          </a:p>
          <a:p>
            <a:pPr lvl="1"/>
            <a:r>
              <a:rPr lang="cs-CZ" dirty="0"/>
              <a:t>List názvů proměnných </a:t>
            </a:r>
          </a:p>
          <a:p>
            <a:endParaRPr lang="cs-CZ" b="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7F9DF23-9E24-6384-C8B8-74EA3F857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" y="755999"/>
            <a:ext cx="6310738" cy="539999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70858969-DD2F-3467-D1C6-40EE69030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056" y="3573016"/>
            <a:ext cx="2501935" cy="122094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466B58B6-1F45-C055-3D3F-A7258E6B2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3068960"/>
            <a:ext cx="2036007" cy="2232248"/>
          </a:xfrm>
          <a:prstGeom prst="rect">
            <a:avLst/>
          </a:prstGeom>
        </p:spPr>
      </p:pic>
      <p:sp>
        <p:nvSpPr>
          <p:cNvPr id="8" name="Šipka: dolů 7">
            <a:extLst>
              <a:ext uri="{FF2B5EF4-FFF2-40B4-BE49-F238E27FC236}">
                <a16:creationId xmlns:a16="http://schemas.microsoft.com/office/drawing/2014/main" id="{7DA43A2D-D2D7-B10C-54A2-16A41E7D5824}"/>
              </a:ext>
            </a:extLst>
          </p:cNvPr>
          <p:cNvSpPr/>
          <p:nvPr/>
        </p:nvSpPr>
        <p:spPr>
          <a:xfrm rot="16200000">
            <a:off x="3812063" y="3939020"/>
            <a:ext cx="367873" cy="492125"/>
          </a:xfrm>
          <a:prstGeom prst="down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1290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44CB7C-DCA7-75EC-D0F2-9B4C22793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Formát čísel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21CADF-E95F-22AD-7D5F-572A4793C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18856"/>
            <a:ext cx="5004072" cy="5220288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Argument data </a:t>
            </a:r>
          </a:p>
          <a:p>
            <a:pPr marL="0" indent="0">
              <a:buNone/>
            </a:pPr>
            <a:r>
              <a:rPr lang="cs-CZ" b="0" dirty="0"/>
              <a:t> </a:t>
            </a:r>
            <a:r>
              <a:rPr lang="cs-CZ" b="0" dirty="0" err="1"/>
              <a:t>gt</a:t>
            </a:r>
            <a:r>
              <a:rPr lang="cs-CZ" b="0" dirty="0"/>
              <a:t> objekt</a:t>
            </a:r>
          </a:p>
          <a:p>
            <a:pPr marL="0" indent="0">
              <a:buNone/>
            </a:pPr>
            <a:r>
              <a:rPr lang="cs-CZ" dirty="0"/>
              <a:t>Argumenty </a:t>
            </a:r>
            <a:r>
              <a:rPr lang="cs-CZ" dirty="0" err="1"/>
              <a:t>columns</a:t>
            </a:r>
            <a:r>
              <a:rPr lang="cs-CZ" dirty="0"/>
              <a:t> a </a:t>
            </a:r>
            <a:r>
              <a:rPr lang="cs-CZ" dirty="0" err="1"/>
              <a:t>rows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b="0" dirty="0"/>
              <a:t>Nastavení upravované oblasti </a:t>
            </a:r>
          </a:p>
          <a:p>
            <a:pPr marL="0" indent="0">
              <a:buNone/>
            </a:pPr>
            <a:r>
              <a:rPr lang="cs-CZ" dirty="0"/>
              <a:t>Argument </a:t>
            </a:r>
            <a:r>
              <a:rPr lang="cs-CZ" dirty="0" err="1"/>
              <a:t>decimals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b="0" dirty="0"/>
              <a:t>Počet desetinných míst</a:t>
            </a:r>
          </a:p>
          <a:p>
            <a:pPr marL="0" indent="0">
              <a:buNone/>
            </a:pPr>
            <a:r>
              <a:rPr lang="cs-CZ" dirty="0"/>
              <a:t>Argument </a:t>
            </a:r>
            <a:r>
              <a:rPr lang="cs-CZ" dirty="0" err="1"/>
              <a:t>use_seps</a:t>
            </a:r>
            <a:r>
              <a:rPr lang="cs-CZ" dirty="0"/>
              <a:t>  </a:t>
            </a:r>
          </a:p>
          <a:p>
            <a:pPr marL="0" indent="0">
              <a:buNone/>
            </a:pPr>
            <a:r>
              <a:rPr lang="cs-CZ" b="0" dirty="0"/>
              <a:t>Nastavení oddělovače tisíců </a:t>
            </a:r>
          </a:p>
          <a:p>
            <a:pPr marL="0" indent="0">
              <a:buNone/>
            </a:pPr>
            <a:r>
              <a:rPr lang="cs-CZ" dirty="0"/>
              <a:t>Argument </a:t>
            </a:r>
            <a:r>
              <a:rPr lang="cs-CZ" dirty="0" err="1"/>
              <a:t>sep_mark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b="0" dirty="0"/>
              <a:t>Oddělovač tisíců</a:t>
            </a:r>
          </a:p>
          <a:p>
            <a:pPr marL="0" indent="0">
              <a:buNone/>
            </a:pPr>
            <a:r>
              <a:rPr lang="cs-CZ" dirty="0"/>
              <a:t>Argument </a:t>
            </a:r>
            <a:r>
              <a:rPr lang="cs-CZ" dirty="0" err="1"/>
              <a:t>dec_mark</a:t>
            </a:r>
            <a:r>
              <a:rPr lang="cs-CZ" dirty="0"/>
              <a:t>  </a:t>
            </a:r>
          </a:p>
          <a:p>
            <a:pPr marL="0" indent="0">
              <a:buNone/>
            </a:pPr>
            <a:r>
              <a:rPr lang="cs-CZ" b="0" dirty="0"/>
              <a:t>Desetinný oddělovač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ED60F5A9-4E0C-8235-FCD9-AE05F900E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818856"/>
            <a:ext cx="3087315" cy="475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726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DC456C-38EA-09BD-4757-DBF39C5C4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Font písma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81A2E5-9FBD-F0AE-1D9D-4A8D0A688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Editujeme pomocí funkce </a:t>
            </a:r>
            <a:r>
              <a:rPr lang="cs-CZ" dirty="0" err="1"/>
              <a:t>opt_table_font</a:t>
            </a:r>
            <a:r>
              <a:rPr lang="cs-CZ" dirty="0"/>
              <a:t>()</a:t>
            </a:r>
          </a:p>
          <a:p>
            <a:r>
              <a:rPr lang="cs-CZ" dirty="0"/>
              <a:t>Argument data</a:t>
            </a:r>
          </a:p>
          <a:p>
            <a:pPr lvl="1"/>
            <a:r>
              <a:rPr lang="cs-CZ" dirty="0" err="1"/>
              <a:t>gt</a:t>
            </a:r>
            <a:r>
              <a:rPr lang="cs-CZ" dirty="0"/>
              <a:t> objekt </a:t>
            </a:r>
          </a:p>
          <a:p>
            <a:r>
              <a:rPr lang="cs-CZ" dirty="0"/>
              <a:t>Argument font </a:t>
            </a:r>
          </a:p>
          <a:p>
            <a:pPr lvl="1"/>
            <a:r>
              <a:rPr lang="cs-CZ" dirty="0" err="1"/>
              <a:t>google_font</a:t>
            </a:r>
            <a:r>
              <a:rPr lang="cs-CZ" dirty="0"/>
              <a:t>()</a:t>
            </a:r>
          </a:p>
          <a:p>
            <a:r>
              <a:rPr lang="cs-CZ" dirty="0"/>
              <a:t>Argument </a:t>
            </a:r>
            <a:r>
              <a:rPr lang="cs-CZ" dirty="0" err="1"/>
              <a:t>weight</a:t>
            </a:r>
            <a:endParaRPr lang="cs-CZ" dirty="0"/>
          </a:p>
          <a:p>
            <a:pPr lvl="1"/>
            <a:r>
              <a:rPr lang="cs-CZ" dirty="0"/>
              <a:t>"</a:t>
            </a:r>
            <a:r>
              <a:rPr lang="cs-CZ" dirty="0" err="1"/>
              <a:t>bold</a:t>
            </a:r>
            <a:r>
              <a:rPr lang="cs-CZ" dirty="0"/>
              <a:t>", "</a:t>
            </a:r>
            <a:r>
              <a:rPr lang="cs-CZ" dirty="0" err="1"/>
              <a:t>normal</a:t>
            </a:r>
            <a:r>
              <a:rPr lang="cs-CZ" dirty="0"/>
              <a:t>", "</a:t>
            </a:r>
            <a:r>
              <a:rPr lang="cs-CZ" dirty="0" err="1"/>
              <a:t>bolder</a:t>
            </a:r>
            <a:r>
              <a:rPr lang="cs-CZ" dirty="0"/>
              <a:t>", "</a:t>
            </a:r>
            <a:r>
              <a:rPr lang="cs-CZ" dirty="0" err="1"/>
              <a:t>lighter</a:t>
            </a:r>
            <a:r>
              <a:rPr lang="cs-CZ" dirty="0"/>
              <a:t>"</a:t>
            </a:r>
          </a:p>
          <a:p>
            <a:r>
              <a:rPr lang="cs-CZ" dirty="0"/>
              <a:t>Argument style</a:t>
            </a:r>
          </a:p>
          <a:p>
            <a:pPr lvl="1"/>
            <a:r>
              <a:rPr lang="cs-CZ" dirty="0"/>
              <a:t>"</a:t>
            </a:r>
            <a:r>
              <a:rPr lang="cs-CZ" dirty="0" err="1"/>
              <a:t>italic</a:t>
            </a:r>
            <a:r>
              <a:rPr lang="cs-CZ" dirty="0"/>
              <a:t>", "</a:t>
            </a:r>
            <a:r>
              <a:rPr lang="cs-CZ" dirty="0" err="1"/>
              <a:t>normal</a:t>
            </a:r>
            <a:r>
              <a:rPr lang="cs-CZ" dirty="0"/>
              <a:t>", "</a:t>
            </a:r>
            <a:r>
              <a:rPr lang="cs-CZ" dirty="0" err="1"/>
              <a:t>oblique</a:t>
            </a:r>
            <a:r>
              <a:rPr lang="cs-CZ" dirty="0"/>
              <a:t>"</a:t>
            </a:r>
          </a:p>
          <a:p>
            <a:pPr lvl="1"/>
            <a:endParaRPr lang="cs-CZ" dirty="0"/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64D678C6-79EE-F830-15C8-A47452301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787078"/>
            <a:ext cx="1741154" cy="223224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CC42AF9C-0266-8020-0EF1-971465E56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4509120"/>
            <a:ext cx="2720576" cy="937341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1D12B527-2946-0EC3-A048-EDA8F5292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3348035"/>
            <a:ext cx="3299746" cy="2979678"/>
          </a:xfrm>
          <a:prstGeom prst="rect">
            <a:avLst/>
          </a:prstGeom>
        </p:spPr>
      </p:pic>
      <p:sp>
        <p:nvSpPr>
          <p:cNvPr id="7" name="Šipka: dolů 6">
            <a:extLst>
              <a:ext uri="{FF2B5EF4-FFF2-40B4-BE49-F238E27FC236}">
                <a16:creationId xmlns:a16="http://schemas.microsoft.com/office/drawing/2014/main" id="{6091145F-CBE6-20B3-0122-662E9C1C0618}"/>
              </a:ext>
            </a:extLst>
          </p:cNvPr>
          <p:cNvSpPr/>
          <p:nvPr/>
        </p:nvSpPr>
        <p:spPr>
          <a:xfrm rot="16200000">
            <a:off x="4012181" y="4597372"/>
            <a:ext cx="363340" cy="756299"/>
          </a:xfrm>
          <a:prstGeom prst="down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5560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56C56D-34D1-13BA-87CC-CB2DEDCBE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Kde hledat pomoc?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C61A4DF-9365-31BB-5ADF-A4B9018B8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Oficiální stránky balíčku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2F9CEE9-97A8-3493-5D11-54AAFE25B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00" y="1628800"/>
            <a:ext cx="8640000" cy="312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7149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D8497-B2BE-F14E-3A0A-1E42687218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87E16399-AC54-82C2-3CB9-9ABEEBA6E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dirty="0">
                <a:solidFill>
                  <a:schemeClr val="accent3"/>
                </a:solidFill>
              </a:rPr>
              <a:t>Pravidla pro přípravu grafů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610B4874-60E9-B38D-0759-5D99F039DDB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6000" y="780036"/>
            <a:ext cx="8734325" cy="5581427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cs-CZ" sz="2200" b="0" dirty="0">
                <a:solidFill>
                  <a:schemeClr val="tx1"/>
                </a:solidFill>
              </a:rPr>
              <a:t>Graf je jasně a úplně popsán</a:t>
            </a:r>
          </a:p>
          <a:p>
            <a:pPr eaLnBrk="1" hangingPunct="1">
              <a:spcBef>
                <a:spcPts val="1200"/>
              </a:spcBef>
            </a:pPr>
            <a:r>
              <a:rPr lang="cs-CZ" sz="2200" b="0" dirty="0">
                <a:solidFill>
                  <a:schemeClr val="tx1"/>
                </a:solidFill>
              </a:rPr>
              <a:t>Graf je jasně a zřetelně reprodukován a zachovává přehlednost</a:t>
            </a:r>
          </a:p>
          <a:p>
            <a:pPr eaLnBrk="1" hangingPunct="1">
              <a:spcBef>
                <a:spcPts val="1200"/>
              </a:spcBef>
            </a:pPr>
            <a:r>
              <a:rPr lang="cs-CZ" sz="2200" b="0" dirty="0">
                <a:solidFill>
                  <a:schemeClr val="tx1"/>
                </a:solidFill>
              </a:rPr>
              <a:t>Délky, plochy a vzdálenosti v grafu odpovídají relacím v datech</a:t>
            </a:r>
          </a:p>
          <a:p>
            <a:pPr eaLnBrk="1" hangingPunct="1">
              <a:spcBef>
                <a:spcPts val="1200"/>
              </a:spcBef>
            </a:pPr>
            <a:r>
              <a:rPr lang="cs-CZ" sz="2200" b="0" dirty="0">
                <a:solidFill>
                  <a:schemeClr val="tx1"/>
                </a:solidFill>
              </a:rPr>
              <a:t>Volba typu grafu odpovídá datům v úloze</a:t>
            </a:r>
          </a:p>
          <a:p>
            <a:pPr eaLnBrk="1" hangingPunct="1">
              <a:spcBef>
                <a:spcPts val="1200"/>
              </a:spcBef>
            </a:pPr>
            <a:r>
              <a:rPr lang="cs-CZ" sz="2200" b="0" dirty="0">
                <a:solidFill>
                  <a:schemeClr val="tx1"/>
                </a:solidFill>
              </a:rPr>
              <a:t>Uspořádání grafu je podřízeno rychlému čtení a maximální informativnosti</a:t>
            </a:r>
          </a:p>
          <a:p>
            <a:pPr eaLnBrk="1" hangingPunct="1">
              <a:spcBef>
                <a:spcPts val="1200"/>
              </a:spcBef>
            </a:pPr>
            <a:r>
              <a:rPr lang="cs-CZ" sz="2200" b="0" dirty="0">
                <a:solidFill>
                  <a:schemeClr val="tx1"/>
                </a:solidFill>
              </a:rPr>
              <a:t>Zařazujeme jen ty grafy, které zřetelně ukazují zajímavé vlastnosti dat, důležité pro odpovědi na otázky uživatele</a:t>
            </a:r>
          </a:p>
          <a:p>
            <a:pPr eaLnBrk="1" hangingPunct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695970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A24706-872E-95DB-AA60-5E0B3BBB9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86F6270E-1419-A0C9-0BCC-EC1CD4427D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7129463" cy="398463"/>
          </a:xfrm>
        </p:spPr>
        <p:txBody>
          <a:bodyPr/>
          <a:lstStyle/>
          <a:p>
            <a:pPr eaLnBrk="1" hangingPunct="1"/>
            <a:r>
              <a:rPr lang="cs-CZ" altLang="cs-CZ" sz="2800" dirty="0">
                <a:solidFill>
                  <a:schemeClr val="accent3"/>
                </a:solidFill>
              </a:rPr>
              <a:t>České dráhy, a.s. 2004, Výroční zpráva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25500C0B-8BBF-D9CC-20C2-E3D2E373D49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87450" y="5661025"/>
            <a:ext cx="7705725" cy="6477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altLang="cs-CZ" sz="1600" dirty="0">
                <a:solidFill>
                  <a:schemeClr val="accent3"/>
                </a:solidFill>
              </a:rPr>
              <a:t>Nevhodný typ grafu, nepřehledné.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altLang="cs-CZ" sz="1600" dirty="0">
                <a:solidFill>
                  <a:schemeClr val="accent3"/>
                </a:solidFill>
              </a:rPr>
              <a:t>Podíl jednotlivých a časových jízdenek vyjadřuje podíl obsahů nebo poloměrů kruhů?</a:t>
            </a:r>
          </a:p>
        </p:txBody>
      </p:sp>
      <p:pic>
        <p:nvPicPr>
          <p:cNvPr id="52228" name="Picture 4">
            <a:extLst>
              <a:ext uri="{FF2B5EF4-FFF2-40B4-BE49-F238E27FC236}">
                <a16:creationId xmlns:a16="http://schemas.microsoft.com/office/drawing/2014/main" id="{91378BB6-AC62-E3FD-869A-5D942397D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341438"/>
            <a:ext cx="632618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43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ECF3E-2190-F93E-08C6-56F64066C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Nadpis 1">
            <a:extLst>
              <a:ext uri="{FF2B5EF4-FFF2-40B4-BE49-F238E27FC236}">
                <a16:creationId xmlns:a16="http://schemas.microsoft.com/office/drawing/2014/main" id="{6E54690A-9DAF-CD8C-D962-640CA971BA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9875" y="315913"/>
            <a:ext cx="7561263" cy="539750"/>
          </a:xfrm>
        </p:spPr>
        <p:txBody>
          <a:bodyPr/>
          <a:lstStyle/>
          <a:p>
            <a:r>
              <a:rPr lang="en-US" altLang="cs-CZ" dirty="0" err="1">
                <a:solidFill>
                  <a:schemeClr val="accent3"/>
                </a:solidFill>
              </a:rPr>
              <a:t>Fincentrum</a:t>
            </a:r>
            <a:r>
              <a:rPr lang="en-US" altLang="cs-CZ" dirty="0">
                <a:solidFill>
                  <a:schemeClr val="accent3"/>
                </a:solidFill>
              </a:rPr>
              <a:t> &amp; Swiss Life Select </a:t>
            </a:r>
            <a:r>
              <a:rPr lang="en-US" altLang="cs-CZ" dirty="0" err="1">
                <a:solidFill>
                  <a:schemeClr val="accent3"/>
                </a:solidFill>
              </a:rPr>
              <a:t>a.s.</a:t>
            </a:r>
            <a:endParaRPr lang="cs-CZ" altLang="cs-CZ" dirty="0">
              <a:solidFill>
                <a:schemeClr val="accent3"/>
              </a:solidFill>
            </a:endParaRPr>
          </a:p>
        </p:txBody>
      </p:sp>
      <p:pic>
        <p:nvPicPr>
          <p:cNvPr id="53251" name="Obrázek 5">
            <a:extLst>
              <a:ext uri="{FF2B5EF4-FFF2-40B4-BE49-F238E27FC236}">
                <a16:creationId xmlns:a16="http://schemas.microsoft.com/office/drawing/2014/main" id="{EBF8CA92-7E06-7291-4C04-AA80B8971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1108075"/>
            <a:ext cx="3214688" cy="373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>
            <a:extLst>
              <a:ext uri="{FF2B5EF4-FFF2-40B4-BE49-F238E27FC236}">
                <a16:creationId xmlns:a16="http://schemas.microsoft.com/office/drawing/2014/main" id="{EDE0D4A6-B198-2E14-0E7F-7F6335F46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229225"/>
            <a:ext cx="717391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262626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None/>
            </a:pPr>
            <a:r>
              <a:rPr lang="cs-CZ" altLang="cs-CZ" sz="1600" dirty="0">
                <a:solidFill>
                  <a:schemeClr val="accent3"/>
                </a:solidFill>
                <a:latin typeface="Arial" panose="020B0604020202020204" pitchFamily="34" charset="0"/>
              </a:rPr>
              <a:t>Hodnoty nelze vůbec zjistit. 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cs-CZ" altLang="cs-CZ" sz="1600" dirty="0">
                <a:solidFill>
                  <a:schemeClr val="accent3"/>
                </a:solidFill>
                <a:latin typeface="Arial" panose="020B0604020202020204" pitchFamily="34" charset="0"/>
              </a:rPr>
              <a:t>Nejde poznat, za jaké období je graf vykreslen.</a:t>
            </a:r>
          </a:p>
        </p:txBody>
      </p:sp>
    </p:spTree>
    <p:extLst>
      <p:ext uri="{BB962C8B-B14F-4D97-AF65-F5344CB8AC3E}">
        <p14:creationId xmlns:p14="http://schemas.microsoft.com/office/powerpoint/2010/main" val="409744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05819B-126F-11B5-0251-5AD103DD6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Co nás dnes čeká?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6A50F07-DC08-09FF-8505-43566238F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08720"/>
            <a:ext cx="8640000" cy="5256000"/>
          </a:xfrm>
        </p:spPr>
        <p:txBody>
          <a:bodyPr/>
          <a:lstStyle/>
          <a:p>
            <a:pPr marL="0" indent="0">
              <a:buNone/>
            </a:pPr>
            <a:r>
              <a:rPr lang="cs-CZ" dirty="0">
                <a:solidFill>
                  <a:schemeClr val="accent3"/>
                </a:solidFill>
              </a:rPr>
              <a:t>Dopoledne</a:t>
            </a:r>
          </a:p>
          <a:p>
            <a:pPr marL="0" indent="0">
              <a:buNone/>
            </a:pPr>
            <a:r>
              <a:rPr lang="cs-CZ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Obecné principy při vytváření tabulek a grafů </a:t>
            </a:r>
          </a:p>
          <a:p>
            <a:pPr marL="0" indent="0">
              <a:buNone/>
            </a:pPr>
            <a:r>
              <a:rPr lang="cs-CZ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Tvorba a editace tabulek pomoci R base</a:t>
            </a:r>
          </a:p>
          <a:p>
            <a:pPr marL="0" indent="0">
              <a:buNone/>
            </a:pPr>
            <a:r>
              <a:rPr lang="cs-CZ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Editace tabulek pomocí balíku </a:t>
            </a:r>
            <a:r>
              <a:rPr lang="cs-CZ" b="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gt</a:t>
            </a:r>
            <a:r>
              <a:rPr lang="cs-CZ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>
                <a:solidFill>
                  <a:schemeClr val="accent3"/>
                </a:solidFill>
              </a:rPr>
              <a:t>Odpoledne</a:t>
            </a:r>
          </a:p>
          <a:p>
            <a:pPr marL="0" indent="0">
              <a:buNone/>
            </a:pPr>
            <a:r>
              <a:rPr lang="cs-CZ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Tvorba a editace grafů </a:t>
            </a:r>
          </a:p>
          <a:p>
            <a:pPr marL="0" indent="0">
              <a:buNone/>
            </a:pPr>
            <a:r>
              <a:rPr lang="cs-CZ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Balík ggplot2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0CF43EE-9C66-58E4-1C5D-EA50BB418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3597" y="480680"/>
            <a:ext cx="2664296" cy="3484080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0388D73C-4E9B-4B4A-FE41-18AB0B729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3964760"/>
            <a:ext cx="2249823" cy="224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495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02377-A87F-B074-5653-346C31225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>
            <a:extLst>
              <a:ext uri="{FF2B5EF4-FFF2-40B4-BE49-F238E27FC236}">
                <a16:creationId xmlns:a16="http://schemas.microsoft.com/office/drawing/2014/main" id="{5D0894C2-2AD5-6416-66FD-4646AC52DF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7088" y="476250"/>
            <a:ext cx="6754812" cy="431800"/>
          </a:xfrm>
        </p:spPr>
        <p:txBody>
          <a:bodyPr/>
          <a:lstStyle/>
          <a:p>
            <a:pPr eaLnBrk="1" hangingPunct="1"/>
            <a:r>
              <a:rPr lang="cs-CZ" altLang="cs-CZ" sz="2800" dirty="0">
                <a:solidFill>
                  <a:schemeClr val="accent3"/>
                </a:solidFill>
              </a:rPr>
              <a:t>České dráhy, a.s. 2004, Výroční zpráva</a:t>
            </a:r>
          </a:p>
        </p:txBody>
      </p:sp>
      <p:pic>
        <p:nvPicPr>
          <p:cNvPr id="55299" name="Picture 2">
            <a:extLst>
              <a:ext uri="{FF2B5EF4-FFF2-40B4-BE49-F238E27FC236}">
                <a16:creationId xmlns:a16="http://schemas.microsoft.com/office/drawing/2014/main" id="{49DBAD9B-1CE4-28D3-F9A3-D787FFBD2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428750"/>
            <a:ext cx="6629400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4">
            <a:extLst>
              <a:ext uri="{FF2B5EF4-FFF2-40B4-BE49-F238E27FC236}">
                <a16:creationId xmlns:a16="http://schemas.microsoft.com/office/drawing/2014/main" id="{B0096A86-AF3E-51A2-1727-A0DCE1D85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5151438"/>
            <a:ext cx="71739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262626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None/>
            </a:pPr>
            <a:r>
              <a:rPr lang="cs-CZ" altLang="cs-CZ" sz="1600" dirty="0">
                <a:solidFill>
                  <a:schemeClr val="accent3"/>
                </a:solidFill>
                <a:latin typeface="Arial" panose="020B0604020202020204" pitchFamily="34" charset="0"/>
              </a:rPr>
              <a:t>Hodnoty lze zjistit jen velmi přibližně. 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cs-CZ" altLang="cs-CZ" sz="1600" dirty="0">
                <a:solidFill>
                  <a:schemeClr val="accent3"/>
                </a:solidFill>
                <a:latin typeface="Arial" panose="020B0604020202020204" pitchFamily="34" charset="0"/>
              </a:rPr>
              <a:t>Graf je zkreslen useknutím osy hodnot (přeprava v roce  2004 působí jako  poloviční proti roku 2001, ale vidíme jen to, co je nad 170 miliony).</a:t>
            </a:r>
          </a:p>
        </p:txBody>
      </p:sp>
    </p:spTree>
    <p:extLst>
      <p:ext uri="{BB962C8B-B14F-4D97-AF65-F5344CB8AC3E}">
        <p14:creationId xmlns:p14="http://schemas.microsoft.com/office/powerpoint/2010/main" val="45989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ED0CF8-ED57-F0EA-FD42-50C1C6070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D24703E6-BA4F-F7DE-BE0A-B3E5856A83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875" y="404813"/>
            <a:ext cx="7693025" cy="398462"/>
          </a:xfrm>
        </p:spPr>
        <p:txBody>
          <a:bodyPr/>
          <a:lstStyle/>
          <a:p>
            <a:pPr eaLnBrk="1" hangingPunct="1"/>
            <a:r>
              <a:rPr lang="cs-CZ" altLang="cs-CZ" sz="2800" dirty="0">
                <a:solidFill>
                  <a:schemeClr val="accent3"/>
                </a:solidFill>
              </a:rPr>
              <a:t>České dráhy, a.s. 2004, Statistická ročenka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03FFF61C-1499-1C60-24FA-1C70FDA28F5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00125" y="5143500"/>
            <a:ext cx="7078663" cy="728663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altLang="cs-CZ" sz="1600" dirty="0">
                <a:solidFill>
                  <a:schemeClr val="accent3"/>
                </a:solidFill>
              </a:rPr>
              <a:t>Obrácené pořadí let. </a:t>
            </a: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altLang="cs-CZ" sz="1600" dirty="0">
                <a:solidFill>
                  <a:schemeClr val="accent3"/>
                </a:solidFill>
              </a:rPr>
              <a:t>Zbytečné desetinné místo na ose Y.</a:t>
            </a:r>
          </a:p>
        </p:txBody>
      </p:sp>
      <p:pic>
        <p:nvPicPr>
          <p:cNvPr id="56324" name="Picture 4">
            <a:extLst>
              <a:ext uri="{FF2B5EF4-FFF2-40B4-BE49-F238E27FC236}">
                <a16:creationId xmlns:a16="http://schemas.microsoft.com/office/drawing/2014/main" id="{D8939C53-EAB5-2F77-E202-1E23D470B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000250"/>
            <a:ext cx="7086600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518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82A82-6515-DFD5-3511-7045ACBFC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Obdélník 8">
            <a:extLst>
              <a:ext uri="{FF2B5EF4-FFF2-40B4-BE49-F238E27FC236}">
                <a16:creationId xmlns:a16="http://schemas.microsoft.com/office/drawing/2014/main" id="{9EA5148A-3F17-771E-E8B3-15FE4EFDC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86000"/>
            <a:ext cx="9180513" cy="457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0" bIns="0" anchor="ctr"/>
          <a:lstStyle>
            <a:lvl1pPr marL="290513" indent="-290513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262626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8000"/>
              </a:lnSpc>
              <a:spcBef>
                <a:spcPct val="0"/>
              </a:spcBef>
              <a:buSzPct val="130000"/>
              <a:buFontTx/>
              <a:buBlip>
                <a:blip r:embed="rId2"/>
              </a:buBlip>
            </a:pPr>
            <a:endParaRPr lang="cs-CZ" altLang="cs-CZ" sz="3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7E56B560-6F75-3E9D-A749-509E2157EA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76825" y="2276475"/>
            <a:ext cx="3214688" cy="1285875"/>
          </a:xfrm>
          <a:solidFill>
            <a:srgbClr val="FFFF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pt-BR" altLang="cs-CZ" sz="2400">
                <a:solidFill>
                  <a:schemeClr val="tx2"/>
                </a:solidFill>
              </a:rPr>
              <a:t>Metrostav a.s.</a:t>
            </a:r>
            <a:r>
              <a:rPr lang="cs-CZ" altLang="cs-CZ" sz="2400">
                <a:solidFill>
                  <a:schemeClr val="tx2"/>
                </a:solidFill>
              </a:rPr>
              <a:t>, </a:t>
            </a:r>
            <a:br>
              <a:rPr lang="cs-CZ" altLang="cs-CZ" sz="2400">
                <a:solidFill>
                  <a:schemeClr val="tx2"/>
                </a:solidFill>
              </a:rPr>
            </a:br>
            <a:r>
              <a:rPr lang="cs-CZ" altLang="cs-CZ" sz="2400">
                <a:solidFill>
                  <a:schemeClr val="tx2"/>
                </a:solidFill>
              </a:rPr>
              <a:t>R</a:t>
            </a:r>
            <a:r>
              <a:rPr lang="pt-BR" altLang="cs-CZ" sz="2400">
                <a:solidFill>
                  <a:schemeClr val="tx2"/>
                </a:solidFill>
              </a:rPr>
              <a:t>o</a:t>
            </a:r>
            <a:r>
              <a:rPr lang="cs-CZ" altLang="cs-CZ" sz="2400">
                <a:solidFill>
                  <a:schemeClr val="tx2"/>
                </a:solidFill>
              </a:rPr>
              <a:t>č</a:t>
            </a:r>
            <a:r>
              <a:rPr lang="pt-BR" altLang="cs-CZ" sz="2400">
                <a:solidFill>
                  <a:schemeClr val="tx2"/>
                </a:solidFill>
              </a:rPr>
              <a:t>ní</a:t>
            </a:r>
            <a:r>
              <a:rPr lang="cs-CZ" altLang="cs-CZ" sz="2400">
                <a:solidFill>
                  <a:schemeClr val="tx2"/>
                </a:solidFill>
              </a:rPr>
              <a:t> </a:t>
            </a:r>
            <a:r>
              <a:rPr lang="pt-BR" altLang="cs-CZ" sz="2400">
                <a:solidFill>
                  <a:schemeClr val="tx2"/>
                </a:solidFill>
              </a:rPr>
              <a:t>zpráva 2003 </a:t>
            </a:r>
            <a:endParaRPr lang="cs-CZ" altLang="cs-CZ" sz="2400">
              <a:solidFill>
                <a:schemeClr val="tx2"/>
              </a:solidFill>
            </a:endParaRP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33C0BBA1-4E4C-A67F-710B-E18CB7B30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4292600"/>
            <a:ext cx="338455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262626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cs-CZ" altLang="cs-CZ" sz="1600" dirty="0">
                <a:solidFill>
                  <a:schemeClr val="accent3"/>
                </a:solidFill>
                <a:latin typeface="Arial" panose="020B0604020202020204" pitchFamily="34" charset="0"/>
              </a:rPr>
              <a:t>Nepřehledný vztah tržeb a hospodářského výsledku, nevhodný typ grafu.</a:t>
            </a:r>
          </a:p>
        </p:txBody>
      </p:sp>
      <p:pic>
        <p:nvPicPr>
          <p:cNvPr id="57349" name="Picture 3">
            <a:extLst>
              <a:ext uri="{FF2B5EF4-FFF2-40B4-BE49-F238E27FC236}">
                <a16:creationId xmlns:a16="http://schemas.microsoft.com/office/drawing/2014/main" id="{CF8FD1C3-12CD-A3F8-C3C7-15CB2045F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424815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329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78CF70-6A92-198E-A945-C398D807E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Obdélník 8">
            <a:extLst>
              <a:ext uri="{FF2B5EF4-FFF2-40B4-BE49-F238E27FC236}">
                <a16:creationId xmlns:a16="http://schemas.microsoft.com/office/drawing/2014/main" id="{EC15D1B5-4A4D-A017-F29E-16192F66A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86000"/>
            <a:ext cx="9180513" cy="457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0" bIns="0" anchor="ctr"/>
          <a:lstStyle>
            <a:lvl1pPr marL="290513" indent="-290513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262626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8000"/>
              </a:lnSpc>
              <a:spcBef>
                <a:spcPct val="0"/>
              </a:spcBef>
              <a:buSzPct val="130000"/>
              <a:buFontTx/>
              <a:buBlip>
                <a:blip r:embed="rId2"/>
              </a:buBlip>
            </a:pPr>
            <a:endParaRPr lang="cs-CZ" altLang="cs-CZ" sz="3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44BED3C1-6D55-965E-26A3-6BD0B7C603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43438" y="1557338"/>
            <a:ext cx="3214687" cy="128587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pt-BR" altLang="cs-CZ" sz="2400" dirty="0">
                <a:solidFill>
                  <a:schemeClr val="accent3"/>
                </a:solidFill>
              </a:rPr>
              <a:t>Metrostav a.s.</a:t>
            </a:r>
            <a:r>
              <a:rPr lang="cs-CZ" altLang="cs-CZ" sz="2400" dirty="0">
                <a:solidFill>
                  <a:schemeClr val="accent3"/>
                </a:solidFill>
              </a:rPr>
              <a:t>, </a:t>
            </a:r>
            <a:br>
              <a:rPr lang="cs-CZ" altLang="cs-CZ" sz="2400" dirty="0">
                <a:solidFill>
                  <a:schemeClr val="accent3"/>
                </a:solidFill>
              </a:rPr>
            </a:br>
            <a:r>
              <a:rPr lang="cs-CZ" altLang="cs-CZ" sz="2400" dirty="0">
                <a:solidFill>
                  <a:schemeClr val="accent3"/>
                </a:solidFill>
              </a:rPr>
              <a:t>R</a:t>
            </a:r>
            <a:r>
              <a:rPr lang="pt-BR" altLang="cs-CZ" sz="2400" dirty="0">
                <a:solidFill>
                  <a:schemeClr val="accent3"/>
                </a:solidFill>
              </a:rPr>
              <a:t>o</a:t>
            </a:r>
            <a:r>
              <a:rPr lang="cs-CZ" altLang="cs-CZ" sz="2400" dirty="0">
                <a:solidFill>
                  <a:schemeClr val="accent3"/>
                </a:solidFill>
              </a:rPr>
              <a:t>č</a:t>
            </a:r>
            <a:r>
              <a:rPr lang="pt-BR" altLang="cs-CZ" sz="2400" dirty="0">
                <a:solidFill>
                  <a:schemeClr val="accent3"/>
                </a:solidFill>
              </a:rPr>
              <a:t>ní</a:t>
            </a:r>
            <a:r>
              <a:rPr lang="cs-CZ" altLang="cs-CZ" sz="2400" dirty="0">
                <a:solidFill>
                  <a:schemeClr val="accent3"/>
                </a:solidFill>
              </a:rPr>
              <a:t> </a:t>
            </a:r>
            <a:r>
              <a:rPr lang="pt-BR" altLang="cs-CZ" sz="2400" dirty="0">
                <a:solidFill>
                  <a:schemeClr val="accent3"/>
                </a:solidFill>
              </a:rPr>
              <a:t>zpráva 2003 </a:t>
            </a:r>
            <a:endParaRPr lang="cs-CZ" altLang="cs-CZ" sz="2400" dirty="0">
              <a:solidFill>
                <a:schemeClr val="accent3"/>
              </a:solidFill>
            </a:endParaRPr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7AE17E3F-517A-B253-49BC-F3ECAC9BA77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0" y="5643563"/>
            <a:ext cx="3538538" cy="3778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altLang="cs-CZ" sz="1600" dirty="0">
                <a:solidFill>
                  <a:schemeClr val="accent3"/>
                </a:solidFill>
              </a:rPr>
              <a:t>Nepřehledné, nevhodný typ grafu.</a:t>
            </a:r>
          </a:p>
        </p:txBody>
      </p:sp>
      <p:pic>
        <p:nvPicPr>
          <p:cNvPr id="58373" name="Picture 3">
            <a:extLst>
              <a:ext uri="{FF2B5EF4-FFF2-40B4-BE49-F238E27FC236}">
                <a16:creationId xmlns:a16="http://schemas.microsoft.com/office/drawing/2014/main" id="{C1198AA2-36F6-5EFE-1D96-CE6CB89EE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85750"/>
            <a:ext cx="3838575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4">
            <a:extLst>
              <a:ext uri="{FF2B5EF4-FFF2-40B4-BE49-F238E27FC236}">
                <a16:creationId xmlns:a16="http://schemas.microsoft.com/office/drawing/2014/main" id="{467F448F-2273-9D28-DE95-9C5B02FFE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714750"/>
            <a:ext cx="43434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498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0BE33-CF04-AB02-5118-3B58A83E3E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Obdélník 7">
            <a:extLst>
              <a:ext uri="{FF2B5EF4-FFF2-40B4-BE49-F238E27FC236}">
                <a16:creationId xmlns:a16="http://schemas.microsoft.com/office/drawing/2014/main" id="{1C37FDB4-4EC1-074E-59E0-5BE47F7A0B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86000"/>
            <a:ext cx="9180513" cy="457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0" bIns="0" anchor="ctr"/>
          <a:lstStyle>
            <a:lvl1pPr marL="290513" indent="-290513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262626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8000"/>
              </a:lnSpc>
              <a:spcBef>
                <a:spcPct val="0"/>
              </a:spcBef>
              <a:buSzPct val="130000"/>
              <a:buFontTx/>
              <a:buBlip>
                <a:blip r:embed="rId2"/>
              </a:buBlip>
            </a:pPr>
            <a:endParaRPr lang="cs-CZ" altLang="cs-CZ" sz="3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9395" name="Rectangle 2">
            <a:extLst>
              <a:ext uri="{FF2B5EF4-FFF2-40B4-BE49-F238E27FC236}">
                <a16:creationId xmlns:a16="http://schemas.microsoft.com/office/drawing/2014/main" id="{5DF1642B-BB7F-B5C9-638C-E517FAB8CB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95963" y="2349500"/>
            <a:ext cx="3214687" cy="128587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pt-BR" altLang="cs-CZ" sz="2400" dirty="0">
                <a:solidFill>
                  <a:schemeClr val="accent3"/>
                </a:solidFill>
              </a:rPr>
              <a:t>Metrostav a.s.</a:t>
            </a:r>
            <a:r>
              <a:rPr lang="cs-CZ" altLang="cs-CZ" sz="2400" dirty="0">
                <a:solidFill>
                  <a:schemeClr val="accent3"/>
                </a:solidFill>
              </a:rPr>
              <a:t>, </a:t>
            </a:r>
            <a:br>
              <a:rPr lang="cs-CZ" altLang="cs-CZ" sz="2400" dirty="0">
                <a:solidFill>
                  <a:schemeClr val="accent3"/>
                </a:solidFill>
              </a:rPr>
            </a:br>
            <a:r>
              <a:rPr lang="cs-CZ" altLang="cs-CZ" sz="2400" dirty="0">
                <a:solidFill>
                  <a:schemeClr val="accent3"/>
                </a:solidFill>
              </a:rPr>
              <a:t>R</a:t>
            </a:r>
            <a:r>
              <a:rPr lang="pt-BR" altLang="cs-CZ" sz="2400" dirty="0">
                <a:solidFill>
                  <a:schemeClr val="accent3"/>
                </a:solidFill>
              </a:rPr>
              <a:t>o</a:t>
            </a:r>
            <a:r>
              <a:rPr lang="cs-CZ" altLang="cs-CZ" sz="2400" dirty="0">
                <a:solidFill>
                  <a:schemeClr val="accent3"/>
                </a:solidFill>
              </a:rPr>
              <a:t>č</a:t>
            </a:r>
            <a:r>
              <a:rPr lang="pt-BR" altLang="cs-CZ" sz="2400" dirty="0">
                <a:solidFill>
                  <a:schemeClr val="accent3"/>
                </a:solidFill>
              </a:rPr>
              <a:t>ní</a:t>
            </a:r>
            <a:r>
              <a:rPr lang="cs-CZ" altLang="cs-CZ" sz="2400" dirty="0">
                <a:solidFill>
                  <a:schemeClr val="accent3"/>
                </a:solidFill>
              </a:rPr>
              <a:t> </a:t>
            </a:r>
            <a:r>
              <a:rPr lang="pt-BR" altLang="cs-CZ" sz="2400" dirty="0">
                <a:solidFill>
                  <a:schemeClr val="accent3"/>
                </a:solidFill>
              </a:rPr>
              <a:t>zpráva 2003 </a:t>
            </a:r>
            <a:endParaRPr lang="cs-CZ" altLang="cs-CZ" sz="2400" dirty="0">
              <a:solidFill>
                <a:schemeClr val="accent3"/>
              </a:solidFill>
            </a:endParaRPr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4AD1A465-0D73-E17F-282C-7573AA6CD6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508625" y="4652963"/>
            <a:ext cx="3492500" cy="642937"/>
          </a:xfrm>
        </p:spPr>
        <p:txBody>
          <a:bodyPr/>
          <a:lstStyle/>
          <a:p>
            <a:pPr indent="0" eaLnBrk="1" hangingPunct="1">
              <a:buFont typeface="Wingdings" panose="05000000000000000000" pitchFamily="2" charset="2"/>
              <a:buNone/>
            </a:pPr>
            <a:r>
              <a:rPr altLang="cs-CZ" sz="1600" dirty="0">
                <a:solidFill>
                  <a:schemeClr val="accent3"/>
                </a:solidFill>
              </a:rPr>
              <a:t>Nepřehledné, nevhodný typ grafu</a:t>
            </a:r>
          </a:p>
        </p:txBody>
      </p:sp>
      <p:pic>
        <p:nvPicPr>
          <p:cNvPr id="59397" name="Picture 2">
            <a:extLst>
              <a:ext uri="{FF2B5EF4-FFF2-40B4-BE49-F238E27FC236}">
                <a16:creationId xmlns:a16="http://schemas.microsoft.com/office/drawing/2014/main" id="{E1A96652-D2C1-1A4B-6A61-E6740C2ABDB7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14313"/>
            <a:ext cx="5492750" cy="632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644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0AC7F-748A-0A1B-1E71-13B40465B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Obdélník 7">
            <a:extLst>
              <a:ext uri="{FF2B5EF4-FFF2-40B4-BE49-F238E27FC236}">
                <a16:creationId xmlns:a16="http://schemas.microsoft.com/office/drawing/2014/main" id="{DD37C83B-FD5B-0CE1-1662-FD9AE33640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86000"/>
            <a:ext cx="9180513" cy="457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0" bIns="0" anchor="ctr"/>
          <a:lstStyle>
            <a:lvl1pPr marL="290513" indent="-290513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262626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262626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262626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8000"/>
              </a:lnSpc>
              <a:spcBef>
                <a:spcPct val="0"/>
              </a:spcBef>
              <a:buSzPct val="130000"/>
              <a:buFontTx/>
              <a:buBlip>
                <a:blip r:embed="rId2"/>
              </a:buBlip>
            </a:pPr>
            <a:endParaRPr lang="cs-CZ" altLang="cs-CZ" sz="3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8932FDF7-37D8-A5E7-D5D4-A0F9FEB0B1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345363" cy="487362"/>
          </a:xfrm>
        </p:spPr>
        <p:txBody>
          <a:bodyPr/>
          <a:lstStyle/>
          <a:p>
            <a:pPr eaLnBrk="1" hangingPunct="1"/>
            <a:r>
              <a:rPr lang="cs-CZ" altLang="cs-CZ" sz="2800" dirty="0">
                <a:solidFill>
                  <a:schemeClr val="accent3"/>
                </a:solidFill>
              </a:rPr>
              <a:t>Ministerstvo dopravy</a:t>
            </a:r>
            <a:r>
              <a:rPr lang="cs-CZ" altLang="cs-CZ" sz="1900" dirty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E05572D0-816E-94E4-11D1-042E5FDD96B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6237288"/>
            <a:ext cx="7991475" cy="2889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altLang="cs-CZ" sz="1600" dirty="0">
                <a:solidFill>
                  <a:schemeClr val="accent3"/>
                </a:solidFill>
              </a:rPr>
              <a:t>K vyjádření podílu by byl vhodnější graf vývoje podílu počtu automobilů na obyvatele.</a:t>
            </a:r>
          </a:p>
        </p:txBody>
      </p:sp>
      <p:graphicFrame>
        <p:nvGraphicFramePr>
          <p:cNvPr id="60421" name="Object 4">
            <a:extLst>
              <a:ext uri="{FF2B5EF4-FFF2-40B4-BE49-F238E27FC236}">
                <a16:creationId xmlns:a16="http://schemas.microsoft.com/office/drawing/2014/main" id="{7B6991ED-7B03-2FB4-7213-6BF99E89BBCC}"/>
              </a:ext>
            </a:extLst>
          </p:cNvPr>
          <p:cNvGraphicFramePr>
            <a:graphicFrameLocks noGrp="1" noChangeAspect="1"/>
          </p:cNvGraphicFramePr>
          <p:nvPr>
            <p:ph sz="quarter" idx="2"/>
          </p:nvPr>
        </p:nvGraphicFramePr>
        <p:xfrm>
          <a:off x="611188" y="1341438"/>
          <a:ext cx="7199312" cy="463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f" r:id="rId3" imgW="8677262" imgH="5581641" progId="Excel.Chart.8">
                  <p:embed/>
                </p:oleObj>
              </mc:Choice>
              <mc:Fallback>
                <p:oleObj name="Graf" r:id="rId3" imgW="8677262" imgH="5581641" progId="Excel.Chart.8">
                  <p:embed/>
                  <p:pic>
                    <p:nvPicPr>
                      <p:cNvPr id="60421" name="Object 4">
                        <a:extLst>
                          <a:ext uri="{FF2B5EF4-FFF2-40B4-BE49-F238E27FC236}">
                            <a16:creationId xmlns:a16="http://schemas.microsoft.com/office/drawing/2014/main" id="{02D6572A-8CE5-20CA-B1C9-7B0F84EC6FC6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341438"/>
                        <a:ext cx="7199312" cy="4630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Group 5">
            <a:extLst>
              <a:ext uri="{FF2B5EF4-FFF2-40B4-BE49-F238E27FC236}">
                <a16:creationId xmlns:a16="http://schemas.microsoft.com/office/drawing/2014/main" id="{A8ADEC96-B357-24BE-1CD7-5E1BEA6E7397}"/>
              </a:ext>
            </a:extLst>
          </p:cNvPr>
          <p:cNvGraphicFramePr>
            <a:graphicFrameLocks noGrp="1"/>
          </p:cNvGraphicFramePr>
          <p:nvPr>
            <p:ph sz="quarter" idx="3"/>
          </p:nvPr>
        </p:nvGraphicFramePr>
        <p:xfrm>
          <a:off x="642938" y="928688"/>
          <a:ext cx="4176712" cy="360362"/>
        </p:xfrm>
        <a:graphic>
          <a:graphicData uri="http://schemas.openxmlformats.org/drawingml/2006/table">
            <a:tbl>
              <a:tblPr/>
              <a:tblGrid>
                <a:gridCol w="4176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362">
                <a:tc>
                  <a:txBody>
                    <a:bodyPr/>
                    <a:lstStyle/>
                    <a:p>
                      <a:pPr marL="225425" marR="0" lvl="0" indent="-225425" algn="l" defTabSz="914400" rtl="0" eaLnBrk="0" fontAlgn="b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F0B25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1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Narrow" pitchFamily="34" charset="0"/>
                        </a:rPr>
                        <a:t>8.8. Vývoj počtu obyvatel a počtu osobních automobilů</a:t>
                      </a:r>
                      <a:endParaRPr kumimoji="0" lang="cs-CZ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44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CE97E-4A02-859E-4202-962C28F63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09FD0BF9-9974-D79B-1504-FEB9FB51EE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2700"/>
            <a:ext cx="7851775" cy="927100"/>
          </a:xfrm>
        </p:spPr>
        <p:txBody>
          <a:bodyPr/>
          <a:lstStyle/>
          <a:p>
            <a:pPr eaLnBrk="1" hangingPunct="1"/>
            <a:r>
              <a:rPr lang="cs-CZ" sz="3200" dirty="0">
                <a:solidFill>
                  <a:schemeClr val="accent3"/>
                </a:solidFill>
              </a:rPr>
              <a:t>Jak vytvořit špatný graf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73E4D32F-6136-BB4D-4405-E4908725A9E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836712"/>
            <a:ext cx="8493125" cy="5400675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Ukaž co nejméně dat – minimalizuj hustotu obrázku</a:t>
            </a:r>
          </a:p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Skryj význam dat – minimalizuj popis</a:t>
            </a:r>
          </a:p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Ignoruj a poruš vizuální metaforu – vztahy velikostí, pořadí hodnot</a:t>
            </a:r>
          </a:p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Zobraz jen pořadí bez ohledu na číselné rozdíly</a:t>
            </a:r>
          </a:p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Zobraz data mimo kontext, který je určuje</a:t>
            </a:r>
          </a:p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Změň měřítko ve středu škály (jde o velmi efektivní způsob, jak udělat malý rozdíl velkým a naopak)</a:t>
            </a:r>
          </a:p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Zdůrazni triviální vztahy a ignoruj důležité</a:t>
            </a:r>
          </a:p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Porovnej v jednom grafu na různých základech (např. různé jednotky)</a:t>
            </a:r>
          </a:p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Zásadně uváděj pořadí komparovaných jednotek podle abecedy nebo podle číselníku</a:t>
            </a:r>
          </a:p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Označuj části grafu a) nejasně, b) neúplně, c) nesprávně, d) neurčitě</a:t>
            </a:r>
          </a:p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Čím více, tím zmatenější: a) více desetinných míst, b) více dimenzí</a:t>
            </a:r>
          </a:p>
          <a:p>
            <a:pPr eaLnBrk="1" hangingPunct="1">
              <a:spcBef>
                <a:spcPts val="600"/>
              </a:spcBef>
            </a:pPr>
            <a:r>
              <a:rPr lang="cs-CZ" sz="1800" b="0" dirty="0">
                <a:solidFill>
                  <a:schemeClr val="tx1"/>
                </a:solidFill>
              </a:rPr>
              <a:t>Jestliže už někdo v dané oblasti vytvořil dobrý a přehledný graf, vymysli jiný způsob zobrazení</a:t>
            </a: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</a:pPr>
            <a:r>
              <a:rPr lang="cs-CZ" sz="1800" b="0" dirty="0">
                <a:solidFill>
                  <a:schemeClr val="tx1"/>
                </a:solidFill>
              </a:rPr>
              <a:t>	</a:t>
            </a:r>
            <a:r>
              <a:rPr lang="cs-CZ" sz="1800" b="0" i="1" dirty="0">
                <a:solidFill>
                  <a:schemeClr val="tx1"/>
                </a:solidFill>
                <a:cs typeface="Times New Roman" pitchFamily="18" charset="0"/>
              </a:rPr>
              <a:t>(podle H. </a:t>
            </a:r>
            <a:r>
              <a:rPr lang="cs-CZ" sz="1800" b="0" i="1" dirty="0" err="1">
                <a:solidFill>
                  <a:schemeClr val="tx1"/>
                </a:solidFill>
                <a:cs typeface="Times New Roman" pitchFamily="18" charset="0"/>
              </a:rPr>
              <a:t>Wainera</a:t>
            </a:r>
            <a:r>
              <a:rPr lang="cs-CZ" sz="1800" b="0" i="1" dirty="0">
                <a:solidFill>
                  <a:schemeClr val="tx1"/>
                </a:solidFill>
                <a:cs typeface="Times New Roman" pitchFamily="18" charset="0"/>
              </a:rPr>
              <a:t> 1984)</a:t>
            </a:r>
            <a:r>
              <a:rPr lang="cs-CZ" sz="1800" b="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8517017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Pokročilejší vizualizace dat v jazyce R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170833"/>
            <a:ext cx="5896744" cy="1752600"/>
          </a:xfrm>
        </p:spPr>
        <p:txBody>
          <a:bodyPr/>
          <a:lstStyle/>
          <a:p>
            <a:r>
              <a:rPr lang="cs-CZ" dirty="0"/>
              <a:t>Balík ggplot2</a:t>
            </a:r>
          </a:p>
        </p:txBody>
      </p:sp>
    </p:spTree>
    <p:extLst>
      <p:ext uri="{BB962C8B-B14F-4D97-AF65-F5344CB8AC3E}">
        <p14:creationId xmlns:p14="http://schemas.microsoft.com/office/powerpoint/2010/main" val="41352282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8987AE-2E83-E354-BB12-9F8454B2A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Balík ggplot2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71132E-B4A3-17B2-8FFD-B8698A043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908720"/>
            <a:ext cx="8640000" cy="5256000"/>
          </a:xfrm>
        </p:spPr>
        <p:txBody>
          <a:bodyPr>
            <a:normAutofit/>
          </a:bodyPr>
          <a:lstStyle/>
          <a:p>
            <a:r>
              <a:rPr lang="cs-CZ" b="0" dirty="0">
                <a:effectLst/>
                <a:ea typeface="Calibri" panose="020F0502020204030204" pitchFamily="34" charset="0"/>
              </a:rPr>
              <a:t>Součástí kolekce </a:t>
            </a:r>
            <a:r>
              <a:rPr lang="cs-CZ" i="1" dirty="0">
                <a:effectLst/>
                <a:ea typeface="Calibri" panose="020F0502020204030204" pitchFamily="34" charset="0"/>
              </a:rPr>
              <a:t>R balíků – </a:t>
            </a:r>
            <a:r>
              <a:rPr lang="cs-CZ" i="1" dirty="0" err="1">
                <a:effectLst/>
                <a:ea typeface="Calibri" panose="020F0502020204030204" pitchFamily="34" charset="0"/>
              </a:rPr>
              <a:t>tidyverse</a:t>
            </a:r>
            <a:r>
              <a:rPr lang="cs-CZ" dirty="0">
                <a:ea typeface="Calibri" panose="020F0502020204030204" pitchFamily="34" charset="0"/>
              </a:rPr>
              <a:t>, </a:t>
            </a:r>
            <a:r>
              <a:rPr lang="cs-CZ" b="0" dirty="0">
                <a:ea typeface="Calibri" panose="020F0502020204030204" pitchFamily="34" charset="0"/>
              </a:rPr>
              <a:t>navržených pro datovou vědu </a:t>
            </a:r>
            <a:r>
              <a:rPr lang="cs-CZ" b="0" dirty="0" err="1">
                <a:ea typeface="Calibri" panose="020F0502020204030204" pitchFamily="34" charset="0"/>
              </a:rPr>
              <a:t>Hadley</a:t>
            </a:r>
            <a:r>
              <a:rPr lang="cs-CZ" b="0" dirty="0">
                <a:ea typeface="Calibri" panose="020F0502020204030204" pitchFamily="34" charset="0"/>
              </a:rPr>
              <a:t> </a:t>
            </a:r>
            <a:r>
              <a:rPr lang="cs-CZ" b="0" dirty="0" err="1">
                <a:ea typeface="Calibri" panose="020F0502020204030204" pitchFamily="34" charset="0"/>
              </a:rPr>
              <a:t>Wickhamem</a:t>
            </a:r>
            <a:r>
              <a:rPr lang="cs-CZ" b="0" dirty="0">
                <a:ea typeface="Calibri" panose="020F0502020204030204" pitchFamily="34" charset="0"/>
              </a:rPr>
              <a:t> a jeho týmem (</a:t>
            </a:r>
            <a:r>
              <a:rPr lang="cs-CZ" b="0" dirty="0">
                <a:ea typeface="Calibri" panose="020F0502020204030204" pitchFamily="34" charset="0"/>
                <a:hlinkClick r:id="rId2"/>
              </a:rPr>
              <a:t>https://www.tidyverse.org/</a:t>
            </a:r>
            <a:r>
              <a:rPr lang="cs-CZ" b="0" dirty="0" err="1">
                <a:ea typeface="Calibri" panose="020F0502020204030204" pitchFamily="34" charset="0"/>
                <a:hlinkClick r:id="rId2"/>
              </a:rPr>
              <a:t>packages</a:t>
            </a:r>
            <a:r>
              <a:rPr lang="cs-CZ" b="0" dirty="0">
                <a:ea typeface="Calibri" panose="020F0502020204030204" pitchFamily="34" charset="0"/>
                <a:hlinkClick r:id="rId2"/>
              </a:rPr>
              <a:t>/</a:t>
            </a:r>
            <a:r>
              <a:rPr lang="cs-CZ" b="0" dirty="0">
                <a:ea typeface="Calibri" panose="020F0502020204030204" pitchFamily="34" charset="0"/>
              </a:rPr>
              <a:t>)</a:t>
            </a:r>
          </a:p>
          <a:p>
            <a:pPr marL="0" indent="0">
              <a:buNone/>
            </a:pPr>
            <a:endParaRPr lang="cs-CZ" b="0" dirty="0">
              <a:ea typeface="Calibri" panose="020F0502020204030204" pitchFamily="34" charset="0"/>
            </a:endParaRPr>
          </a:p>
          <a:p>
            <a:r>
              <a:rPr lang="cs-CZ" dirty="0"/>
              <a:t>Nutná instalace:</a:t>
            </a:r>
          </a:p>
          <a:p>
            <a:pPr marL="457200" lvl="1" indent="0">
              <a:buNone/>
            </a:pPr>
            <a:endParaRPr lang="cs-CZ" sz="2000" dirty="0"/>
          </a:p>
          <a:p>
            <a:pPr marL="457200" lvl="1" indent="0">
              <a:buNone/>
            </a:pPr>
            <a:endParaRPr lang="cs-CZ" sz="2000" dirty="0"/>
          </a:p>
          <a:p>
            <a:pPr marL="457200" lvl="1" indent="0">
              <a:buNone/>
            </a:pPr>
            <a:endParaRPr lang="cs-CZ" sz="2000" dirty="0"/>
          </a:p>
          <a:p>
            <a:r>
              <a:rPr lang="cs-CZ" b="0" dirty="0"/>
              <a:t>Založen na konceptu </a:t>
            </a:r>
            <a:r>
              <a:rPr lang="cs-CZ" b="0" i="1" dirty="0">
                <a:solidFill>
                  <a:schemeClr val="accent3"/>
                </a:solidFill>
              </a:rPr>
              <a:t>„</a:t>
            </a:r>
            <a:r>
              <a:rPr lang="cs-CZ" i="1" dirty="0" err="1">
                <a:solidFill>
                  <a:schemeClr val="accent3"/>
                </a:solidFill>
              </a:rPr>
              <a:t>Grammar</a:t>
            </a:r>
            <a:r>
              <a:rPr lang="cs-CZ" i="1" dirty="0">
                <a:solidFill>
                  <a:schemeClr val="accent3"/>
                </a:solidFill>
              </a:rPr>
              <a:t> </a:t>
            </a:r>
            <a:r>
              <a:rPr lang="cs-CZ" i="1" dirty="0" err="1">
                <a:solidFill>
                  <a:schemeClr val="accent3"/>
                </a:solidFill>
              </a:rPr>
              <a:t>of</a:t>
            </a:r>
            <a:r>
              <a:rPr lang="cs-CZ" i="1" dirty="0">
                <a:solidFill>
                  <a:schemeClr val="accent3"/>
                </a:solidFill>
              </a:rPr>
              <a:t> </a:t>
            </a:r>
            <a:r>
              <a:rPr lang="cs-CZ" i="1" dirty="0" err="1">
                <a:solidFill>
                  <a:schemeClr val="accent3"/>
                </a:solidFill>
              </a:rPr>
              <a:t>Graphics</a:t>
            </a:r>
            <a:r>
              <a:rPr lang="cs-CZ" b="0" i="1" dirty="0">
                <a:solidFill>
                  <a:schemeClr val="accent3"/>
                </a:solidFill>
              </a:rPr>
              <a:t>“</a:t>
            </a:r>
            <a:r>
              <a:rPr lang="cs-CZ" b="0" dirty="0">
                <a:solidFill>
                  <a:schemeClr val="accent3"/>
                </a:solidFill>
              </a:rPr>
              <a:t>, </a:t>
            </a:r>
            <a:r>
              <a:rPr lang="cs-CZ" b="0" dirty="0"/>
              <a:t>který umožní skládat grafy kombinací nezávislých komponent.</a:t>
            </a:r>
          </a:p>
          <a:p>
            <a:r>
              <a:rPr lang="cs-CZ" b="0" dirty="0"/>
              <a:t>Umožňuje </a:t>
            </a:r>
            <a:r>
              <a:rPr lang="cs-CZ" b="0" dirty="0">
                <a:effectLst/>
                <a:ea typeface="Calibri" panose="020F0502020204030204" pitchFamily="34" charset="0"/>
              </a:rPr>
              <a:t>vytvořit grafy, které budou přizpůsobeny konkrétnímu zadání.</a:t>
            </a:r>
            <a:endParaRPr lang="cs-CZ" b="0" dirty="0"/>
          </a:p>
          <a:p>
            <a:r>
              <a:rPr lang="cs-CZ" b="0" dirty="0"/>
              <a:t>Grafy jsou více profesionální. </a:t>
            </a:r>
          </a:p>
          <a:p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Balík ggplot2 umožňuje konstruovat jenom dvoudimenzionální grafy.</a:t>
            </a:r>
          </a:p>
          <a:p>
            <a:r>
              <a:rPr lang="cs-CZ" b="0" dirty="0"/>
              <a:t>Nepopisuje interaktivní grafiku, pouze statickou.</a:t>
            </a:r>
          </a:p>
          <a:p>
            <a:r>
              <a:rPr lang="cs-CZ" b="0" dirty="0"/>
              <a:t>Existují různé doplňkové balíčky.</a:t>
            </a:r>
          </a:p>
          <a:p>
            <a:pPr marL="0" indent="0">
              <a:buNone/>
            </a:pPr>
            <a:endParaRPr lang="cs-CZ" sz="2400" b="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69C11E1-C87D-E691-3216-FFEEBB7302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925" t="5489" r="9582" b="5446"/>
          <a:stretch/>
        </p:blipFill>
        <p:spPr>
          <a:xfrm>
            <a:off x="6353958" y="2108552"/>
            <a:ext cx="1008113" cy="1224136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0DE5476F-390F-6386-AA6C-B0267D3CA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1800" y="1988840"/>
            <a:ext cx="3096344" cy="1112585"/>
          </a:xfrm>
          <a:prstGeom prst="rect">
            <a:avLst/>
          </a:prstGeom>
        </p:spPr>
      </p:pic>
      <p:pic>
        <p:nvPicPr>
          <p:cNvPr id="1026" name="Picture 2" descr="Tidyverse">
            <a:extLst>
              <a:ext uri="{FF2B5EF4-FFF2-40B4-BE49-F238E27FC236}">
                <a16:creationId xmlns:a16="http://schemas.microsoft.com/office/drawing/2014/main" id="{570220C5-D7B5-62C0-1B4C-859751D7E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832" y="1526638"/>
            <a:ext cx="1008112" cy="116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445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2D7F9A-3C5E-DF01-CAD3-1F53812EE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Funkce </a:t>
            </a:r>
            <a:r>
              <a:rPr lang="cs-CZ" dirty="0" err="1">
                <a:solidFill>
                  <a:schemeClr val="accent3"/>
                </a:solidFill>
              </a:rPr>
              <a:t>ggplot</a:t>
            </a:r>
            <a:r>
              <a:rPr lang="cs-CZ" dirty="0">
                <a:solidFill>
                  <a:schemeClr val="accent3"/>
                </a:solidFill>
              </a:rPr>
              <a:t>()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2B9425-11BC-CAAF-A075-8878026F9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0" dirty="0"/>
              <a:t>Při vytváření grafu je nejdříve ve většině případů volaná funkce </a:t>
            </a:r>
            <a:r>
              <a:rPr lang="cs-CZ" b="0" dirty="0" err="1"/>
              <a:t>ggplot</a:t>
            </a:r>
            <a:r>
              <a:rPr lang="cs-CZ" b="0" dirty="0"/>
              <a:t>(), která má dva základní argumenty: </a:t>
            </a:r>
            <a:r>
              <a:rPr lang="cs-CZ" i="1" dirty="0"/>
              <a:t>data, </a:t>
            </a:r>
            <a:r>
              <a:rPr lang="cs-CZ" i="1" dirty="0" err="1"/>
              <a:t>mapping</a:t>
            </a:r>
            <a:r>
              <a:rPr lang="cs-CZ" b="0" dirty="0"/>
              <a:t>. </a:t>
            </a:r>
          </a:p>
          <a:p>
            <a:endParaRPr lang="cs-CZ" b="0" dirty="0"/>
          </a:p>
          <a:p>
            <a:pPr marL="0" indent="0">
              <a:buNone/>
            </a:pPr>
            <a:endParaRPr lang="cs-CZ" b="0" dirty="0"/>
          </a:p>
          <a:p>
            <a:r>
              <a:rPr lang="cs-CZ" i="1" dirty="0"/>
              <a:t>data</a:t>
            </a:r>
            <a:r>
              <a:rPr lang="cs-CZ" b="0" dirty="0"/>
              <a:t> – v</a:t>
            </a:r>
            <a:r>
              <a:rPr lang="cs-CZ" b="0" dirty="0">
                <a:effectLst/>
                <a:ea typeface="Calibri" panose="020F0502020204030204" pitchFamily="34" charset="0"/>
              </a:rPr>
              <a:t>ýchozí datová sada musí být ve formě </a:t>
            </a:r>
            <a:r>
              <a:rPr lang="cs-CZ" dirty="0">
                <a:effectLst/>
                <a:ea typeface="Calibri" panose="020F0502020204030204" pitchFamily="34" charset="0"/>
              </a:rPr>
              <a:t>datového rámce </a:t>
            </a:r>
            <a:r>
              <a:rPr lang="cs-CZ" b="0" i="1" dirty="0">
                <a:effectLst/>
                <a:ea typeface="Calibri" panose="020F0502020204030204" pitchFamily="34" charset="0"/>
              </a:rPr>
              <a:t>(</a:t>
            </a:r>
            <a:r>
              <a:rPr lang="cs-CZ" b="0" i="1" dirty="0" err="1">
                <a:effectLst/>
                <a:ea typeface="Calibri" panose="020F0502020204030204" pitchFamily="34" charset="0"/>
              </a:rPr>
              <a:t>data.frame</a:t>
            </a:r>
            <a:r>
              <a:rPr lang="cs-CZ" b="0" i="1" dirty="0">
                <a:effectLst/>
                <a:ea typeface="Calibri" panose="020F0502020204030204" pitchFamily="34" charset="0"/>
              </a:rPr>
              <a:t>)</a:t>
            </a:r>
            <a:r>
              <a:rPr lang="cs-CZ" b="0" dirty="0">
                <a:effectLst/>
                <a:ea typeface="Calibri" panose="020F0502020204030204" pitchFamily="34" charset="0"/>
              </a:rPr>
              <a:t>. </a:t>
            </a:r>
          </a:p>
          <a:p>
            <a:r>
              <a:rPr lang="cs-CZ" i="1" dirty="0" err="1"/>
              <a:t>mapping</a:t>
            </a:r>
            <a:r>
              <a:rPr lang="cs-CZ" b="0" dirty="0"/>
              <a:t> – specifikaci mapování proměnných pomocí funkce </a:t>
            </a:r>
            <a:r>
              <a:rPr lang="cs-CZ" b="0" dirty="0" err="1"/>
              <a:t>aes</a:t>
            </a:r>
            <a:r>
              <a:rPr lang="cs-CZ" b="0" dirty="0"/>
              <a:t>(), </a:t>
            </a:r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další možnosti vstupu zahrnují </a:t>
            </a:r>
            <a:r>
              <a:rPr lang="cs-CZ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color</a:t>
            </a:r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cs-CZ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size</a:t>
            </a:r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cs-CZ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shape</a:t>
            </a:r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… </a:t>
            </a:r>
          </a:p>
          <a:p>
            <a:endParaRPr lang="cs-CZ" sz="1800" b="0" i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i="1" dirty="0">
                <a:solidFill>
                  <a:schemeClr val="accent3"/>
                </a:solidFill>
                <a:latin typeface="Calibri" panose="020F0502020204030204" pitchFamily="34" charset="0"/>
              </a:rPr>
              <a:t>Příklad: Jednoduchý dvourozměrný bodový graf</a:t>
            </a:r>
          </a:p>
          <a:p>
            <a:r>
              <a:rPr lang="cs-CZ" b="0" dirty="0">
                <a:solidFill>
                  <a:schemeClr val="tx1"/>
                </a:solidFill>
              </a:rPr>
              <a:t>Zobrazení závislosti dvou kvantitativních proměnných</a:t>
            </a:r>
          </a:p>
          <a:p>
            <a:endParaRPr lang="cs-CZ" b="0" dirty="0">
              <a:solidFill>
                <a:schemeClr val="tx1"/>
              </a:solidFill>
            </a:endParaRPr>
          </a:p>
          <a:p>
            <a:endParaRPr lang="cs-CZ" b="0" dirty="0">
              <a:solidFill>
                <a:schemeClr val="tx1"/>
              </a:solidFill>
            </a:endParaRPr>
          </a:p>
          <a:p>
            <a:r>
              <a:rPr lang="cs-CZ" b="0" dirty="0">
                <a:solidFill>
                  <a:schemeClr val="tx1"/>
                </a:solidFill>
              </a:rPr>
              <a:t>Funkce vykreslí jenom počáteční objekt, za kterým je nutné pomocí znaménka </a:t>
            </a:r>
            <a:r>
              <a:rPr lang="cs-CZ" dirty="0">
                <a:solidFill>
                  <a:schemeClr val="accent3"/>
                </a:solidFill>
              </a:rPr>
              <a:t>+</a:t>
            </a:r>
            <a:r>
              <a:rPr lang="cs-CZ" b="0" dirty="0">
                <a:solidFill>
                  <a:schemeClr val="tx1"/>
                </a:solidFill>
              </a:rPr>
              <a:t> přidávat komponenty: </a:t>
            </a:r>
            <a:r>
              <a:rPr lang="cs-CZ" i="1" dirty="0">
                <a:solidFill>
                  <a:schemeClr val="accent3"/>
                </a:solidFill>
              </a:rPr>
              <a:t>vrstvy, škály, souřadnicový systém, motiv</a:t>
            </a:r>
            <a:r>
              <a:rPr lang="cs-CZ" b="0" dirty="0">
                <a:solidFill>
                  <a:schemeClr val="accent3"/>
                </a:solidFill>
              </a:rPr>
              <a:t> a </a:t>
            </a:r>
            <a:r>
              <a:rPr lang="cs-CZ" i="1" dirty="0">
                <a:solidFill>
                  <a:schemeClr val="accent3"/>
                </a:solidFill>
              </a:rPr>
              <a:t>komponenta pro dělení grafu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39260F1-80D7-369A-0D31-BBED2DCF7E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305" b="2665"/>
          <a:stretch/>
        </p:blipFill>
        <p:spPr>
          <a:xfrm>
            <a:off x="971639" y="1700808"/>
            <a:ext cx="4211045" cy="420535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7AA2D8EF-5D1F-EC58-BE7D-7CA1D3D10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39" y="4467118"/>
            <a:ext cx="6264657" cy="522055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D7C76661-8C5B-0D8F-A960-810313DAB2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144" t="2665" r="1904"/>
          <a:stretch/>
        </p:blipFill>
        <p:spPr>
          <a:xfrm>
            <a:off x="5292080" y="1700807"/>
            <a:ext cx="72008" cy="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48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23921A-0F6E-8D97-6651-5DB52BC1D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Vizualizace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DBB41B9-6032-E23C-FFB7-EA639E7B5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dirty="0">
                <a:solidFill>
                  <a:schemeClr val="accent3"/>
                </a:solidFill>
              </a:rPr>
              <a:t>Vizualizace slouží k reprezentaci dat, informací nebo konceptů prostřednictvím vizuálních prvků, jako jsou grafy, diagramy, tabulky, mapy, obrázky a další. Jejím hlavním cílem je usnadnit porozumění datům a jejich analýzu.</a:t>
            </a:r>
          </a:p>
          <a:p>
            <a:pPr marL="0" indent="0" algn="ctr">
              <a:buNone/>
            </a:pPr>
            <a:endParaRPr lang="cs-CZ" b="0" dirty="0">
              <a:solidFill>
                <a:schemeClr val="accent3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18EEAAEC-9995-51AA-9D42-C517F4736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237" y="2139917"/>
            <a:ext cx="6759526" cy="38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7689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92A819-808D-89CA-D440-BA0D71DE0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1. Vrstva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DB6F9FB-0A98-2C4B-1FD4-E48795BA9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01000"/>
            <a:ext cx="8640000" cy="5256000"/>
          </a:xfrm>
        </p:spPr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Nejdůležitější komponenta </a:t>
            </a:r>
            <a:r>
              <a:rPr lang="cs-CZ" dirty="0"/>
              <a:t>při tvorbě grafů.</a:t>
            </a:r>
          </a:p>
          <a:p>
            <a:r>
              <a:rPr lang="cs-CZ" b="0" dirty="0"/>
              <a:t>Vrstvy představují soubor </a:t>
            </a:r>
            <a:r>
              <a:rPr lang="cs-CZ" dirty="0"/>
              <a:t>geometrických prvků </a:t>
            </a:r>
            <a:r>
              <a:rPr lang="cs-CZ" b="0" dirty="0"/>
              <a:t>(</a:t>
            </a:r>
            <a:r>
              <a:rPr lang="cs-CZ" b="0" dirty="0" err="1"/>
              <a:t>geom</a:t>
            </a:r>
            <a:r>
              <a:rPr lang="cs-CZ" b="0" dirty="0"/>
              <a:t>) a </a:t>
            </a:r>
            <a:r>
              <a:rPr lang="cs-CZ" dirty="0"/>
              <a:t>statistických transformací</a:t>
            </a:r>
            <a:r>
              <a:rPr lang="cs-CZ" b="0" dirty="0"/>
              <a:t> (</a:t>
            </a:r>
            <a:r>
              <a:rPr lang="cs-CZ" b="0" dirty="0" err="1"/>
              <a:t>stat</a:t>
            </a:r>
            <a:r>
              <a:rPr lang="cs-CZ" b="0" dirty="0"/>
              <a:t>). </a:t>
            </a:r>
          </a:p>
          <a:p>
            <a:r>
              <a:rPr lang="cs-CZ" dirty="0">
                <a:solidFill>
                  <a:schemeClr val="accent3"/>
                </a:solidFill>
              </a:rPr>
              <a:t>Geometrické prvky </a:t>
            </a:r>
            <a:r>
              <a:rPr lang="cs-CZ" b="0" dirty="0"/>
              <a:t>graficky znázorňují data a představují to, co v grafu skutečně uvidíte: body, čáry, polygony atd.</a:t>
            </a:r>
          </a:p>
          <a:p>
            <a:r>
              <a:rPr lang="cs-CZ" b="0" dirty="0"/>
              <a:t>K zobrazení požadovaného tvaru proměnných se k objektu pomocí znaménka </a:t>
            </a:r>
            <a:r>
              <a:rPr lang="cs-CZ" dirty="0">
                <a:solidFill>
                  <a:schemeClr val="accent6"/>
                </a:solidFill>
              </a:rPr>
              <a:t>+</a:t>
            </a:r>
            <a:r>
              <a:rPr lang="cs-CZ" b="0" dirty="0"/>
              <a:t> přidá geometrický prvek </a:t>
            </a:r>
            <a:r>
              <a:rPr lang="cs-CZ" b="0" dirty="0" err="1"/>
              <a:t>geom</a:t>
            </a:r>
            <a:r>
              <a:rPr lang="cs-CZ" b="0" dirty="0"/>
              <a:t>_*()</a:t>
            </a:r>
          </a:p>
          <a:p>
            <a:endParaRPr lang="cs-CZ" b="0" dirty="0"/>
          </a:p>
          <a:p>
            <a:pPr marL="0" indent="0">
              <a:buNone/>
            </a:pPr>
            <a:endParaRPr lang="cs-CZ" b="0" dirty="0"/>
          </a:p>
          <a:p>
            <a:pPr marL="0" indent="0">
              <a:buNone/>
            </a:pPr>
            <a:endParaRPr lang="cs-CZ" b="0" dirty="0"/>
          </a:p>
          <a:p>
            <a:r>
              <a:rPr lang="cs-CZ" dirty="0">
                <a:solidFill>
                  <a:schemeClr val="accent3"/>
                </a:solidFill>
              </a:rPr>
              <a:t>Statistické transformace</a:t>
            </a:r>
            <a:r>
              <a:rPr lang="cs-CZ" b="0" dirty="0">
                <a:solidFill>
                  <a:schemeClr val="accent3"/>
                </a:solidFill>
              </a:rPr>
              <a:t> </a:t>
            </a:r>
            <a:r>
              <a:rPr lang="cs-CZ" b="0" dirty="0"/>
              <a:t>dopočítávají další proměnné, které se při vizualizaci dat použijí. </a:t>
            </a:r>
          </a:p>
          <a:p>
            <a:r>
              <a:rPr lang="cs-CZ" dirty="0">
                <a:solidFill>
                  <a:schemeClr val="accent3"/>
                </a:solidFill>
              </a:rPr>
              <a:t>!!! </a:t>
            </a:r>
            <a:r>
              <a:rPr lang="cs-CZ" dirty="0">
                <a:solidFill>
                  <a:schemeClr val="accent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znaménko + , které slouží k přidání komponenty musí být umístěno na konci řádku.</a:t>
            </a:r>
            <a:endParaRPr lang="cs-CZ" dirty="0">
              <a:solidFill>
                <a:schemeClr val="accent3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1BEEB18-5EC1-F58A-125E-86EF441074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7"/>
          <a:stretch/>
        </p:blipFill>
        <p:spPr>
          <a:xfrm>
            <a:off x="942812" y="3437892"/>
            <a:ext cx="7258375" cy="53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869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3B4204F-EF6B-D7A3-0299-8EA522018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Jak vyvolat funkci </a:t>
            </a:r>
            <a:r>
              <a:rPr lang="cs-CZ" dirty="0" err="1">
                <a:solidFill>
                  <a:schemeClr val="accent3"/>
                </a:solidFill>
              </a:rPr>
              <a:t>ggplot</a:t>
            </a:r>
            <a:r>
              <a:rPr lang="cs-CZ" dirty="0">
                <a:solidFill>
                  <a:schemeClr val="accent3"/>
                </a:solidFill>
              </a:rPr>
              <a:t>()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6D13F97-6AEB-6E81-A6BA-6496731B9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Existují tři běžné způsoby, jak vyvolat funkci </a:t>
            </a:r>
            <a:r>
              <a:rPr lang="cs-CZ" dirty="0" err="1"/>
              <a:t>ggplot</a:t>
            </a:r>
            <a:r>
              <a:rPr lang="cs-CZ" dirty="0"/>
              <a:t>():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b="0" dirty="0"/>
              <a:t>První způsob se doporučuje, pokud všechny vrstvy používají stejná data a stejnou sadu estetiky (specifikaci mapování proměnných).  </a:t>
            </a:r>
          </a:p>
          <a:p>
            <a:r>
              <a:rPr lang="cs-CZ" b="0" dirty="0"/>
              <a:t>Druhá metoda určuje výchozí datový rámec, který se má použít pro celý graf, ale předem není definována žádná estetika. Ta se může lišit od jedné vrstvy k druhé. </a:t>
            </a:r>
          </a:p>
          <a:p>
            <a:r>
              <a:rPr lang="cs-CZ" b="0" dirty="0"/>
              <a:t>Třetí metoda inicializuje kostru objektu </a:t>
            </a:r>
            <a:r>
              <a:rPr lang="cs-CZ" b="0" dirty="0" err="1"/>
              <a:t>ggplot</a:t>
            </a:r>
            <a:r>
              <a:rPr lang="cs-CZ" b="0" dirty="0"/>
              <a:t>, která se při přidávání vrstev rozšíří. Tato metoda se často používá v případě složitých grafů.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59995637-B668-ED66-143A-EF7DA7AFB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40" y="1556791"/>
            <a:ext cx="4680520" cy="156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1752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EF5C9DB-2549-C25E-1941-6CC380C2E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Geometrické prvky tzv. </a:t>
            </a:r>
            <a:r>
              <a:rPr lang="cs-CZ" dirty="0" err="1">
                <a:solidFill>
                  <a:schemeClr val="accent3"/>
                </a:solidFill>
              </a:rPr>
              <a:t>geoms</a:t>
            </a:r>
            <a:endParaRPr lang="cs-CZ" dirty="0">
              <a:solidFill>
                <a:schemeClr val="accent3"/>
              </a:solidFill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1BD7AF03-B464-6F87-71DF-012902DDE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74644"/>
            <a:ext cx="2315549" cy="5024591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CDC814D3-76D8-6393-9116-ADB2BBBD3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738" y="1093558"/>
            <a:ext cx="2478224" cy="4986764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92D3458E-970D-532F-529E-C4FE1ED915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7635" y="987418"/>
            <a:ext cx="2421215" cy="5024591"/>
          </a:xfrm>
          <a:prstGeom prst="rect">
            <a:avLst/>
          </a:prstGeom>
        </p:spPr>
      </p:pic>
      <p:sp>
        <p:nvSpPr>
          <p:cNvPr id="15" name="Obdélník 14">
            <a:extLst>
              <a:ext uri="{FF2B5EF4-FFF2-40B4-BE49-F238E27FC236}">
                <a16:creationId xmlns:a16="http://schemas.microsoft.com/office/drawing/2014/main" id="{DC8DD4A0-CC26-986B-0BEF-2D817B747B7C}"/>
              </a:ext>
            </a:extLst>
          </p:cNvPr>
          <p:cNvSpPr/>
          <p:nvPr/>
        </p:nvSpPr>
        <p:spPr>
          <a:xfrm>
            <a:off x="326723" y="1044512"/>
            <a:ext cx="8282254" cy="50330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55875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3D12DB-BB18-3DFC-681A-F7D6AB377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2. Meřítka a škály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B8A2ECD-9172-DE5A-E3AC-CB4838746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Umožňují definovat různé barvy, tvary, velikosti.</a:t>
            </a:r>
          </a:p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U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možňují manipulaci s osami a legendou.</a:t>
            </a:r>
          </a:p>
          <a:p>
            <a:pPr marL="0" indent="0">
              <a:buNone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Některé </a:t>
            </a:r>
            <a:r>
              <a:rPr lang="cs-CZ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základní měřítka:</a:t>
            </a:r>
            <a:endParaRPr lang="cs-CZ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cs-CZ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polohové: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scale_x_continuous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(),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scale_y_continuous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(), …</a:t>
            </a:r>
          </a:p>
          <a:p>
            <a:pPr lvl="1"/>
            <a:r>
              <a:rPr lang="cs-CZ" b="1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běžných transformací: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</a:rPr>
              <a:t>scale_x_log10(), scale_x_reverse(), scale_x_sqrt()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, …</a:t>
            </a:r>
          </a:p>
          <a:p>
            <a:pPr lvl="1"/>
            <a:r>
              <a:rPr lang="cs-CZ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velikosti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scale_size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(), </a:t>
            </a:r>
          </a:p>
          <a:p>
            <a:pPr lvl="1"/>
            <a:r>
              <a:rPr lang="cs-CZ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tvaru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scale_shape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lvl="1"/>
            <a:r>
              <a:rPr lang="cs-CZ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typu čár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scale_linetype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(),</a:t>
            </a:r>
          </a:p>
          <a:p>
            <a:pPr lvl="1"/>
            <a:r>
              <a:rPr lang="cs-CZ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cs-CZ" dirty="0">
              <a:solidFill>
                <a:schemeClr val="accent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Barevné škály:</a:t>
            </a:r>
          </a:p>
          <a:p>
            <a:pPr lvl="1"/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diskrétní/kategoriální proměnné: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scale_color_brewer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(),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scale_color_fermenter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(),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scale_color_grey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(),</a:t>
            </a:r>
          </a:p>
          <a:p>
            <a:pPr lvl="1"/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číselné spojité proměnné: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scale_color_distiller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(),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scale_color_gradient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(), scale_color_gradient2(),</a:t>
            </a:r>
          </a:p>
          <a:p>
            <a:pPr lvl="1"/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vlastní nastavení barvy: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</a:rPr>
              <a:t>scale_color_manual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().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2" indent="0">
              <a:buNone/>
            </a:pPr>
            <a:endParaRPr lang="cs-CZ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2"/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0722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FEFCEB-B961-8DEB-FCA0-E203AF5DB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Barevné škály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EC9F884-584E-C800-0C48-C4380B449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Palety:</a:t>
            </a:r>
          </a:p>
          <a:p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Barvy: </a:t>
            </a:r>
            <a:r>
              <a:rPr lang="cs-CZ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https://r-charts.com/colors/</a:t>
            </a:r>
            <a:endParaRPr lang="cs-CZ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Doplňkové balíky např. pro další barevné škály:</a:t>
            </a:r>
          </a:p>
          <a:p>
            <a:pPr lvl="1"/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https://r-charts.com/color-palettes/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https://cran.r-project.org/web/packages/viridis/vignettes/intro-to-viridis.html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4A4BF4F-8E28-C62A-B549-FF797CF8D3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899999"/>
            <a:ext cx="6874300" cy="3044788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73DC800B-3C72-F07B-22A3-CC7E6B1419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8184" y="4221088"/>
            <a:ext cx="2347163" cy="3810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259790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364731-AD9A-71E3-95D9-B6396F893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Názvy, popisky, texty, segmenty, …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7A5606D-BCD6-DE5F-7B4C-7FAA2FD6D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3105065"/>
          </a:xfrm>
        </p:spPr>
        <p:txBody>
          <a:bodyPr/>
          <a:lstStyle/>
          <a:p>
            <a:r>
              <a:rPr lang="cs-CZ" b="0" dirty="0"/>
              <a:t>V rámci funkce </a:t>
            </a:r>
            <a:r>
              <a:rPr lang="cs-CZ" dirty="0" err="1"/>
              <a:t>labs</a:t>
            </a:r>
            <a:r>
              <a:rPr lang="cs-CZ" dirty="0"/>
              <a:t>() </a:t>
            </a:r>
            <a:r>
              <a:rPr lang="cs-CZ" b="0" dirty="0"/>
              <a:t>– popisky os, nadpis, podnadpis, …</a:t>
            </a:r>
          </a:p>
          <a:p>
            <a:r>
              <a:rPr lang="cs-CZ" b="0" dirty="0"/>
              <a:t>Pomocí funkce </a:t>
            </a:r>
            <a:r>
              <a:rPr lang="cs-CZ" dirty="0" err="1"/>
              <a:t>ggtitle</a:t>
            </a:r>
            <a:r>
              <a:rPr lang="cs-CZ" dirty="0"/>
              <a:t>()</a:t>
            </a:r>
            <a:r>
              <a:rPr lang="cs-CZ" b="0" dirty="0"/>
              <a:t> – název.</a:t>
            </a:r>
          </a:p>
          <a:p>
            <a:r>
              <a:rPr lang="cs-CZ" b="0" dirty="0"/>
              <a:t>Pomocí funkce </a:t>
            </a:r>
            <a:r>
              <a:rPr lang="cs-CZ" dirty="0" err="1"/>
              <a:t>xlab</a:t>
            </a:r>
            <a:r>
              <a:rPr lang="cs-CZ" dirty="0"/>
              <a:t>()/</a:t>
            </a:r>
            <a:r>
              <a:rPr lang="cs-CZ" dirty="0" err="1"/>
              <a:t>ylab</a:t>
            </a:r>
            <a:r>
              <a:rPr lang="cs-CZ" dirty="0"/>
              <a:t>() </a:t>
            </a:r>
            <a:r>
              <a:rPr lang="cs-CZ" b="0" dirty="0"/>
              <a:t>– popisky jednotlivých os.</a:t>
            </a:r>
          </a:p>
          <a:p>
            <a:r>
              <a:rPr lang="cs-CZ" b="0" dirty="0"/>
              <a:t>Pomocí funkce </a:t>
            </a:r>
            <a:r>
              <a:rPr lang="cs-CZ" dirty="0" err="1"/>
              <a:t>theme</a:t>
            </a:r>
            <a:r>
              <a:rPr lang="cs-CZ" dirty="0"/>
              <a:t>() </a:t>
            </a:r>
            <a:r>
              <a:rPr lang="cs-CZ" b="0" dirty="0"/>
              <a:t>– nastavení: velikost, barva, typ písma.</a:t>
            </a:r>
          </a:p>
          <a:p>
            <a:r>
              <a:rPr lang="cs-CZ" b="0" dirty="0"/>
              <a:t>Pomocí funkce </a:t>
            </a:r>
            <a:r>
              <a:rPr lang="cs-CZ" dirty="0" err="1"/>
              <a:t>annotate</a:t>
            </a:r>
            <a:r>
              <a:rPr lang="cs-CZ" dirty="0"/>
              <a:t>() </a:t>
            </a:r>
            <a:r>
              <a:rPr lang="cs-CZ" b="0" dirty="0"/>
              <a:t>– texty, tvary, segmenty, …</a:t>
            </a:r>
          </a:p>
          <a:p>
            <a:r>
              <a:rPr lang="cs-CZ" b="0" dirty="0"/>
              <a:t>Pomocí funkce </a:t>
            </a:r>
            <a:r>
              <a:rPr lang="cs-CZ" dirty="0" err="1"/>
              <a:t>geom_label</a:t>
            </a:r>
            <a:r>
              <a:rPr lang="cs-CZ" dirty="0"/>
              <a:t>() / </a:t>
            </a:r>
            <a:r>
              <a:rPr lang="cs-CZ" dirty="0" err="1"/>
              <a:t>geom_text</a:t>
            </a:r>
            <a:r>
              <a:rPr lang="cs-CZ" dirty="0"/>
              <a:t>() </a:t>
            </a:r>
            <a:r>
              <a:rPr lang="cs-CZ" b="0" dirty="0"/>
              <a:t>– popisky dat.</a:t>
            </a:r>
          </a:p>
          <a:p>
            <a:r>
              <a:rPr lang="cs-CZ" b="0" dirty="0"/>
              <a:t>Další: </a:t>
            </a:r>
            <a:r>
              <a:rPr lang="cs-CZ" dirty="0" err="1"/>
              <a:t>geom_segmet</a:t>
            </a:r>
            <a:r>
              <a:rPr lang="cs-CZ" dirty="0"/>
              <a:t>(), </a:t>
            </a:r>
            <a:r>
              <a:rPr lang="cs-CZ" dirty="0" err="1"/>
              <a:t>geom_curve</a:t>
            </a:r>
            <a:r>
              <a:rPr lang="cs-CZ" dirty="0"/>
              <a:t>() </a:t>
            </a:r>
            <a:r>
              <a:rPr lang="cs-CZ" b="0" dirty="0"/>
              <a:t>– segmenty do grafu jako např. šipka.</a:t>
            </a:r>
          </a:p>
          <a:p>
            <a:r>
              <a:rPr lang="cs-CZ" b="0" dirty="0"/>
              <a:t>Další: </a:t>
            </a:r>
            <a:r>
              <a:rPr lang="cs-CZ" dirty="0" err="1"/>
              <a:t>geom_hline</a:t>
            </a:r>
            <a:r>
              <a:rPr lang="cs-CZ" dirty="0"/>
              <a:t>/vline/</a:t>
            </a:r>
            <a:r>
              <a:rPr lang="cs-CZ" dirty="0" err="1"/>
              <a:t>abline</a:t>
            </a:r>
            <a:r>
              <a:rPr lang="cs-CZ" dirty="0"/>
              <a:t>() </a:t>
            </a:r>
            <a:r>
              <a:rPr lang="cs-CZ" b="0" dirty="0"/>
              <a:t>– horizontální/vertikální čára nebo křivka.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44F03D5-B9D7-75D8-E845-37EEBFD99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048" y="4181936"/>
            <a:ext cx="2097490" cy="1986726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6AFC14C-6AED-2115-C157-4F01785EC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4008294"/>
            <a:ext cx="2257301" cy="2084328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6EEAC466-C6F0-3745-FCD0-00DFC953BD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156" y="4034154"/>
            <a:ext cx="3019709" cy="2282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0594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B1C1DB-D5BE-74E8-2D16-6790BF8B3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3. Motiv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7EC2A03-FF12-1F70-A39E-EB7043AD0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Vytvoření atraktivního vzhledu grafu lze i pomocí různých </a:t>
            </a:r>
            <a:r>
              <a:rPr lang="cs-CZ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předdefinovaných </a:t>
            </a:r>
            <a:r>
              <a:rPr lang="cs-CZ" i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motivů</a:t>
            </a:r>
            <a:r>
              <a:rPr lang="cs-CZ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cs-CZ" b="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theme</a:t>
            </a:r>
            <a:r>
              <a:rPr lang="cs-CZ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cs-CZ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theme_grey</a:t>
            </a: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()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výchozí</a:t>
            </a: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cs-CZ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cs-CZ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theme_bw</a:t>
            </a: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(), </a:t>
            </a:r>
          </a:p>
          <a:p>
            <a:pPr lvl="1"/>
            <a:r>
              <a:rPr lang="cs-CZ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theme_dark</a:t>
            </a: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(), </a:t>
            </a:r>
          </a:p>
          <a:p>
            <a:pPr lvl="1"/>
            <a:r>
              <a:rPr lang="cs-CZ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theme_light</a:t>
            </a: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(), </a:t>
            </a:r>
          </a:p>
          <a:p>
            <a:pPr lvl="1"/>
            <a:r>
              <a:rPr lang="cs-CZ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theme_minimal</a:t>
            </a: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(), </a:t>
            </a:r>
          </a:p>
          <a:p>
            <a:pPr lvl="1"/>
            <a:r>
              <a:rPr lang="cs-CZ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theme_classic</a:t>
            </a: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(),</a:t>
            </a:r>
          </a:p>
          <a:p>
            <a:pPr lvl="1"/>
            <a:r>
              <a:rPr lang="cs-CZ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theme_void</a:t>
            </a:r>
            <a:r>
              <a:rPr lang="cs-CZ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(),</a:t>
            </a:r>
          </a:p>
          <a:p>
            <a:pPr lvl="1"/>
            <a:r>
              <a:rPr lang="cs-CZ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theme_linedraw</a:t>
            </a: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().</a:t>
            </a:r>
          </a:p>
          <a:p>
            <a:r>
              <a:rPr lang="cs-CZ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Možnost instalace dalších motivů: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balík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ggthemes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Kromě jiného můžete </a:t>
            </a:r>
            <a:r>
              <a:rPr lang="cs-CZ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nastavení motivu, legendy, názvů, mřížky atd.</a:t>
            </a:r>
            <a:r>
              <a:rPr lang="cs-CZ" dirty="0">
                <a:solidFill>
                  <a:schemeClr val="accent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měnit přímo přidáním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theme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() </a:t>
            </a:r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v rámci této funkce pomocí argumentů definovat, co má být změněno.</a:t>
            </a:r>
            <a:endParaRPr lang="cs-CZ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9" name="Obrázek 18">
            <a:extLst>
              <a:ext uri="{FF2B5EF4-FFF2-40B4-BE49-F238E27FC236}">
                <a16:creationId xmlns:a16="http://schemas.microsoft.com/office/drawing/2014/main" id="{6C75B50B-3390-29F6-AFD5-73D5D41D2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3008601"/>
            <a:ext cx="1872208" cy="1358162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39A24BCB-070B-21F3-BCFB-D29CF1EAFF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0" r="1426"/>
          <a:stretch/>
        </p:blipFill>
        <p:spPr>
          <a:xfrm>
            <a:off x="4716016" y="1628800"/>
            <a:ext cx="1872208" cy="1353320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A1F5D239-6401-20B7-8E7F-3BAE095D52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6070" y="2996682"/>
            <a:ext cx="1872745" cy="1337675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51D2C5C7-7848-23F9-4507-1A842CBAF0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6607" y="1636805"/>
            <a:ext cx="1872208" cy="133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9462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DFD92E-7E1C-5CC6-65B8-3253FCE7D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4. Systém souřadnic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231012A-C153-4926-917B-E541D8F4C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0" dirty="0"/>
              <a:t>Balík ggplot2 umožňuje konstruovat jenom </a:t>
            </a:r>
            <a:r>
              <a:rPr lang="cs-CZ" dirty="0">
                <a:solidFill>
                  <a:schemeClr val="accent3"/>
                </a:solidFill>
              </a:rPr>
              <a:t>dvoudimenzionální grafy</a:t>
            </a:r>
            <a:r>
              <a:rPr lang="cs-CZ" b="0" dirty="0">
                <a:solidFill>
                  <a:schemeClr val="accent3"/>
                </a:solidFill>
              </a:rPr>
              <a:t>. </a:t>
            </a:r>
          </a:p>
          <a:p>
            <a:r>
              <a:rPr lang="cs-CZ" b="0" dirty="0">
                <a:solidFill>
                  <a:schemeClr val="tx1"/>
                </a:solidFill>
              </a:rPr>
              <a:t>To, jak budou vypadat dvě osy grafu nám řídí systém souřadnic (</a:t>
            </a:r>
            <a:r>
              <a:rPr lang="cs-CZ" b="0" dirty="0" err="1">
                <a:solidFill>
                  <a:schemeClr val="tx1"/>
                </a:solidFill>
              </a:rPr>
              <a:t>coord</a:t>
            </a:r>
            <a:r>
              <a:rPr lang="cs-CZ" b="0" dirty="0">
                <a:solidFill>
                  <a:schemeClr val="tx1"/>
                </a:solidFill>
              </a:rPr>
              <a:t>):</a:t>
            </a:r>
          </a:p>
          <a:p>
            <a:r>
              <a:rPr lang="cs-CZ" b="0" dirty="0"/>
              <a:t>V současné verzi je k dispozici několik možností:</a:t>
            </a:r>
          </a:p>
          <a:p>
            <a:pPr marL="857250" lvl="2" indent="0">
              <a:buNone/>
            </a:pPr>
            <a:endParaRPr lang="cs-CZ" sz="2000" b="1" dirty="0"/>
          </a:p>
          <a:p>
            <a:pPr marL="457200" lvl="1" indent="0">
              <a:buNone/>
            </a:pPr>
            <a:endParaRPr lang="cs-CZ" sz="2000" dirty="0"/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240C782B-00A6-D701-D849-0B072687D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60" y="2420888"/>
            <a:ext cx="6120680" cy="32610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168086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79D8EE-AE85-C46F-996C-F2DCD00BA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Zoom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17F9E1B-3F6C-7198-AD67-FB579E13A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Zoom lze udělat několika způsoby:</a:t>
            </a:r>
          </a:p>
          <a:p>
            <a:pPr lvl="1"/>
            <a:r>
              <a:rPr lang="cs-CZ" sz="2000" dirty="0"/>
              <a:t>v rámci funkce </a:t>
            </a:r>
            <a:r>
              <a:rPr lang="cs-CZ" sz="2000" b="1" dirty="0" err="1">
                <a:solidFill>
                  <a:schemeClr val="accent3"/>
                </a:solidFill>
              </a:rPr>
              <a:t>coord_cartesian</a:t>
            </a:r>
            <a:r>
              <a:rPr lang="cs-CZ" sz="2000" b="1" dirty="0">
                <a:solidFill>
                  <a:schemeClr val="accent3"/>
                </a:solidFill>
              </a:rPr>
              <a:t>()</a:t>
            </a:r>
            <a:r>
              <a:rPr lang="cs-CZ" sz="2000" dirty="0">
                <a:solidFill>
                  <a:schemeClr val="accent3"/>
                </a:solidFill>
              </a:rPr>
              <a:t> </a:t>
            </a:r>
            <a:r>
              <a:rPr lang="cs-CZ" sz="2000" b="0" dirty="0"/>
              <a:t>–</a:t>
            </a:r>
            <a:r>
              <a:rPr lang="cs-CZ" sz="2000" dirty="0"/>
              <a:t> nastavení argumentů </a:t>
            </a:r>
            <a:r>
              <a:rPr lang="cs-CZ" sz="2000" b="1" i="1" dirty="0" err="1"/>
              <a:t>ylim</a:t>
            </a:r>
            <a:r>
              <a:rPr lang="cs-CZ" sz="2000" dirty="0"/>
              <a:t>, </a:t>
            </a:r>
            <a:r>
              <a:rPr lang="cs-CZ" sz="2000" b="1" i="1" dirty="0" err="1"/>
              <a:t>xlim</a:t>
            </a:r>
            <a:r>
              <a:rPr lang="cs-CZ" sz="2000" dirty="0"/>
              <a:t>,</a:t>
            </a:r>
          </a:p>
          <a:p>
            <a:pPr lvl="1"/>
            <a:r>
              <a:rPr lang="cs-CZ" sz="2000" dirty="0"/>
              <a:t>v rámci funkce </a:t>
            </a:r>
            <a:r>
              <a:rPr lang="cs-CZ" sz="2000" b="1" dirty="0" err="1">
                <a:solidFill>
                  <a:schemeClr val="accent3"/>
                </a:solidFill>
              </a:rPr>
              <a:t>scale_x_continuous</a:t>
            </a:r>
            <a:r>
              <a:rPr lang="cs-CZ" sz="2000" b="1" dirty="0">
                <a:solidFill>
                  <a:schemeClr val="accent3"/>
                </a:solidFill>
              </a:rPr>
              <a:t>()/</a:t>
            </a:r>
            <a:r>
              <a:rPr lang="cs-CZ" sz="2000" b="1" dirty="0" err="1">
                <a:solidFill>
                  <a:schemeClr val="accent3"/>
                </a:solidFill>
              </a:rPr>
              <a:t>scale_y_continuous</a:t>
            </a:r>
            <a:r>
              <a:rPr lang="cs-CZ" sz="2000" b="1" dirty="0">
                <a:solidFill>
                  <a:schemeClr val="accent3"/>
                </a:solidFill>
              </a:rPr>
              <a:t>()</a:t>
            </a:r>
            <a:r>
              <a:rPr lang="cs-CZ" sz="2000" b="1" dirty="0">
                <a:solidFill>
                  <a:schemeClr val="accent6"/>
                </a:solidFill>
              </a:rPr>
              <a:t> </a:t>
            </a:r>
            <a:r>
              <a:rPr lang="cs-CZ" sz="2000" b="0" dirty="0"/>
              <a:t>– </a:t>
            </a:r>
            <a:r>
              <a:rPr lang="cs-CZ" sz="2000" dirty="0"/>
              <a:t>nastavení argumentů </a:t>
            </a:r>
            <a:r>
              <a:rPr lang="cs-CZ" sz="2000" b="1" i="1" dirty="0" err="1"/>
              <a:t>limits</a:t>
            </a:r>
            <a:r>
              <a:rPr lang="cs-CZ" sz="2000" b="1" i="1" dirty="0"/>
              <a:t>,</a:t>
            </a:r>
            <a:endParaRPr lang="cs-CZ" sz="2000" dirty="0"/>
          </a:p>
          <a:p>
            <a:pPr lvl="1"/>
            <a:r>
              <a:rPr lang="cs-CZ" sz="2000" dirty="0"/>
              <a:t>v rámci funkce </a:t>
            </a:r>
            <a:r>
              <a:rPr lang="cs-CZ" sz="2000" b="1" dirty="0" err="1">
                <a:solidFill>
                  <a:schemeClr val="accent3"/>
                </a:solidFill>
              </a:rPr>
              <a:t>xlim</a:t>
            </a:r>
            <a:r>
              <a:rPr lang="cs-CZ" sz="2000" b="1" dirty="0">
                <a:solidFill>
                  <a:schemeClr val="accent3"/>
                </a:solidFill>
              </a:rPr>
              <a:t>() </a:t>
            </a:r>
            <a:r>
              <a:rPr lang="cs-CZ" sz="2000" dirty="0"/>
              <a:t>a </a:t>
            </a:r>
            <a:r>
              <a:rPr lang="cs-CZ" sz="2000" b="1" dirty="0" err="1">
                <a:solidFill>
                  <a:schemeClr val="accent3"/>
                </a:solidFill>
              </a:rPr>
              <a:t>ylim</a:t>
            </a:r>
            <a:r>
              <a:rPr lang="cs-CZ" sz="2000" b="1" dirty="0">
                <a:solidFill>
                  <a:schemeClr val="accent3"/>
                </a:solidFill>
              </a:rPr>
              <a:t>().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A1FD55A-6962-CA48-62EA-7EF82587BA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6"/>
          <a:stretch/>
        </p:blipFill>
        <p:spPr>
          <a:xfrm>
            <a:off x="778077" y="3132397"/>
            <a:ext cx="3666465" cy="2652513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12EE5290-BEDF-7733-0C59-59433A1AE6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6"/>
          <a:stretch/>
        </p:blipFill>
        <p:spPr>
          <a:xfrm>
            <a:off x="4699460" y="3132397"/>
            <a:ext cx="3594456" cy="247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9001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296EFC-9323-694F-0D1A-C9B1A9FE5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Legenda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30C46B4-6A9C-C360-1257-B25CD10FC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980728"/>
            <a:ext cx="8640000" cy="5256000"/>
          </a:xfrm>
        </p:spPr>
        <p:txBody>
          <a:bodyPr>
            <a:normAutofit/>
          </a:bodyPr>
          <a:lstStyle/>
          <a:p>
            <a:r>
              <a:rPr lang="cs-CZ" b="0" dirty="0"/>
              <a:t>Legenda se vytvoří pokud předáte do </a:t>
            </a:r>
            <a:r>
              <a:rPr lang="cs-CZ" b="0" dirty="0" err="1"/>
              <a:t>aes</a:t>
            </a:r>
            <a:r>
              <a:rPr lang="cs-CZ" b="0" dirty="0"/>
              <a:t>() proměnnou pro barvu (</a:t>
            </a:r>
            <a:r>
              <a:rPr lang="cs-CZ" b="0" dirty="0" err="1"/>
              <a:t>color</a:t>
            </a:r>
            <a:r>
              <a:rPr lang="cs-CZ" b="0" dirty="0"/>
              <a:t>), výplň (</a:t>
            </a:r>
            <a:r>
              <a:rPr lang="cs-CZ" b="0" dirty="0" err="1"/>
              <a:t>fill</a:t>
            </a:r>
            <a:r>
              <a:rPr lang="cs-CZ" b="0" dirty="0"/>
              <a:t>), tvar (</a:t>
            </a:r>
            <a:r>
              <a:rPr lang="cs-CZ" b="0" dirty="0" err="1"/>
              <a:t>shape</a:t>
            </a:r>
            <a:r>
              <a:rPr lang="cs-CZ" b="0" dirty="0"/>
              <a:t>), velikost (</a:t>
            </a:r>
            <a:r>
              <a:rPr lang="cs-CZ" b="0" dirty="0" err="1"/>
              <a:t>size</a:t>
            </a:r>
            <a:r>
              <a:rPr lang="cs-CZ" b="0" dirty="0"/>
              <a:t>) nebo sytost barvy (</a:t>
            </a:r>
            <a:r>
              <a:rPr lang="cs-CZ" b="0" dirty="0" err="1"/>
              <a:t>alpha</a:t>
            </a:r>
            <a:r>
              <a:rPr lang="cs-CZ" b="0" dirty="0"/>
              <a:t>).</a:t>
            </a:r>
          </a:p>
          <a:p>
            <a:r>
              <a:rPr lang="cs-CZ" dirty="0">
                <a:solidFill>
                  <a:schemeClr val="accent3"/>
                </a:solidFill>
              </a:rPr>
              <a:t>Změna názvu legendy </a:t>
            </a:r>
          </a:p>
          <a:p>
            <a:pPr lvl="1"/>
            <a:r>
              <a:rPr lang="cs-CZ" dirty="0">
                <a:solidFill>
                  <a:schemeClr val="tx1"/>
                </a:solidFill>
              </a:rPr>
              <a:t>použití funkce </a:t>
            </a:r>
            <a:r>
              <a:rPr lang="cs-CZ" b="1" dirty="0" err="1">
                <a:solidFill>
                  <a:schemeClr val="tx1"/>
                </a:solidFill>
              </a:rPr>
              <a:t>guides</a:t>
            </a:r>
            <a:r>
              <a:rPr lang="cs-CZ" b="1" dirty="0">
                <a:solidFill>
                  <a:schemeClr val="tx1"/>
                </a:solidFill>
              </a:rPr>
              <a:t>()</a:t>
            </a:r>
            <a:r>
              <a:rPr lang="cs-CZ" dirty="0">
                <a:solidFill>
                  <a:schemeClr val="tx1"/>
                </a:solidFill>
              </a:rPr>
              <a:t> a v rámci ní argumentu </a:t>
            </a:r>
            <a:r>
              <a:rPr lang="cs-CZ" dirty="0" err="1">
                <a:solidFill>
                  <a:schemeClr val="tx1"/>
                </a:solidFill>
              </a:rPr>
              <a:t>guides_legend</a:t>
            </a:r>
            <a:endParaRPr lang="cs-CZ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cs-CZ" dirty="0">
              <a:solidFill>
                <a:schemeClr val="tx1"/>
              </a:solidFill>
            </a:endParaRPr>
          </a:p>
          <a:p>
            <a:pPr lvl="1"/>
            <a:r>
              <a:rPr lang="cs-CZ" dirty="0">
                <a:solidFill>
                  <a:schemeClr val="tx1"/>
                </a:solidFill>
              </a:rPr>
              <a:t>použití funkce </a:t>
            </a:r>
            <a:r>
              <a:rPr lang="cs-CZ" b="1" dirty="0" err="1">
                <a:solidFill>
                  <a:schemeClr val="tx1"/>
                </a:solidFill>
              </a:rPr>
              <a:t>labs</a:t>
            </a:r>
            <a:r>
              <a:rPr lang="cs-CZ" b="1" dirty="0">
                <a:solidFill>
                  <a:schemeClr val="tx1"/>
                </a:solidFill>
              </a:rPr>
              <a:t>()</a:t>
            </a:r>
          </a:p>
          <a:p>
            <a:pPr marL="457200" lvl="1" indent="0">
              <a:buNone/>
            </a:pPr>
            <a:endParaRPr lang="cs-CZ" dirty="0">
              <a:solidFill>
                <a:schemeClr val="tx1"/>
              </a:solidFill>
            </a:endParaRPr>
          </a:p>
          <a:p>
            <a:pPr lvl="1"/>
            <a:r>
              <a:rPr lang="cs-CZ" dirty="0">
                <a:solidFill>
                  <a:schemeClr val="tx1"/>
                </a:solidFill>
              </a:rPr>
              <a:t>použití funkce </a:t>
            </a:r>
            <a:r>
              <a:rPr lang="cs-CZ" b="1" dirty="0" err="1">
                <a:solidFill>
                  <a:schemeClr val="tx1"/>
                </a:solidFill>
              </a:rPr>
              <a:t>scale</a:t>
            </a:r>
            <a:r>
              <a:rPr lang="cs-CZ" b="1" dirty="0">
                <a:solidFill>
                  <a:schemeClr val="tx1"/>
                </a:solidFill>
              </a:rPr>
              <a:t>_---_--- ()</a:t>
            </a:r>
          </a:p>
          <a:p>
            <a:pPr marL="0" indent="0">
              <a:buNone/>
            </a:pPr>
            <a:endParaRPr lang="cs-CZ" dirty="0">
              <a:solidFill>
                <a:schemeClr val="tx1"/>
              </a:solidFill>
            </a:endParaRPr>
          </a:p>
          <a:p>
            <a:r>
              <a:rPr lang="cs-CZ" dirty="0">
                <a:solidFill>
                  <a:schemeClr val="accent3"/>
                </a:solidFill>
              </a:rPr>
              <a:t>Změna popisků v legendě</a:t>
            </a:r>
          </a:p>
          <a:p>
            <a:pPr lvl="1"/>
            <a:r>
              <a:rPr lang="cs-CZ" dirty="0"/>
              <a:t>V rámci funkce </a:t>
            </a:r>
            <a:r>
              <a:rPr lang="cs-CZ" b="1" dirty="0" err="1">
                <a:solidFill>
                  <a:schemeClr val="tx1"/>
                </a:solidFill>
              </a:rPr>
              <a:t>scale</a:t>
            </a:r>
            <a:r>
              <a:rPr lang="cs-CZ" b="1" dirty="0">
                <a:solidFill>
                  <a:schemeClr val="tx1"/>
                </a:solidFill>
              </a:rPr>
              <a:t>_---_--- ()</a:t>
            </a:r>
            <a:endParaRPr lang="cs-CZ" dirty="0">
              <a:solidFill>
                <a:schemeClr val="tx1"/>
              </a:solidFill>
            </a:endParaRPr>
          </a:p>
          <a:p>
            <a:endParaRPr lang="cs-CZ" b="1" dirty="0">
              <a:solidFill>
                <a:schemeClr val="tx1"/>
              </a:solidFill>
            </a:endParaRPr>
          </a:p>
          <a:p>
            <a:r>
              <a:rPr lang="cs-CZ" dirty="0">
                <a:solidFill>
                  <a:schemeClr val="accent3"/>
                </a:solidFill>
              </a:rPr>
              <a:t>Přeuspořádaní popisků v legendě</a:t>
            </a:r>
          </a:p>
          <a:p>
            <a:pPr lvl="1"/>
            <a:r>
              <a:rPr lang="cs-CZ" dirty="0">
                <a:solidFill>
                  <a:schemeClr val="tx1"/>
                </a:solidFill>
              </a:rPr>
              <a:t>V případě, že chcete změnit pořadí popisků legendy, budete muset změnit pořadí proměnné faktoru.</a:t>
            </a:r>
            <a:endParaRPr lang="cs-CZ" b="1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cs-CZ" dirty="0">
              <a:solidFill>
                <a:schemeClr val="accent6"/>
              </a:solidFill>
            </a:endParaRPr>
          </a:p>
          <a:p>
            <a:pPr marL="57150" indent="0">
              <a:buNone/>
            </a:pP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B103E5ED-3294-31D9-740E-93B50D997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827" y="2935292"/>
            <a:ext cx="3050777" cy="33689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802DFA12-D570-5B87-A57B-E902DF450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0256" y="2328307"/>
            <a:ext cx="5829303" cy="336895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0ECCD36B-28E4-C7C8-7836-1D2A2E44FB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9798" y="3752996"/>
            <a:ext cx="5628722" cy="191099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7FEEE59F-83AB-61AA-1A9A-580AE554E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5835" y="4833292"/>
            <a:ext cx="5094759" cy="25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077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23921A-0F6E-8D97-6651-5DB52BC1D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Funkce a využití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DBB41B9-6032-E23C-FFB7-EA639E7B5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</a:rPr>
              <a:t>1. Komunikace:</a:t>
            </a:r>
          </a:p>
          <a:p>
            <a:pPr marL="0" indent="0">
              <a:buNone/>
            </a:pPr>
            <a:r>
              <a:rPr lang="cs-CZ" b="0" dirty="0"/>
              <a:t>Vizualizace pomáhá prezentovat složité informace a data tak, aby byly snadno srozumitelné pro různé cílové skupiny. Grafy a tabulky mohou zpřístupnit komplexní statistické údaje nebo trendy v jednoduché formě.</a:t>
            </a:r>
          </a:p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</a:rPr>
              <a:t>2. Analýza dat:</a:t>
            </a:r>
          </a:p>
          <a:p>
            <a:pPr marL="0" indent="0">
              <a:buNone/>
            </a:pPr>
            <a:r>
              <a:rPr lang="cs-CZ" b="0" dirty="0"/>
              <a:t>Vizualizace umožňuje analytikům a výzkumníkům vizuálně zkoumat data a odhalovat vzory, trendy a anomálie. Pomáhá jim rychleji identifikovat klíčové informace.</a:t>
            </a:r>
            <a:endParaRPr lang="cs-CZ" b="1" dirty="0"/>
          </a:p>
          <a:p>
            <a:pPr marL="0" indent="0">
              <a:buNone/>
            </a:pPr>
            <a:r>
              <a:rPr lang="cs-CZ" b="1" dirty="0"/>
              <a:t>3. Podpora rozhodování</a:t>
            </a:r>
            <a:r>
              <a:rPr lang="cs-CZ" dirty="0"/>
              <a:t>: </a:t>
            </a:r>
          </a:p>
          <a:p>
            <a:pPr marL="0" indent="0">
              <a:buNone/>
            </a:pPr>
            <a:r>
              <a:rPr lang="cs-CZ" b="0" dirty="0"/>
              <a:t>Vizualizace může být důležitým nástrojem pro manažery a vedoucí pracovníky při rozhodování. Pomáhá jim lépe porozumět situaci a predikovat dopady různých scénářů.</a:t>
            </a:r>
            <a:r>
              <a:rPr lang="cs-CZ" b="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cs-CZ" b="1" dirty="0"/>
              <a:t>4. Výukové nástroje (prezentace dat)</a:t>
            </a:r>
            <a:r>
              <a:rPr lang="cs-CZ" dirty="0"/>
              <a:t>: </a:t>
            </a:r>
          </a:p>
          <a:p>
            <a:pPr marL="0" indent="0">
              <a:buNone/>
            </a:pPr>
            <a:r>
              <a:rPr lang="cs-CZ" b="0" dirty="0"/>
              <a:t>Vizualizace se často používá ve vzdělávání k lepšímu vysvětlení abstraktních konceptů a procesů. Například vědecké animace nebo interaktivní grafy mohou pomoci studentům lépe porozumět učivu.</a:t>
            </a:r>
            <a:endParaRPr lang="cs-CZ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007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B4702A-F093-CEFC-8350-AFA32EC58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Legenda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39BC916-9C71-CB8A-F33E-A045888FC5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chemeClr val="accent3"/>
                </a:solidFill>
              </a:rPr>
              <a:t>Změna pozice legendy</a:t>
            </a:r>
          </a:p>
          <a:p>
            <a:pPr lvl="1"/>
            <a:r>
              <a:rPr lang="cs-CZ" dirty="0">
                <a:solidFill>
                  <a:schemeClr val="tx1"/>
                </a:solidFill>
              </a:rPr>
              <a:t>Výchozí nastavení pozice legendy je napravo od grafu. </a:t>
            </a:r>
          </a:p>
          <a:p>
            <a:pPr lvl="1"/>
            <a:r>
              <a:rPr lang="cs-CZ" dirty="0">
                <a:solidFill>
                  <a:schemeClr val="tx1"/>
                </a:solidFill>
              </a:rPr>
              <a:t>Použitím argumentu </a:t>
            </a:r>
            <a:r>
              <a:rPr lang="cs-CZ" b="1" i="1" dirty="0" err="1">
                <a:solidFill>
                  <a:schemeClr val="tx1"/>
                </a:solidFill>
              </a:rPr>
              <a:t>legend.position</a:t>
            </a:r>
            <a:r>
              <a:rPr lang="cs-CZ" b="1" i="1" dirty="0">
                <a:solidFill>
                  <a:schemeClr val="tx1"/>
                </a:solidFill>
              </a:rPr>
              <a:t> </a:t>
            </a:r>
            <a:r>
              <a:rPr lang="cs-CZ" dirty="0">
                <a:solidFill>
                  <a:schemeClr val="tx1"/>
                </a:solidFill>
              </a:rPr>
              <a:t>funkce </a:t>
            </a:r>
            <a:r>
              <a:rPr lang="cs-CZ" b="1" dirty="0" err="1">
                <a:solidFill>
                  <a:schemeClr val="tx1"/>
                </a:solidFill>
              </a:rPr>
              <a:t>theme</a:t>
            </a:r>
            <a:r>
              <a:rPr lang="cs-CZ" b="1" dirty="0">
                <a:solidFill>
                  <a:schemeClr val="tx1"/>
                </a:solidFill>
              </a:rPr>
              <a:t>() </a:t>
            </a:r>
            <a:r>
              <a:rPr lang="cs-CZ" dirty="0">
                <a:solidFill>
                  <a:schemeClr val="tx1"/>
                </a:solidFill>
              </a:rPr>
              <a:t>však můžete upravit jeho pozici. Možné hodnoty jsou „</a:t>
            </a:r>
            <a:r>
              <a:rPr lang="cs-CZ" dirty="0" err="1">
                <a:solidFill>
                  <a:schemeClr val="tx1"/>
                </a:solidFill>
              </a:rPr>
              <a:t>right</a:t>
            </a:r>
            <a:r>
              <a:rPr lang="cs-CZ" dirty="0">
                <a:solidFill>
                  <a:schemeClr val="tx1"/>
                </a:solidFill>
              </a:rPr>
              <a:t>“ (výchozí), „top“, „</a:t>
            </a:r>
            <a:r>
              <a:rPr lang="cs-CZ" dirty="0" err="1">
                <a:solidFill>
                  <a:schemeClr val="tx1"/>
                </a:solidFill>
              </a:rPr>
              <a:t>left</a:t>
            </a:r>
            <a:r>
              <a:rPr lang="cs-CZ" dirty="0">
                <a:solidFill>
                  <a:schemeClr val="tx1"/>
                </a:solidFill>
              </a:rPr>
              <a:t>“, „</a:t>
            </a:r>
            <a:r>
              <a:rPr lang="cs-CZ" dirty="0" err="1">
                <a:solidFill>
                  <a:schemeClr val="tx1"/>
                </a:solidFill>
              </a:rPr>
              <a:t>bottom</a:t>
            </a:r>
            <a:r>
              <a:rPr lang="cs-CZ" dirty="0">
                <a:solidFill>
                  <a:schemeClr val="tx1"/>
                </a:solidFill>
              </a:rPr>
              <a:t>“ , „</a:t>
            </a:r>
            <a:r>
              <a:rPr lang="cs-CZ" dirty="0" err="1">
                <a:solidFill>
                  <a:schemeClr val="tx1"/>
                </a:solidFill>
              </a:rPr>
              <a:t>none</a:t>
            </a:r>
            <a:r>
              <a:rPr lang="cs-CZ" dirty="0">
                <a:solidFill>
                  <a:schemeClr val="tx1"/>
                </a:solidFill>
              </a:rPr>
              <a:t>“ anebo nastavíme vlastní pozice</a:t>
            </a:r>
          </a:p>
          <a:p>
            <a:pPr marL="457200" lvl="1" indent="0">
              <a:buNone/>
            </a:pPr>
            <a:endParaRPr lang="cs-CZ" dirty="0">
              <a:solidFill>
                <a:schemeClr val="tx1"/>
              </a:solidFill>
            </a:endParaRPr>
          </a:p>
          <a:p>
            <a:r>
              <a:rPr lang="cs-CZ" dirty="0">
                <a:solidFill>
                  <a:schemeClr val="accent3"/>
                </a:solidFill>
              </a:rPr>
              <a:t>Úprava písma, ohraničení, pozadí legendy</a:t>
            </a:r>
          </a:p>
          <a:p>
            <a:pPr lvl="1"/>
            <a:r>
              <a:rPr lang="cs-CZ" dirty="0">
                <a:solidFill>
                  <a:schemeClr val="tx1"/>
                </a:solidFill>
              </a:rPr>
              <a:t>V rámci funkce </a:t>
            </a:r>
            <a:r>
              <a:rPr lang="cs-CZ" b="1" dirty="0" err="1">
                <a:solidFill>
                  <a:schemeClr val="tx1"/>
                </a:solidFill>
              </a:rPr>
              <a:t>theme</a:t>
            </a:r>
            <a:r>
              <a:rPr lang="cs-CZ" b="1" dirty="0">
                <a:solidFill>
                  <a:schemeClr val="tx1"/>
                </a:solidFill>
              </a:rPr>
              <a:t>()</a:t>
            </a:r>
          </a:p>
          <a:p>
            <a:pPr marL="457200" lvl="1" indent="0">
              <a:buNone/>
            </a:pPr>
            <a:endParaRPr lang="cs-CZ" b="1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cs-CZ" b="1" dirty="0">
              <a:solidFill>
                <a:schemeClr val="tx1"/>
              </a:solidFill>
            </a:endParaRPr>
          </a:p>
          <a:p>
            <a:r>
              <a:rPr lang="cs-CZ" dirty="0">
                <a:solidFill>
                  <a:schemeClr val="accent3"/>
                </a:solidFill>
              </a:rPr>
              <a:t>Odstranění názvu legendy</a:t>
            </a:r>
          </a:p>
          <a:p>
            <a:pPr lvl="1"/>
            <a:r>
              <a:rPr lang="cs-CZ" dirty="0">
                <a:solidFill>
                  <a:schemeClr val="tx1"/>
                </a:solidFill>
              </a:rPr>
              <a:t>v rámci funkce </a:t>
            </a:r>
            <a:r>
              <a:rPr lang="cs-CZ" b="1" dirty="0" err="1">
                <a:solidFill>
                  <a:schemeClr val="tx1"/>
                </a:solidFill>
              </a:rPr>
              <a:t>theme</a:t>
            </a:r>
            <a:r>
              <a:rPr lang="cs-CZ" b="1" dirty="0">
                <a:solidFill>
                  <a:schemeClr val="tx1"/>
                </a:solidFill>
              </a:rPr>
              <a:t>()</a:t>
            </a:r>
          </a:p>
          <a:p>
            <a:pPr marL="0" indent="0">
              <a:buNone/>
            </a:pPr>
            <a:endParaRPr lang="cs-CZ" dirty="0">
              <a:solidFill>
                <a:schemeClr val="accent6"/>
              </a:solidFill>
            </a:endParaRPr>
          </a:p>
          <a:p>
            <a:r>
              <a:rPr lang="cs-CZ" dirty="0">
                <a:solidFill>
                  <a:schemeClr val="accent3"/>
                </a:solidFill>
              </a:rPr>
              <a:t>Odstranění legendy</a:t>
            </a:r>
          </a:p>
          <a:p>
            <a:pPr lvl="1"/>
            <a:r>
              <a:rPr lang="cs-CZ" dirty="0">
                <a:solidFill>
                  <a:schemeClr val="tx1"/>
                </a:solidFill>
              </a:rPr>
              <a:t>V rámci funkce </a:t>
            </a:r>
            <a:r>
              <a:rPr lang="cs-CZ" b="1" dirty="0" err="1">
                <a:solidFill>
                  <a:schemeClr val="tx1"/>
                </a:solidFill>
              </a:rPr>
              <a:t>guides</a:t>
            </a:r>
            <a:r>
              <a:rPr lang="cs-CZ" b="1" dirty="0">
                <a:solidFill>
                  <a:schemeClr val="tx1"/>
                </a:solidFill>
              </a:rPr>
              <a:t>()</a:t>
            </a:r>
          </a:p>
          <a:p>
            <a:endParaRPr lang="cs-CZ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dirty="0">
              <a:solidFill>
                <a:schemeClr val="tx1"/>
              </a:solidFill>
            </a:endParaRPr>
          </a:p>
          <a:p>
            <a:pPr lvl="1"/>
            <a:endParaRPr lang="cs-CZ" dirty="0">
              <a:solidFill>
                <a:schemeClr val="tx1"/>
              </a:solidFill>
            </a:endParaRPr>
          </a:p>
          <a:p>
            <a:pPr lvl="1"/>
            <a:endParaRPr lang="cs-CZ" dirty="0">
              <a:solidFill>
                <a:schemeClr val="tx1"/>
              </a:solidFill>
            </a:endParaRPr>
          </a:p>
          <a:p>
            <a:pPr lvl="1"/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B6FC616D-5403-EA21-E149-2D89B0532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5148" y="2275339"/>
            <a:ext cx="3413503" cy="244468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971597AC-2B42-C982-6D0A-F83484D3C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725" y="2466609"/>
            <a:ext cx="3866348" cy="279284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1B283E7B-66FC-0BAB-63A8-5F90BABDD4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0" t="8073"/>
          <a:stretch/>
        </p:blipFill>
        <p:spPr>
          <a:xfrm>
            <a:off x="3576748" y="4573773"/>
            <a:ext cx="4385880" cy="320441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710B1D5E-5EAE-A132-0FFD-84C1882783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5686" y="3271754"/>
            <a:ext cx="5612314" cy="660272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210A86E6-8961-FEEF-398F-AE42E5F01D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1880" y="5871040"/>
            <a:ext cx="2849586" cy="28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2945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0034DD-28CE-8B37-BDF1-5A7F367F0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Export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8CA8F7A-7E12-0E97-E942-D9F054BF4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0" dirty="0"/>
              <a:t>Pokud chcete, aby byla při exportování zachovaná kvalita obrázků, doporučujeme např. </a:t>
            </a:r>
            <a:r>
              <a:rPr lang="cs-CZ" dirty="0"/>
              <a:t>funkci </a:t>
            </a:r>
            <a:r>
              <a:rPr lang="cs-CZ" dirty="0" err="1">
                <a:solidFill>
                  <a:schemeClr val="accent3"/>
                </a:solidFill>
              </a:rPr>
              <a:t>ggsave</a:t>
            </a:r>
            <a:r>
              <a:rPr lang="cs-CZ" dirty="0">
                <a:solidFill>
                  <a:schemeClr val="accent3"/>
                </a:solidFill>
              </a:rPr>
              <a:t>()</a:t>
            </a:r>
            <a:r>
              <a:rPr lang="cs-CZ" b="0" dirty="0"/>
              <a:t> a zadat formát vektorové grafiky </a:t>
            </a:r>
            <a:r>
              <a:rPr lang="cs-CZ" i="1" dirty="0">
                <a:solidFill>
                  <a:schemeClr val="accent3"/>
                </a:solidFill>
              </a:rPr>
              <a:t>"</a:t>
            </a:r>
            <a:r>
              <a:rPr lang="cs-CZ" i="1" dirty="0" err="1">
                <a:solidFill>
                  <a:schemeClr val="accent3"/>
                </a:solidFill>
              </a:rPr>
              <a:t>svg</a:t>
            </a:r>
            <a:r>
              <a:rPr lang="cs-CZ" i="1" dirty="0">
                <a:solidFill>
                  <a:schemeClr val="accent3"/>
                </a:solidFill>
              </a:rPr>
              <a:t>" </a:t>
            </a:r>
            <a:r>
              <a:rPr lang="cs-CZ" b="0" dirty="0"/>
              <a:t>(viz následující příkaz).</a:t>
            </a:r>
          </a:p>
          <a:p>
            <a:r>
              <a:rPr lang="cs-CZ" b="0" dirty="0"/>
              <a:t>Potřeba balíku </a:t>
            </a:r>
            <a:r>
              <a:rPr lang="cs-CZ" i="1" dirty="0" err="1"/>
              <a:t>svglite</a:t>
            </a:r>
            <a:r>
              <a:rPr lang="cs-CZ" i="1" dirty="0"/>
              <a:t>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b="0" dirty="0"/>
              <a:t>Také můžete obrázky uložit i do jiných formátů: </a:t>
            </a:r>
            <a:r>
              <a:rPr lang="cs-CZ" i="1" dirty="0">
                <a:solidFill>
                  <a:schemeClr val="accent3"/>
                </a:solidFill>
              </a:rPr>
              <a:t>"</a:t>
            </a:r>
            <a:r>
              <a:rPr lang="cs-CZ" i="1" dirty="0" err="1">
                <a:solidFill>
                  <a:schemeClr val="accent3"/>
                </a:solidFill>
              </a:rPr>
              <a:t>eps</a:t>
            </a:r>
            <a:r>
              <a:rPr lang="cs-CZ" i="1" dirty="0">
                <a:solidFill>
                  <a:schemeClr val="accent3"/>
                </a:solidFill>
              </a:rPr>
              <a:t>", "</a:t>
            </a:r>
            <a:r>
              <a:rPr lang="cs-CZ" i="1" dirty="0" err="1">
                <a:solidFill>
                  <a:schemeClr val="accent3"/>
                </a:solidFill>
              </a:rPr>
              <a:t>ps</a:t>
            </a:r>
            <a:r>
              <a:rPr lang="cs-CZ" i="1" dirty="0">
                <a:solidFill>
                  <a:schemeClr val="accent3"/>
                </a:solidFill>
              </a:rPr>
              <a:t>", "tex" </a:t>
            </a:r>
            <a:r>
              <a:rPr lang="cs-CZ" b="0" i="1" dirty="0">
                <a:solidFill>
                  <a:schemeClr val="tx1"/>
                </a:solidFill>
              </a:rPr>
              <a:t>(</a:t>
            </a:r>
            <a:r>
              <a:rPr lang="cs-CZ" b="0" i="1" dirty="0" err="1">
                <a:solidFill>
                  <a:schemeClr val="tx1"/>
                </a:solidFill>
              </a:rPr>
              <a:t>pictex</a:t>
            </a:r>
            <a:r>
              <a:rPr lang="cs-CZ" b="0" i="1" dirty="0">
                <a:solidFill>
                  <a:schemeClr val="tx1"/>
                </a:solidFill>
              </a:rPr>
              <a:t>), </a:t>
            </a:r>
            <a:r>
              <a:rPr lang="cs-CZ" i="1" dirty="0">
                <a:solidFill>
                  <a:schemeClr val="accent3"/>
                </a:solidFill>
              </a:rPr>
              <a:t>"</a:t>
            </a:r>
            <a:r>
              <a:rPr lang="cs-CZ" i="1" dirty="0" err="1">
                <a:solidFill>
                  <a:schemeClr val="accent3"/>
                </a:solidFill>
              </a:rPr>
              <a:t>pdf</a:t>
            </a:r>
            <a:r>
              <a:rPr lang="cs-CZ" i="1" dirty="0">
                <a:solidFill>
                  <a:schemeClr val="accent3"/>
                </a:solidFill>
              </a:rPr>
              <a:t>", "</a:t>
            </a:r>
            <a:r>
              <a:rPr lang="cs-CZ" i="1" dirty="0" err="1">
                <a:solidFill>
                  <a:schemeClr val="accent3"/>
                </a:solidFill>
              </a:rPr>
              <a:t>jpeg</a:t>
            </a:r>
            <a:r>
              <a:rPr lang="cs-CZ" i="1" dirty="0">
                <a:solidFill>
                  <a:schemeClr val="accent3"/>
                </a:solidFill>
              </a:rPr>
              <a:t>", "</a:t>
            </a:r>
            <a:r>
              <a:rPr lang="cs-CZ" i="1" dirty="0" err="1">
                <a:solidFill>
                  <a:schemeClr val="accent3"/>
                </a:solidFill>
              </a:rPr>
              <a:t>tiff</a:t>
            </a:r>
            <a:r>
              <a:rPr lang="cs-CZ" i="1" dirty="0">
                <a:solidFill>
                  <a:schemeClr val="accent3"/>
                </a:solidFill>
              </a:rPr>
              <a:t>", "</a:t>
            </a:r>
            <a:r>
              <a:rPr lang="cs-CZ" i="1" dirty="0" err="1">
                <a:solidFill>
                  <a:schemeClr val="accent3"/>
                </a:solidFill>
              </a:rPr>
              <a:t>png</a:t>
            </a:r>
            <a:r>
              <a:rPr lang="cs-CZ" i="1" dirty="0">
                <a:solidFill>
                  <a:schemeClr val="accent3"/>
                </a:solidFill>
              </a:rPr>
              <a:t>", "</a:t>
            </a:r>
            <a:r>
              <a:rPr lang="cs-CZ" i="1" dirty="0" err="1">
                <a:solidFill>
                  <a:schemeClr val="accent3"/>
                </a:solidFill>
              </a:rPr>
              <a:t>bmp</a:t>
            </a:r>
            <a:r>
              <a:rPr lang="cs-CZ" i="1" dirty="0">
                <a:solidFill>
                  <a:schemeClr val="accent3"/>
                </a:solidFill>
              </a:rPr>
              <a:t>", "</a:t>
            </a:r>
            <a:r>
              <a:rPr lang="cs-CZ" i="1" dirty="0" err="1">
                <a:solidFill>
                  <a:schemeClr val="accent3"/>
                </a:solidFill>
              </a:rPr>
              <a:t>wmf</a:t>
            </a:r>
            <a:r>
              <a:rPr lang="cs-CZ" i="1" dirty="0">
                <a:solidFill>
                  <a:schemeClr val="accent3"/>
                </a:solidFill>
              </a:rPr>
              <a:t>" </a:t>
            </a:r>
            <a:r>
              <a:rPr lang="cs-CZ" b="0" i="1" dirty="0"/>
              <a:t>(</a:t>
            </a:r>
            <a:r>
              <a:rPr lang="cs-CZ" b="0" i="1" dirty="0" err="1"/>
              <a:t>windows</a:t>
            </a:r>
            <a:r>
              <a:rPr lang="cs-CZ" b="0" i="1" dirty="0"/>
              <a:t> </a:t>
            </a:r>
            <a:r>
              <a:rPr lang="cs-CZ" b="0" i="1" dirty="0" err="1"/>
              <a:t>only</a:t>
            </a:r>
            <a:r>
              <a:rPr lang="cs-CZ" b="0" i="1" dirty="0"/>
              <a:t>).</a:t>
            </a:r>
          </a:p>
          <a:p>
            <a:pPr marL="0" indent="0">
              <a:buNone/>
            </a:pPr>
            <a:endParaRPr lang="cs-CZ" b="0" i="1" dirty="0"/>
          </a:p>
          <a:p>
            <a:r>
              <a:rPr lang="cs-CZ" b="0" dirty="0"/>
              <a:t>Obrázek se uloží do pracovního adresáře, který je aktuálně nastaven nebo zvolíte celou cestu uložení.</a:t>
            </a:r>
          </a:p>
          <a:p>
            <a:pPr marL="0" indent="0">
              <a:buNone/>
            </a:pPr>
            <a:endParaRPr lang="cs-CZ" b="0" dirty="0"/>
          </a:p>
          <a:p>
            <a:r>
              <a:rPr lang="cs-CZ" dirty="0"/>
              <a:t>Záložka </a:t>
            </a:r>
            <a:r>
              <a:rPr lang="cs-CZ" dirty="0" err="1"/>
              <a:t>Plots</a:t>
            </a:r>
            <a:r>
              <a:rPr lang="cs-CZ" dirty="0"/>
              <a:t> – Export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3996E3F-D171-FDF3-6E2D-DF6554176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5301208"/>
            <a:ext cx="4791075" cy="714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017CCA03-5B38-40C7-E851-496646C7F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2584223"/>
            <a:ext cx="3096344" cy="28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470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059132-66CB-C739-0A49-103D2FE28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Statistické transformace tzv. </a:t>
            </a:r>
            <a:r>
              <a:rPr lang="cs-CZ" dirty="0" err="1">
                <a:solidFill>
                  <a:schemeClr val="accent3"/>
                </a:solidFill>
              </a:rPr>
              <a:t>stats</a:t>
            </a:r>
            <a:endParaRPr lang="cs-CZ" dirty="0">
              <a:solidFill>
                <a:schemeClr val="accent3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000556-7D4F-A9CD-BEF1-F17AFD8A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Alternativní způsob, jak vytvořit vrstvu.</a:t>
            </a:r>
          </a:p>
          <a:p>
            <a:r>
              <a:rPr lang="cs-CZ" dirty="0">
                <a:solidFill>
                  <a:schemeClr val="accent3"/>
                </a:solidFill>
              </a:rPr>
              <a:t>Statistické transformace</a:t>
            </a:r>
            <a:r>
              <a:rPr lang="cs-CZ" b="0" dirty="0"/>
              <a:t> dopočítávají další proměnné, které se při vizualizaci dat použijí (četnost, pravděpodobnost, …).</a:t>
            </a:r>
          </a:p>
          <a:p>
            <a:r>
              <a:rPr lang="cs-CZ" i="1" dirty="0">
                <a:solidFill>
                  <a:schemeClr val="accent3"/>
                </a:solidFill>
              </a:rPr>
              <a:t>Příklad tvorby histogramu:</a:t>
            </a:r>
          </a:p>
          <a:p>
            <a:pPr lvl="1"/>
            <a:r>
              <a:rPr lang="cs-CZ" b="0" dirty="0"/>
              <a:t>s využitím </a:t>
            </a:r>
            <a:r>
              <a:rPr lang="cs-CZ" b="0" dirty="0" err="1"/>
              <a:t>geom_histogram</a:t>
            </a:r>
            <a:r>
              <a:rPr lang="cs-CZ" b="0" dirty="0"/>
              <a:t>()/</a:t>
            </a:r>
            <a:r>
              <a:rPr lang="cs-CZ" dirty="0"/>
              <a:t> </a:t>
            </a:r>
            <a:r>
              <a:rPr lang="cs-CZ" dirty="0" err="1"/>
              <a:t>stat_bin</a:t>
            </a:r>
            <a:r>
              <a:rPr lang="cs-CZ" dirty="0"/>
              <a:t>()</a:t>
            </a:r>
            <a:r>
              <a:rPr lang="cs-CZ" b="0" dirty="0"/>
              <a:t>,</a:t>
            </a:r>
          </a:p>
          <a:p>
            <a:pPr marL="457200" lvl="1" indent="0">
              <a:buNone/>
            </a:pPr>
            <a:endParaRPr lang="cs-CZ" b="0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i="1" dirty="0">
                <a:solidFill>
                  <a:schemeClr val="accent3"/>
                </a:solidFill>
              </a:rPr>
              <a:t>Příklad tvorby Q-Q grafu:</a:t>
            </a:r>
            <a:endParaRPr lang="cs-CZ" b="1" dirty="0">
              <a:solidFill>
                <a:schemeClr val="accent3"/>
              </a:solidFill>
            </a:endParaRPr>
          </a:p>
          <a:p>
            <a:pPr lvl="1"/>
            <a:r>
              <a:rPr lang="cs-CZ" b="0" dirty="0"/>
              <a:t>s využitím </a:t>
            </a:r>
            <a:r>
              <a:rPr lang="cs-CZ" b="0" dirty="0" err="1"/>
              <a:t>geom_qq</a:t>
            </a:r>
            <a:r>
              <a:rPr lang="cs-CZ" b="0" dirty="0"/>
              <a:t>()/</a:t>
            </a:r>
            <a:r>
              <a:rPr lang="cs-CZ" dirty="0"/>
              <a:t> </a:t>
            </a:r>
            <a:r>
              <a:rPr lang="cs-CZ" dirty="0" err="1"/>
              <a:t>stat_qq</a:t>
            </a:r>
            <a:r>
              <a:rPr lang="cs-CZ" dirty="0"/>
              <a:t>()</a:t>
            </a:r>
            <a:r>
              <a:rPr lang="cs-CZ" b="0" dirty="0"/>
              <a:t>,</a:t>
            </a:r>
            <a:endParaRPr lang="cs-CZ" b="1" dirty="0"/>
          </a:p>
          <a:p>
            <a:pPr marL="457200" lvl="1" indent="0">
              <a:buNone/>
            </a:pPr>
            <a:endParaRPr lang="cs-CZ" b="1" dirty="0"/>
          </a:p>
          <a:p>
            <a:pPr marL="457200" lvl="1" indent="0">
              <a:buNone/>
            </a:pPr>
            <a:endParaRPr lang="cs-CZ" b="1" dirty="0"/>
          </a:p>
          <a:p>
            <a:pPr marL="457200" lvl="1" indent="0">
              <a:buNone/>
            </a:pPr>
            <a:endParaRPr lang="cs-CZ" b="1" dirty="0"/>
          </a:p>
          <a:p>
            <a:pPr marL="457200" lvl="1" indent="0">
              <a:buNone/>
            </a:pPr>
            <a:endParaRPr lang="cs-CZ" b="1" dirty="0"/>
          </a:p>
          <a:p>
            <a:pPr marL="457200" lvl="1" indent="0">
              <a:buNone/>
            </a:pPr>
            <a:endParaRPr lang="cs-CZ" b="1" dirty="0"/>
          </a:p>
          <a:p>
            <a:pPr marL="457200" lvl="1" indent="0">
              <a:buNone/>
            </a:pPr>
            <a:endParaRPr lang="cs-CZ" b="1" dirty="0"/>
          </a:p>
          <a:p>
            <a:pPr marL="0" indent="0">
              <a:buNone/>
            </a:pPr>
            <a:endParaRPr lang="cs-CZ" i="1" dirty="0">
              <a:solidFill>
                <a:schemeClr val="accent6"/>
              </a:solidFill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F5EB1241-7E3C-B2E9-F638-951527C03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830" y="2780928"/>
            <a:ext cx="2703968" cy="864934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4E396C80-C4C9-75B6-208D-FE1249807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2016675"/>
            <a:ext cx="2703968" cy="195449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03DB92C-8000-DAA8-72CC-88CF690625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97"/>
          <a:stretch/>
        </p:blipFill>
        <p:spPr>
          <a:xfrm>
            <a:off x="4716016" y="4139616"/>
            <a:ext cx="2703968" cy="1954497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4608273-BAB1-BDEB-2BAE-20EF0DBE56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0244" y="4509120"/>
            <a:ext cx="2741139" cy="121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9570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F5580E-2B28-9EAD-B595-D5576960B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5. Dělení grafu </a:t>
            </a:r>
            <a:r>
              <a:rPr lang="cs-CZ" sz="3200" b="0" dirty="0">
                <a:solidFill>
                  <a:schemeClr val="accent3"/>
                </a:solidFill>
              </a:rPr>
              <a:t>–</a:t>
            </a:r>
            <a:r>
              <a:rPr lang="cs-CZ" dirty="0">
                <a:solidFill>
                  <a:schemeClr val="accent3"/>
                </a:solidFill>
              </a:rPr>
              <a:t> </a:t>
            </a:r>
            <a:r>
              <a:rPr lang="cs-CZ" dirty="0" err="1">
                <a:solidFill>
                  <a:schemeClr val="accent3"/>
                </a:solidFill>
              </a:rPr>
              <a:t>facets</a:t>
            </a:r>
            <a:endParaRPr lang="cs-CZ" dirty="0">
              <a:solidFill>
                <a:schemeClr val="accent3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D3AC687-B09C-1354-6A70-263F9B1900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Graf můžete také rozdělit do několika menších podgrafů, což zabezpečuje technika zvaná </a:t>
            </a:r>
            <a:r>
              <a:rPr lang="cs-CZ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faceting</a:t>
            </a:r>
            <a:r>
              <a:rPr lang="cs-CZ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cs-CZ" b="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Proces </a:t>
            </a:r>
            <a:r>
              <a:rPr lang="cs-CZ" i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dělení grafu</a:t>
            </a:r>
            <a:r>
              <a:rPr lang="cs-CZ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běžný například při porovnávání různých skupin dat a hledání nějakých společných vlastností. </a:t>
            </a:r>
          </a:p>
          <a:p>
            <a:r>
              <a:rPr lang="cs-CZ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cs-CZ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 základní typy dělení grafů: </a:t>
            </a:r>
            <a:endParaRPr lang="cs-CZ" b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545B694-A9E3-C9C9-1989-C202706E78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2" t="3007" r="48334" b="9788"/>
          <a:stretch/>
        </p:blipFill>
        <p:spPr>
          <a:xfrm>
            <a:off x="3656525" y="4492959"/>
            <a:ext cx="1830950" cy="1830950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DABBF546-E9F8-665F-6338-D84FFC9A36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753" t="13258" r="2246" b="15152"/>
          <a:stretch/>
        </p:blipFill>
        <p:spPr>
          <a:xfrm>
            <a:off x="3306292" y="2732568"/>
            <a:ext cx="1515021" cy="1502846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D3E22BE5-E2E9-0CCC-6FC5-1E3526C12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405" y="2575543"/>
            <a:ext cx="2696545" cy="178864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865A70-6181-09FB-A003-10B5425527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8546" y="4653123"/>
            <a:ext cx="2500746" cy="1656338"/>
          </a:xfrm>
          <a:prstGeom prst="rect">
            <a:avLst/>
          </a:prstGeom>
        </p:spPr>
      </p:pic>
      <p:sp>
        <p:nvSpPr>
          <p:cNvPr id="17" name="TextovéPole 16">
            <a:extLst>
              <a:ext uri="{FF2B5EF4-FFF2-40B4-BE49-F238E27FC236}">
                <a16:creationId xmlns:a16="http://schemas.microsoft.com/office/drawing/2014/main" id="{F5C72E7B-8B3E-30F5-253D-4FF193F9B1DF}"/>
              </a:ext>
            </a:extLst>
          </p:cNvPr>
          <p:cNvSpPr txBox="1"/>
          <p:nvPr/>
        </p:nvSpPr>
        <p:spPr>
          <a:xfrm>
            <a:off x="540562" y="3244334"/>
            <a:ext cx="2663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/>
              <a:t>facet_wrap</a:t>
            </a:r>
            <a:r>
              <a:rPr lang="cs-CZ" b="1" dirty="0"/>
              <a:t>( </a:t>
            </a:r>
            <a:r>
              <a:rPr lang="cs-CZ" sz="1800" b="1" i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~ group1</a:t>
            </a:r>
            <a:r>
              <a:rPr lang="cs-CZ" b="1" dirty="0"/>
              <a:t>)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D49253CD-C79D-93F1-F107-D880526D87E1}"/>
              </a:ext>
            </a:extLst>
          </p:cNvPr>
          <p:cNvSpPr txBox="1"/>
          <p:nvPr/>
        </p:nvSpPr>
        <p:spPr>
          <a:xfrm>
            <a:off x="540562" y="5245071"/>
            <a:ext cx="303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/>
              <a:t>facet_grid</a:t>
            </a:r>
            <a:r>
              <a:rPr lang="cs-CZ" b="1" dirty="0"/>
              <a:t>(</a:t>
            </a:r>
            <a:r>
              <a:rPr lang="cs-CZ" b="1" dirty="0">
                <a:solidFill>
                  <a:schemeClr val="accent3"/>
                </a:solidFill>
              </a:rPr>
              <a:t>group1 </a:t>
            </a:r>
            <a:r>
              <a:rPr lang="cs-CZ" sz="1800" b="1" i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~ </a:t>
            </a:r>
            <a:r>
              <a:rPr lang="cs-CZ" sz="1800" b="1" i="1" dirty="0" err="1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</a:t>
            </a:r>
            <a:r>
              <a:rPr lang="cs-CZ" sz="1800" b="1" i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</a:t>
            </a:r>
            <a:r>
              <a:rPr lang="cs-CZ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066865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3FD1C8-3C97-0A40-E73C-FA27729D8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Shrnutí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56D3254-EB88-A2B8-278C-91FCC5DE3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>
                <a:solidFill>
                  <a:schemeClr val="accent3"/>
                </a:solidFill>
              </a:rPr>
              <a:t>Data</a:t>
            </a:r>
            <a:r>
              <a:rPr lang="cs-CZ" b="0" dirty="0"/>
              <a:t> – v</a:t>
            </a:r>
            <a:r>
              <a:rPr lang="cs-CZ" b="0" dirty="0">
                <a:effectLst/>
                <a:ea typeface="Calibri" panose="020F0502020204030204" pitchFamily="34" charset="0"/>
              </a:rPr>
              <a:t>ýchozí datová sada musí být ve formě </a:t>
            </a:r>
            <a:r>
              <a:rPr lang="cs-CZ" dirty="0">
                <a:effectLst/>
                <a:ea typeface="Calibri" panose="020F0502020204030204" pitchFamily="34" charset="0"/>
              </a:rPr>
              <a:t>datového rámce </a:t>
            </a:r>
            <a:r>
              <a:rPr lang="cs-CZ" b="0" i="1" dirty="0">
                <a:effectLst/>
                <a:ea typeface="Calibri" panose="020F0502020204030204" pitchFamily="34" charset="0"/>
              </a:rPr>
              <a:t>(</a:t>
            </a:r>
            <a:r>
              <a:rPr lang="cs-CZ" b="0" i="1" dirty="0" err="1">
                <a:effectLst/>
                <a:ea typeface="Calibri" panose="020F0502020204030204" pitchFamily="34" charset="0"/>
              </a:rPr>
              <a:t>data.frame</a:t>
            </a:r>
            <a:r>
              <a:rPr lang="cs-CZ" b="0" i="1" dirty="0">
                <a:effectLst/>
                <a:ea typeface="Calibri" panose="020F0502020204030204" pitchFamily="34" charset="0"/>
              </a:rPr>
              <a:t>)</a:t>
            </a:r>
            <a:r>
              <a:rPr lang="cs-CZ" b="0" dirty="0">
                <a:effectLst/>
                <a:ea typeface="Calibri" panose="020F0502020204030204" pitchFamily="34" charset="0"/>
              </a:rPr>
              <a:t>. </a:t>
            </a:r>
          </a:p>
          <a:p>
            <a:r>
              <a:rPr lang="cs-CZ" i="1" dirty="0" err="1">
                <a:solidFill>
                  <a:schemeClr val="accent3"/>
                </a:solidFill>
              </a:rPr>
              <a:t>Mapping</a:t>
            </a:r>
            <a:r>
              <a:rPr lang="cs-CZ" b="0" dirty="0">
                <a:solidFill>
                  <a:schemeClr val="accent3"/>
                </a:solidFill>
              </a:rPr>
              <a:t> </a:t>
            </a:r>
            <a:r>
              <a:rPr lang="cs-CZ" b="0" dirty="0"/>
              <a:t>– </a:t>
            </a:r>
            <a:r>
              <a:rPr lang="cs-CZ" dirty="0">
                <a:solidFill>
                  <a:schemeClr val="tx1"/>
                </a:solidFill>
              </a:rPr>
              <a:t>specifikace mapování proměnných </a:t>
            </a:r>
            <a:r>
              <a:rPr lang="cs-CZ" b="0" dirty="0"/>
              <a:t>pomocí funkce </a:t>
            </a:r>
            <a:r>
              <a:rPr lang="cs-CZ" b="0" dirty="0" err="1"/>
              <a:t>aes</a:t>
            </a:r>
            <a:r>
              <a:rPr lang="cs-CZ" b="0" dirty="0"/>
              <a:t>().</a:t>
            </a:r>
          </a:p>
          <a:p>
            <a:r>
              <a:rPr lang="cs-CZ" i="1" dirty="0">
                <a:solidFill>
                  <a:schemeClr val="accent3"/>
                </a:solidFill>
              </a:rPr>
              <a:t>Geometrické prvky/statistické transformace </a:t>
            </a:r>
            <a:r>
              <a:rPr lang="cs-CZ" b="0" dirty="0"/>
              <a:t>graficky </a:t>
            </a:r>
            <a:r>
              <a:rPr lang="cs-CZ" dirty="0"/>
              <a:t>znázorňují data.</a:t>
            </a:r>
            <a:endParaRPr lang="cs-CZ" b="0" dirty="0"/>
          </a:p>
          <a:p>
            <a:r>
              <a:rPr lang="cs-CZ" dirty="0">
                <a:solidFill>
                  <a:schemeClr val="accent3"/>
                </a:solidFill>
              </a:rPr>
              <a:t>!!! </a:t>
            </a:r>
            <a:r>
              <a:rPr lang="cs-CZ" dirty="0">
                <a:solidFill>
                  <a:schemeClr val="accent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znaménko + </a:t>
            </a:r>
            <a:r>
              <a:rPr lang="cs-CZ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musí být umístěno na konci řádku.</a:t>
            </a:r>
            <a:endParaRPr lang="cs-CZ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CB3D3726-89FC-A697-32FD-AE705E08ED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"/>
          <a:stretch/>
        </p:blipFill>
        <p:spPr>
          <a:xfrm>
            <a:off x="602678" y="2852936"/>
            <a:ext cx="7938644" cy="256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4191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43742" y="1700808"/>
            <a:ext cx="5140625" cy="1470025"/>
          </a:xfrm>
        </p:spPr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Pokročilejší vizualizace dat II.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Balík ggplot2</a:t>
            </a:r>
          </a:p>
        </p:txBody>
      </p:sp>
    </p:spTree>
    <p:extLst>
      <p:ext uri="{BB962C8B-B14F-4D97-AF65-F5344CB8AC3E}">
        <p14:creationId xmlns:p14="http://schemas.microsoft.com/office/powerpoint/2010/main" val="28627732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FE24ED-2046-FB7F-E7E8-31413AEBE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Bodový graf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DC1250-CF8D-8506-CD77-8587A93D6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Zobrazuje v kartézských souřadnicích hodnoty dvou proměnných. Data jsou znázorněna jako množina bodů, jejichž umístění na vodorovné ose udává hodnota první proměnné a umístění na svislé ose hodnota druhé proměnné.</a:t>
            </a:r>
          </a:p>
          <a:p>
            <a:r>
              <a:rPr lang="cs-CZ" dirty="0"/>
              <a:t>Nejčastěji se využívá k </a:t>
            </a:r>
            <a:r>
              <a:rPr lang="cs-CZ" dirty="0">
                <a:solidFill>
                  <a:srgbClr val="0070C0"/>
                </a:solidFill>
              </a:rPr>
              <a:t>zobrazení závislosti dvou číselných proměnných</a:t>
            </a:r>
            <a:r>
              <a:rPr lang="cs-CZ" dirty="0"/>
              <a:t>.</a:t>
            </a:r>
          </a:p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geom_point</a:t>
            </a:r>
            <a:r>
              <a:rPr lang="cs-CZ" dirty="0">
                <a:solidFill>
                  <a:srgbClr val="FF0000"/>
                </a:solidFill>
              </a:rPr>
              <a:t>() </a:t>
            </a:r>
            <a:r>
              <a:rPr lang="cs-CZ" dirty="0"/>
              <a:t>– vykreslení bodů.</a:t>
            </a:r>
          </a:p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geom_smooth</a:t>
            </a:r>
            <a:r>
              <a:rPr lang="cs-CZ" dirty="0">
                <a:solidFill>
                  <a:srgbClr val="FF0000"/>
                </a:solidFill>
              </a:rPr>
              <a:t>()</a:t>
            </a:r>
            <a:r>
              <a:rPr lang="cs-CZ" dirty="0">
                <a:solidFill>
                  <a:schemeClr val="accent3"/>
                </a:solidFill>
              </a:rPr>
              <a:t> </a:t>
            </a:r>
            <a:r>
              <a:rPr lang="cs-CZ" dirty="0"/>
              <a:t>– proložení dat křivkou.</a:t>
            </a:r>
          </a:p>
          <a:p>
            <a:r>
              <a:rPr lang="cs-CZ" dirty="0">
                <a:solidFill>
                  <a:schemeClr val="accent3"/>
                </a:solidFill>
              </a:rPr>
              <a:t>Požadavek na třetí proměnnou </a:t>
            </a:r>
            <a:r>
              <a:rPr lang="cs-CZ" dirty="0"/>
              <a:t>v rámci funkce </a:t>
            </a:r>
            <a:r>
              <a:rPr lang="cs-CZ" dirty="0" err="1"/>
              <a:t>ggplot</a:t>
            </a:r>
            <a:r>
              <a:rPr lang="cs-CZ" dirty="0"/>
              <a:t>() nebo v rámci vrstvy.</a:t>
            </a:r>
          </a:p>
          <a:p>
            <a:r>
              <a:rPr lang="cs-CZ" dirty="0"/>
              <a:t>Výpočet korelačního koeficientu s p-hodnotou do bodového grafu </a:t>
            </a:r>
            <a:r>
              <a:rPr lang="cs-CZ" dirty="0" err="1">
                <a:solidFill>
                  <a:srgbClr val="FF0000"/>
                </a:solidFill>
              </a:rPr>
              <a:t>stat_cor</a:t>
            </a:r>
            <a:r>
              <a:rPr lang="cs-CZ" dirty="0">
                <a:solidFill>
                  <a:srgbClr val="FF0000"/>
                </a:solidFill>
              </a:rPr>
              <a:t>()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/>
              <a:t>z balíku </a:t>
            </a:r>
            <a:r>
              <a:rPr lang="cs-CZ" dirty="0" err="1">
                <a:solidFill>
                  <a:srgbClr val="0070C0"/>
                </a:solidFill>
              </a:rPr>
              <a:t>ggpubr</a:t>
            </a:r>
            <a:r>
              <a:rPr lang="cs-CZ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130D967-9C6E-15B9-075D-F46664B0A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621" y="4393767"/>
            <a:ext cx="2309798" cy="1976253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EF6B27E5-1D60-2E71-A49A-41AD5EE00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269" y="4438500"/>
            <a:ext cx="2658753" cy="196717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7C0393E8-76BB-EB2A-591C-721305272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756" y="4438500"/>
            <a:ext cx="2570666" cy="190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0723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14FE60-0FBA-5CFC-38AC-D618CDD07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Histogram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55DB54-5DDB-B33B-AB0E-FC30DA44F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99999"/>
            <a:ext cx="8820496" cy="5256000"/>
          </a:xfrm>
        </p:spPr>
        <p:txBody>
          <a:bodyPr/>
          <a:lstStyle/>
          <a:p>
            <a:r>
              <a:rPr lang="cs-CZ" dirty="0">
                <a:solidFill>
                  <a:srgbClr val="000000"/>
                </a:solidFill>
              </a:rPr>
              <a:t>G</a:t>
            </a:r>
            <a:r>
              <a:rPr lang="cs-CZ" i="0" dirty="0">
                <a:solidFill>
                  <a:srgbClr val="000000"/>
                </a:solidFill>
                <a:effectLst/>
              </a:rPr>
              <a:t>rafické znázornění četností pomocí sloupců u souboru hodnot rozděleného do intervalů.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Sloupce jsou stejné šířky, vyjadřující šířku intervalů, přičemž výška sloupců vyjadřuje četnost sledované veličiny v daném intervale.</a:t>
            </a:r>
          </a:p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několik pravidel, podle kterých se stanoví počet intervalů.</a:t>
            </a:r>
          </a:p>
          <a:p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Histogram nám pak pomůže soubor hodnot posoudit například z hlediska normality dat, symetrie, </a:t>
            </a:r>
            <a:r>
              <a:rPr lang="cs-CZ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vícemodálnosti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výskytu odlehlých hodnot, …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geom_histogram</a:t>
            </a:r>
            <a:r>
              <a:rPr lang="cs-CZ" dirty="0">
                <a:solidFill>
                  <a:srgbClr val="FF0000"/>
                </a:solidFill>
              </a:rPr>
              <a:t>() </a:t>
            </a:r>
            <a:r>
              <a:rPr lang="cs-CZ" dirty="0"/>
              <a:t>– vykreslení histogramu.</a:t>
            </a:r>
          </a:p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Funkce </a:t>
            </a:r>
            <a:r>
              <a:rPr lang="cs-CZ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geom_density</a:t>
            </a:r>
            <a:r>
              <a:rPr lang="cs-CZ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()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odhad pravděpodobnostního rozdělení.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dirty="0"/>
              <a:t>Obrázek bývá často doplněn o průměr, medián, kvartily pomocí </a:t>
            </a:r>
            <a:r>
              <a:rPr lang="cs-CZ" dirty="0" err="1">
                <a:solidFill>
                  <a:srgbClr val="FF0000"/>
                </a:solidFill>
              </a:rPr>
              <a:t>geom_vline</a:t>
            </a:r>
            <a:r>
              <a:rPr lang="cs-CZ" dirty="0">
                <a:solidFill>
                  <a:srgbClr val="FF0000"/>
                </a:solidFill>
              </a:rPr>
              <a:t>()</a:t>
            </a:r>
            <a:r>
              <a:rPr lang="cs-CZ" dirty="0">
                <a:solidFill>
                  <a:schemeClr val="tx1"/>
                </a:solidFill>
              </a:rPr>
              <a:t>.</a:t>
            </a:r>
          </a:p>
          <a:p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4E8AE27-79BD-B26D-1306-458892EC6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3287" y="4309097"/>
            <a:ext cx="2498504" cy="1903622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8A6AF808-E214-086F-D5C0-964DD75D1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6" y="4313707"/>
            <a:ext cx="2414562" cy="1827139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EED20E7F-7D58-2880-7F4A-909A7E2691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4320789"/>
            <a:ext cx="2498504" cy="189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316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EBBE5E-5D20-A845-7040-1E117794F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Q-Q graf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9792D4F-B2F2-687F-0EA0-75A196D11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Q-Q graf je zkratka pro kvantil-kvantil graf.</a:t>
            </a:r>
          </a:p>
          <a:p>
            <a:r>
              <a:rPr lang="cs-CZ" dirty="0"/>
              <a:t>Do něj se vykreslují proti sobě teoretické kvantily vůči opravdu naměřeným (pozorovaným) kvantilům – </a:t>
            </a:r>
            <a:r>
              <a:rPr lang="cs-CZ" dirty="0" err="1">
                <a:solidFill>
                  <a:srgbClr val="FF0000"/>
                </a:solidFill>
              </a:rPr>
              <a:t>geom_qq</a:t>
            </a:r>
            <a:r>
              <a:rPr lang="cs-CZ" dirty="0">
                <a:solidFill>
                  <a:srgbClr val="FF0000"/>
                </a:solidFill>
              </a:rPr>
              <a:t>().</a:t>
            </a:r>
          </a:p>
          <a:p>
            <a:r>
              <a:rPr lang="cs-CZ" dirty="0"/>
              <a:t>Pokud se data chovají stejně jako naše zamýšlené teoretické rozdělení, pak budou body ležet okolo přímky (teoretické a pozorované kvantily jsou si blízké) – </a:t>
            </a:r>
            <a:r>
              <a:rPr lang="cs-CZ" dirty="0" err="1">
                <a:solidFill>
                  <a:srgbClr val="FF0000"/>
                </a:solidFill>
              </a:rPr>
              <a:t>geom_qq_line</a:t>
            </a:r>
            <a:r>
              <a:rPr lang="cs-CZ" dirty="0">
                <a:solidFill>
                  <a:srgbClr val="FF0000"/>
                </a:solidFill>
              </a:rPr>
              <a:t>().</a:t>
            </a:r>
          </a:p>
          <a:p>
            <a:r>
              <a:rPr lang="cs-CZ" dirty="0"/>
              <a:t>Čím blíže jsou body na přímce, tím blíž jsme k teoretickému rozdělení.</a:t>
            </a:r>
          </a:p>
          <a:p>
            <a:r>
              <a:rPr lang="cs-CZ" dirty="0"/>
              <a:t>Často se využívá pro </a:t>
            </a:r>
            <a:r>
              <a:rPr lang="cs-CZ" dirty="0">
                <a:solidFill>
                  <a:srgbClr val="0070C0"/>
                </a:solidFill>
              </a:rPr>
              <a:t>ověřování normality dat. </a:t>
            </a:r>
            <a:r>
              <a:rPr lang="cs-CZ" dirty="0">
                <a:solidFill>
                  <a:schemeClr val="tx1"/>
                </a:solidFill>
              </a:rPr>
              <a:t>Ve funkcích je default </a:t>
            </a:r>
            <a:r>
              <a:rPr lang="cs-CZ" dirty="0" err="1">
                <a:solidFill>
                  <a:srgbClr val="FF0000"/>
                </a:solidFill>
              </a:rPr>
              <a:t>distribution</a:t>
            </a:r>
            <a:r>
              <a:rPr lang="cs-CZ" dirty="0">
                <a:solidFill>
                  <a:srgbClr val="FF0000"/>
                </a:solidFill>
              </a:rPr>
              <a:t> = </a:t>
            </a:r>
            <a:r>
              <a:rPr lang="cs-CZ" dirty="0" err="1">
                <a:solidFill>
                  <a:srgbClr val="FF0000"/>
                </a:solidFill>
              </a:rPr>
              <a:t>stats</a:t>
            </a:r>
            <a:r>
              <a:rPr lang="cs-CZ" dirty="0">
                <a:solidFill>
                  <a:srgbClr val="FF0000"/>
                </a:solidFill>
              </a:rPr>
              <a:t>::</a:t>
            </a:r>
            <a:r>
              <a:rPr lang="cs-CZ" dirty="0" err="1">
                <a:solidFill>
                  <a:srgbClr val="FF0000"/>
                </a:solidFill>
              </a:rPr>
              <a:t>qnorm</a:t>
            </a:r>
            <a:r>
              <a:rPr lang="cs-CZ" dirty="0">
                <a:solidFill>
                  <a:srgbClr val="FF0000"/>
                </a:solidFill>
              </a:rPr>
              <a:t>.</a:t>
            </a: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F00085C-ABCA-EC0D-74DE-DE2CF7D76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3922166"/>
            <a:ext cx="3096280" cy="237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1836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7FB361C-BC65-9CB3-1340-29F6926F5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Sloupcový graf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1A48DBF-F392-F756-6EE0-EF9BA3817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92" y="908720"/>
            <a:ext cx="8640000" cy="5256000"/>
          </a:xfrm>
        </p:spPr>
        <p:txBody>
          <a:bodyPr>
            <a:normAutofit/>
          </a:bodyPr>
          <a:lstStyle/>
          <a:p>
            <a:r>
              <a:rPr lang="cs-CZ" dirty="0"/>
              <a:t>Jednoduchý sloupcový graf – na jednu osu vynášíme kategorie (varianty) a na druhou osu jejich četnosti. </a:t>
            </a:r>
          </a:p>
          <a:p>
            <a:r>
              <a:rPr lang="cs-CZ" dirty="0"/>
              <a:t>Jednotlivé hodnoty četností jsou pak zobrazeny jako výšky sloupců. </a:t>
            </a:r>
          </a:p>
          <a:p>
            <a:r>
              <a:rPr lang="cs-CZ" dirty="0"/>
              <a:t>Mezera mezi sloupci reprezentuje diskrétnost veličin.</a:t>
            </a:r>
          </a:p>
          <a:p>
            <a:r>
              <a:rPr lang="cs-CZ" dirty="0"/>
              <a:t>Sloupce mají stejnou šířku. </a:t>
            </a:r>
          </a:p>
          <a:p>
            <a:r>
              <a:rPr lang="cs-CZ" dirty="0"/>
              <a:t>Každý sloupec odpovídá určité kategorii.</a:t>
            </a:r>
          </a:p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geom_bar</a:t>
            </a:r>
            <a:r>
              <a:rPr lang="cs-CZ" dirty="0">
                <a:solidFill>
                  <a:srgbClr val="FF0000"/>
                </a:solidFill>
              </a:rPr>
              <a:t>()</a:t>
            </a:r>
          </a:p>
          <a:p>
            <a:pPr lvl="1"/>
            <a:r>
              <a:rPr lang="cs-CZ" dirty="0"/>
              <a:t>Definováním </a:t>
            </a:r>
            <a:r>
              <a:rPr lang="cs-CZ" b="1" dirty="0">
                <a:solidFill>
                  <a:srgbClr val="0070C0"/>
                </a:solidFill>
              </a:rPr>
              <a:t>„</a:t>
            </a:r>
            <a:r>
              <a:rPr lang="cs-CZ" b="1" dirty="0" err="1">
                <a:solidFill>
                  <a:srgbClr val="0070C0"/>
                </a:solidFill>
              </a:rPr>
              <a:t>position</a:t>
            </a:r>
            <a:r>
              <a:rPr lang="cs-CZ" b="1" dirty="0">
                <a:solidFill>
                  <a:srgbClr val="0070C0"/>
                </a:solidFill>
              </a:rPr>
              <a:t>“ </a:t>
            </a:r>
            <a:r>
              <a:rPr lang="cs-CZ" dirty="0"/>
              <a:t>určíte typ sloupcového grafu.</a:t>
            </a:r>
          </a:p>
          <a:p>
            <a:pPr lvl="1"/>
            <a:r>
              <a:rPr lang="cs-CZ" dirty="0"/>
              <a:t>Definováním </a:t>
            </a:r>
            <a:r>
              <a:rPr lang="cs-CZ" b="1" dirty="0">
                <a:solidFill>
                  <a:srgbClr val="0070C0"/>
                </a:solidFill>
              </a:rPr>
              <a:t>„</a:t>
            </a:r>
            <a:r>
              <a:rPr lang="cs-CZ" b="1" dirty="0" err="1">
                <a:solidFill>
                  <a:srgbClr val="0070C0"/>
                </a:solidFill>
              </a:rPr>
              <a:t>stat</a:t>
            </a:r>
            <a:r>
              <a:rPr lang="cs-CZ" b="1" dirty="0">
                <a:solidFill>
                  <a:srgbClr val="0070C0"/>
                </a:solidFill>
              </a:rPr>
              <a:t>“ </a:t>
            </a:r>
            <a:r>
              <a:rPr lang="cs-CZ" dirty="0"/>
              <a:t>určíte typ datového rámce.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9E63CB0-9DA1-315B-6967-737C37F2D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2561072"/>
            <a:ext cx="2304256" cy="36036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77949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2700"/>
            <a:ext cx="7851775" cy="927100"/>
          </a:xfrm>
        </p:spPr>
        <p:txBody>
          <a:bodyPr/>
          <a:lstStyle/>
          <a:p>
            <a:pPr eaLnBrk="1" hangingPunct="1"/>
            <a:r>
              <a:rPr lang="cs-CZ" sz="3200" dirty="0">
                <a:solidFill>
                  <a:schemeClr val="accent3"/>
                </a:solidFill>
              </a:rPr>
              <a:t>Jak vytvářet statistické grafy a tabulky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3" y="980728"/>
            <a:ext cx="7920881" cy="5184576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10000"/>
              </a:lnSpc>
              <a:buNone/>
            </a:pPr>
            <a:r>
              <a:rPr lang="cs-CZ" sz="2400" dirty="0">
                <a:solidFill>
                  <a:schemeClr val="tx1"/>
                </a:solidFill>
              </a:rPr>
              <a:t>Komu jsou graf nebo tabulka určeny?</a:t>
            </a:r>
          </a:p>
          <a:p>
            <a:pPr marL="0" indent="0" algn="just" eaLnBrk="1" hangingPunct="1">
              <a:lnSpc>
                <a:spcPct val="110000"/>
              </a:lnSpc>
              <a:buNone/>
            </a:pPr>
            <a:r>
              <a:rPr lang="cs-CZ" sz="2000" b="0" dirty="0"/>
              <a:t>Grafy a tabulky jsou určeny různým cílovým skupinám v závislosti na kontextu a obsahu. </a:t>
            </a:r>
            <a:endParaRPr lang="cs-CZ" sz="2400" b="0" dirty="0">
              <a:solidFill>
                <a:schemeClr val="tx1"/>
              </a:solidFill>
            </a:endParaRPr>
          </a:p>
          <a:p>
            <a:pPr eaLnBrk="1" hangingPunct="1">
              <a:lnSpc>
                <a:spcPct val="110000"/>
              </a:lnSpc>
            </a:pPr>
            <a:endParaRPr lang="cs-CZ" sz="2400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cs-CZ" sz="2400" dirty="0">
                <a:solidFill>
                  <a:schemeClr val="tx1"/>
                </a:solidFill>
              </a:rPr>
              <a:t>K jakému účelu je graf nebo tabulka určena? </a:t>
            </a:r>
          </a:p>
          <a:p>
            <a:pPr marL="0" indent="0" algn="just" eaLnBrk="1" hangingPunct="1">
              <a:lnSpc>
                <a:spcPct val="110000"/>
              </a:lnSpc>
              <a:buNone/>
            </a:pPr>
            <a:r>
              <a:rPr lang="cs-CZ" sz="2000" b="0" dirty="0"/>
              <a:t>Jaký graf zvolíme, závisí na tom, co chceme pomocí něj sdělit, jaké informace chceme zvýraznit a jak chceme, aby naše publikum tyto informace vnímalo. </a:t>
            </a:r>
            <a:endParaRPr lang="cs-CZ" sz="24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0DCA1E2-2E2B-BE2F-B5ED-3229EFBC5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Sloupcový graf – </a:t>
            </a:r>
            <a:r>
              <a:rPr lang="cs-CZ" dirty="0" err="1">
                <a:solidFill>
                  <a:schemeClr val="accent3"/>
                </a:solidFill>
              </a:rPr>
              <a:t>geom_bar</a:t>
            </a:r>
            <a:r>
              <a:rPr lang="cs-CZ" dirty="0">
                <a:solidFill>
                  <a:schemeClr val="accent3"/>
                </a:solidFill>
              </a:rPr>
              <a:t>() </a:t>
            </a:r>
          </a:p>
        </p:txBody>
      </p:sp>
      <p:sp>
        <p:nvSpPr>
          <p:cNvPr id="43" name="TextovéPole 42">
            <a:extLst>
              <a:ext uri="{FF2B5EF4-FFF2-40B4-BE49-F238E27FC236}">
                <a16:creationId xmlns:a16="http://schemas.microsoft.com/office/drawing/2014/main" id="{17293B6E-CAC2-D281-0962-2F2FDABC401A}"/>
              </a:ext>
            </a:extLst>
          </p:cNvPr>
          <p:cNvSpPr txBox="1"/>
          <p:nvPr/>
        </p:nvSpPr>
        <p:spPr>
          <a:xfrm>
            <a:off x="1979712" y="864384"/>
            <a:ext cx="2953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Jednoduchý sloupcový graf</a:t>
            </a:r>
          </a:p>
        </p:txBody>
      </p:sp>
      <p:sp>
        <p:nvSpPr>
          <p:cNvPr id="44" name="TextovéPole 43">
            <a:extLst>
              <a:ext uri="{FF2B5EF4-FFF2-40B4-BE49-F238E27FC236}">
                <a16:creationId xmlns:a16="http://schemas.microsoft.com/office/drawing/2014/main" id="{BC7A3625-698E-4EB7-D931-C8F0D004E35D}"/>
              </a:ext>
            </a:extLst>
          </p:cNvPr>
          <p:cNvSpPr txBox="1"/>
          <p:nvPr/>
        </p:nvSpPr>
        <p:spPr>
          <a:xfrm>
            <a:off x="1979712" y="1846603"/>
            <a:ext cx="2953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Pruhový graf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5B6BECF5-C435-1444-743F-4A4221CFA05B}"/>
              </a:ext>
            </a:extLst>
          </p:cNvPr>
          <p:cNvSpPr txBox="1"/>
          <p:nvPr/>
        </p:nvSpPr>
        <p:spPr>
          <a:xfrm>
            <a:off x="1979712" y="3038552"/>
            <a:ext cx="2953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Skládaný sloupcový graf</a:t>
            </a:r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17DD06B3-BFD4-703B-F387-2857FF053987}"/>
              </a:ext>
            </a:extLst>
          </p:cNvPr>
          <p:cNvSpPr txBox="1"/>
          <p:nvPr/>
        </p:nvSpPr>
        <p:spPr>
          <a:xfrm>
            <a:off x="1979712" y="4115237"/>
            <a:ext cx="2953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100 % skládaný sloupcový graf</a:t>
            </a:r>
          </a:p>
        </p:txBody>
      </p:sp>
      <p:sp>
        <p:nvSpPr>
          <p:cNvPr id="47" name="TextovéPole 46">
            <a:extLst>
              <a:ext uri="{FF2B5EF4-FFF2-40B4-BE49-F238E27FC236}">
                <a16:creationId xmlns:a16="http://schemas.microsoft.com/office/drawing/2014/main" id="{29246B21-B505-283B-5C29-6023CBAF9F27}"/>
              </a:ext>
            </a:extLst>
          </p:cNvPr>
          <p:cNvSpPr txBox="1"/>
          <p:nvPr/>
        </p:nvSpPr>
        <p:spPr>
          <a:xfrm>
            <a:off x="2008026" y="5294943"/>
            <a:ext cx="2953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Skupinový sloupcový graf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34B5CB8-F0A6-B8EA-A321-A163FD69E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79790"/>
            <a:ext cx="1394754" cy="927934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06F26121-27F5-3F6E-7E8F-2763D95B97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459" y="2154380"/>
            <a:ext cx="1401913" cy="875014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C4B5A19-3D51-F2A0-92C9-4D9F13F5E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329" y="3346329"/>
            <a:ext cx="1315168" cy="860310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C7763CB4-A2CF-C6A8-5FED-E6F573ED43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098" y="4423014"/>
            <a:ext cx="1315168" cy="927934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DC24B6F0-A5A7-9003-3281-E40A73C059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764" y="5539565"/>
            <a:ext cx="1298502" cy="871717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9508423E-54D1-AD8D-E793-C26BE3DACA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0806" y="1151891"/>
            <a:ext cx="5162550" cy="647700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id="{E2129D02-2AEE-EE23-BD1E-B8772386E1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0806" y="2097686"/>
            <a:ext cx="5200650" cy="895350"/>
          </a:xfrm>
          <a:prstGeom prst="rect">
            <a:avLst/>
          </a:prstGeom>
        </p:spPr>
      </p:pic>
      <p:pic>
        <p:nvPicPr>
          <p:cNvPr id="31" name="Obrázek 30">
            <a:extLst>
              <a:ext uri="{FF2B5EF4-FFF2-40B4-BE49-F238E27FC236}">
                <a16:creationId xmlns:a16="http://schemas.microsoft.com/office/drawing/2014/main" id="{64C83AE4-7B53-D6D0-A896-53074EDC1D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15885" y="3332256"/>
            <a:ext cx="5048250" cy="666750"/>
          </a:xfrm>
          <a:prstGeom prst="rect">
            <a:avLst/>
          </a:prstGeom>
        </p:spPr>
      </p:pic>
      <p:pic>
        <p:nvPicPr>
          <p:cNvPr id="37" name="Obrázek 36">
            <a:extLst>
              <a:ext uri="{FF2B5EF4-FFF2-40B4-BE49-F238E27FC236}">
                <a16:creationId xmlns:a16="http://schemas.microsoft.com/office/drawing/2014/main" id="{D8C285A3-BB69-A302-8B77-38DEABB4F15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9707" y="4434539"/>
            <a:ext cx="5048250" cy="666750"/>
          </a:xfrm>
          <a:prstGeom prst="rect">
            <a:avLst/>
          </a:prstGeom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id="{062C29EF-9972-1E06-22B3-5A9419D6582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45914" y="5663655"/>
            <a:ext cx="512445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4013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211C7F-B345-A59C-C152-5509C1710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Sloupcový graf – </a:t>
            </a:r>
            <a:r>
              <a:rPr lang="cs-CZ" dirty="0" err="1">
                <a:solidFill>
                  <a:schemeClr val="accent3"/>
                </a:solidFill>
              </a:rPr>
              <a:t>geom_bar</a:t>
            </a:r>
            <a:r>
              <a:rPr lang="cs-CZ" dirty="0">
                <a:solidFill>
                  <a:schemeClr val="accent3"/>
                </a:solidFill>
              </a:rPr>
              <a:t>()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57035B-D46C-C5A5-940B-5F8E9C7C1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Argument </a:t>
            </a:r>
            <a:r>
              <a:rPr lang="cs-CZ" dirty="0" err="1">
                <a:solidFill>
                  <a:srgbClr val="0070C0"/>
                </a:solidFill>
              </a:rPr>
              <a:t>stat</a:t>
            </a:r>
            <a:r>
              <a:rPr lang="cs-CZ" dirty="0">
                <a:solidFill>
                  <a:srgbClr val="0070C0"/>
                </a:solidFill>
              </a:rPr>
              <a:t> = "</a:t>
            </a:r>
            <a:r>
              <a:rPr lang="cs-CZ" dirty="0" err="1">
                <a:solidFill>
                  <a:srgbClr val="0070C0"/>
                </a:solidFill>
              </a:rPr>
              <a:t>count</a:t>
            </a:r>
            <a:r>
              <a:rPr lang="cs-CZ" dirty="0">
                <a:solidFill>
                  <a:srgbClr val="0070C0"/>
                </a:solidFill>
              </a:rPr>
              <a:t>"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Argument </a:t>
            </a:r>
            <a:r>
              <a:rPr lang="cs-CZ" dirty="0" err="1">
                <a:solidFill>
                  <a:srgbClr val="0070C0"/>
                </a:solidFill>
              </a:rPr>
              <a:t>stat</a:t>
            </a:r>
            <a:r>
              <a:rPr lang="cs-CZ" dirty="0">
                <a:solidFill>
                  <a:srgbClr val="0070C0"/>
                </a:solidFill>
              </a:rPr>
              <a:t> = "identity" </a:t>
            </a:r>
          </a:p>
          <a:p>
            <a:endParaRPr lang="cs-CZ" dirty="0">
              <a:solidFill>
                <a:srgbClr val="0070C0"/>
              </a:solidFill>
            </a:endParaRPr>
          </a:p>
          <a:p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958649A-3CB4-5A1C-B1B2-80501CFC0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758" y="1935037"/>
            <a:ext cx="2245367" cy="1513812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04512A87-DFBA-F1A8-C845-996CD31B8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4889166"/>
            <a:ext cx="2092621" cy="1410832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18BB452F-6ABD-3974-EB36-8D9610570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251" y="832779"/>
            <a:ext cx="4533142" cy="686326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id="{A33D8C72-0E76-FD81-0378-B43312FDE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336" y="1755390"/>
            <a:ext cx="5730363" cy="17527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Obrázek 26">
            <a:extLst>
              <a:ext uri="{FF2B5EF4-FFF2-40B4-BE49-F238E27FC236}">
                <a16:creationId xmlns:a16="http://schemas.microsoft.com/office/drawing/2014/main" id="{0AEDC122-BED3-A959-27F9-AC4D9B792B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845" y="4488348"/>
            <a:ext cx="2818937" cy="16820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Obrázek 39">
            <a:extLst>
              <a:ext uri="{FF2B5EF4-FFF2-40B4-BE49-F238E27FC236}">
                <a16:creationId xmlns:a16="http://schemas.microsoft.com/office/drawing/2014/main" id="{D926EE7F-599E-456F-DAF5-3A81D4EF42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1988" y="3428999"/>
            <a:ext cx="23" cy="2"/>
          </a:xfrm>
          <a:prstGeom prst="rect">
            <a:avLst/>
          </a:prstGeom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4CF58BF-9AF9-920F-27B7-88019E58EC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1988" y="3428999"/>
            <a:ext cx="23" cy="2"/>
          </a:xfrm>
          <a:prstGeom prst="rect">
            <a:avLst/>
          </a:prstGeom>
        </p:spPr>
      </p:pic>
      <p:pic>
        <p:nvPicPr>
          <p:cNvPr id="53" name="Obrázek 52">
            <a:extLst>
              <a:ext uri="{FF2B5EF4-FFF2-40B4-BE49-F238E27FC236}">
                <a16:creationId xmlns:a16="http://schemas.microsoft.com/office/drawing/2014/main" id="{1F899899-69A3-6331-A5B5-62BC3D808E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3383" y="4126061"/>
            <a:ext cx="5520243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12494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788D13-BF5D-F0CC-1A13-7F0685ABD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Sloupcový graf – popisky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3589360-565B-6CD4-94FB-F56649A14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Argument </a:t>
            </a:r>
            <a:r>
              <a:rPr lang="cs-CZ" dirty="0" err="1">
                <a:solidFill>
                  <a:srgbClr val="0070C0"/>
                </a:solidFill>
              </a:rPr>
              <a:t>stat</a:t>
            </a:r>
            <a:r>
              <a:rPr lang="cs-CZ" dirty="0">
                <a:solidFill>
                  <a:srgbClr val="0070C0"/>
                </a:solidFill>
              </a:rPr>
              <a:t> = "identity" </a:t>
            </a:r>
          </a:p>
          <a:p>
            <a:pPr lvl="1"/>
            <a:r>
              <a:rPr lang="cs-CZ" b="1" dirty="0" err="1">
                <a:solidFill>
                  <a:srgbClr val="FF0000"/>
                </a:solidFill>
              </a:rPr>
              <a:t>geom_text</a:t>
            </a:r>
            <a:r>
              <a:rPr lang="cs-CZ" b="1" dirty="0">
                <a:solidFill>
                  <a:srgbClr val="FF0000"/>
                </a:solidFill>
              </a:rPr>
              <a:t>()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marL="457200" lvl="1" indent="0">
              <a:buNone/>
            </a:pPr>
            <a:endParaRPr lang="cs-CZ" dirty="0"/>
          </a:p>
          <a:p>
            <a:pPr lvl="1"/>
            <a:endParaRPr lang="cs-CZ" b="1" dirty="0">
              <a:solidFill>
                <a:srgbClr val="FF0000"/>
              </a:solidFill>
            </a:endParaRPr>
          </a:p>
          <a:p>
            <a:pPr lvl="1"/>
            <a:r>
              <a:rPr lang="cs-CZ" b="1" dirty="0" err="1">
                <a:solidFill>
                  <a:srgbClr val="FF0000"/>
                </a:solidFill>
              </a:rPr>
              <a:t>geom_label</a:t>
            </a:r>
            <a:r>
              <a:rPr lang="cs-CZ" b="1" dirty="0">
                <a:solidFill>
                  <a:srgbClr val="FF0000"/>
                </a:solidFill>
              </a:rPr>
              <a:t>()</a:t>
            </a:r>
          </a:p>
          <a:p>
            <a:pPr marL="457200" lvl="1" indent="0">
              <a:buNone/>
            </a:pPr>
            <a:endParaRPr lang="cs-CZ" b="1" dirty="0">
              <a:solidFill>
                <a:srgbClr val="FF0000"/>
              </a:solidFill>
            </a:endParaRPr>
          </a:p>
          <a:p>
            <a:pPr lvl="1"/>
            <a:endParaRPr lang="cs-CZ" b="1" dirty="0">
              <a:solidFill>
                <a:srgbClr val="FF0000"/>
              </a:solidFill>
            </a:endParaRPr>
          </a:p>
          <a:p>
            <a:pPr lvl="1"/>
            <a:endParaRPr lang="cs-CZ" b="1" dirty="0">
              <a:solidFill>
                <a:srgbClr val="FF0000"/>
              </a:solidFill>
            </a:endParaRPr>
          </a:p>
          <a:p>
            <a:pPr lvl="1"/>
            <a:endParaRPr lang="cs-CZ" dirty="0"/>
          </a:p>
          <a:p>
            <a:pPr lvl="1"/>
            <a:r>
              <a:rPr lang="cs-CZ" dirty="0" err="1">
                <a:solidFill>
                  <a:srgbClr val="0070C0"/>
                </a:solidFill>
              </a:rPr>
              <a:t>vjust</a:t>
            </a:r>
            <a:r>
              <a:rPr lang="cs-CZ" dirty="0">
                <a:solidFill>
                  <a:srgbClr val="0070C0"/>
                </a:solidFill>
              </a:rPr>
              <a:t>/</a:t>
            </a:r>
            <a:r>
              <a:rPr lang="cs-CZ" dirty="0" err="1">
                <a:solidFill>
                  <a:srgbClr val="0070C0"/>
                </a:solidFill>
              </a:rPr>
              <a:t>hjust</a:t>
            </a:r>
            <a:r>
              <a:rPr lang="cs-CZ" dirty="0">
                <a:solidFill>
                  <a:srgbClr val="0070C0"/>
                </a:solidFill>
              </a:rPr>
              <a:t> </a:t>
            </a:r>
            <a:r>
              <a:rPr lang="cs-CZ" dirty="0"/>
              <a:t>slouží k nastavení pozice popisků</a:t>
            </a:r>
          </a:p>
          <a:p>
            <a:pPr lvl="2"/>
            <a:r>
              <a:rPr lang="cs-CZ" dirty="0"/>
              <a:t>1.5 =&gt; před koncem sloupců</a:t>
            </a:r>
          </a:p>
          <a:p>
            <a:pPr lvl="2"/>
            <a:r>
              <a:rPr lang="cs-CZ" dirty="0"/>
              <a:t>-0.5 =&gt; za koncem sloupců</a:t>
            </a:r>
          </a:p>
          <a:p>
            <a:pPr marL="914400" lvl="2" indent="0">
              <a:buNone/>
            </a:pPr>
            <a:endParaRPr lang="cs-CZ" dirty="0"/>
          </a:p>
          <a:p>
            <a:pPr lvl="1"/>
            <a:r>
              <a:rPr lang="cs-CZ" dirty="0">
                <a:solidFill>
                  <a:schemeClr val="tx1"/>
                </a:solidFill>
              </a:rPr>
              <a:t>argument </a:t>
            </a:r>
            <a:r>
              <a:rPr lang="cs-CZ" dirty="0" err="1">
                <a:solidFill>
                  <a:srgbClr val="0070C0"/>
                </a:solidFill>
              </a:rPr>
              <a:t>show.legend</a:t>
            </a:r>
            <a:r>
              <a:rPr lang="cs-CZ" dirty="0">
                <a:solidFill>
                  <a:srgbClr val="0070C0"/>
                </a:solidFill>
              </a:rPr>
              <a:t> = FALSE </a:t>
            </a:r>
            <a:r>
              <a:rPr lang="cs-CZ" dirty="0">
                <a:solidFill>
                  <a:schemeClr val="tx1"/>
                </a:solidFill>
              </a:rPr>
              <a:t>aby se popisky  </a:t>
            </a:r>
          </a:p>
          <a:p>
            <a:pPr marL="457200" lvl="1" indent="0">
              <a:buNone/>
            </a:pPr>
            <a:r>
              <a:rPr lang="cs-CZ" dirty="0">
                <a:solidFill>
                  <a:schemeClr val="tx1"/>
                </a:solidFill>
              </a:rPr>
              <a:t>      nepromítly do legendy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1FC24E6-39C1-4D57-CBB8-C2FFBD51D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685" y="1145413"/>
            <a:ext cx="3205462" cy="2322674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D5F2F627-63A1-8B6A-8775-724218DE6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073" y="1628470"/>
            <a:ext cx="4854491" cy="938675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3E22D6A2-2700-0A78-AECF-75814C938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8419" y="3864464"/>
            <a:ext cx="3126728" cy="2291535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D1DD2D7C-D698-9B97-A9BA-9DE87C1B51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437" y="3108482"/>
            <a:ext cx="4785908" cy="108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44989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A86503-6966-6EA2-BDF6-F706FE99C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Sloupcový graf – popisky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19BECE1-1EEA-DEB2-3C22-9FF1B95D9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Argument </a:t>
            </a:r>
            <a:r>
              <a:rPr lang="cs-CZ" dirty="0" err="1">
                <a:solidFill>
                  <a:srgbClr val="0070C0"/>
                </a:solidFill>
              </a:rPr>
              <a:t>stat</a:t>
            </a:r>
            <a:r>
              <a:rPr lang="cs-CZ" dirty="0">
                <a:solidFill>
                  <a:srgbClr val="0070C0"/>
                </a:solidFill>
              </a:rPr>
              <a:t> = "</a:t>
            </a:r>
            <a:r>
              <a:rPr lang="cs-CZ" dirty="0" err="1">
                <a:solidFill>
                  <a:srgbClr val="0070C0"/>
                </a:solidFill>
              </a:rPr>
              <a:t>count</a:t>
            </a:r>
            <a:r>
              <a:rPr lang="cs-CZ" dirty="0">
                <a:solidFill>
                  <a:srgbClr val="0070C0"/>
                </a:solidFill>
              </a:rPr>
              <a:t>":</a:t>
            </a:r>
          </a:p>
          <a:p>
            <a:endParaRPr lang="cs-CZ" dirty="0">
              <a:solidFill>
                <a:srgbClr val="0070C0"/>
              </a:solidFill>
            </a:endParaRPr>
          </a:p>
          <a:p>
            <a:pPr lvl="1"/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cs-CZ" b="1" dirty="0" err="1">
                <a:solidFill>
                  <a:srgbClr val="FF0000"/>
                </a:solidFill>
              </a:rPr>
              <a:t>geom_text</a:t>
            </a:r>
            <a:r>
              <a:rPr lang="cs-CZ" b="1" dirty="0">
                <a:solidFill>
                  <a:srgbClr val="FF0000"/>
                </a:solidFill>
              </a:rPr>
              <a:t>()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  <a:p>
            <a:pPr lvl="1"/>
            <a:r>
              <a:rPr lang="cs-CZ" b="1" dirty="0" err="1">
                <a:solidFill>
                  <a:srgbClr val="FF0000"/>
                </a:solidFill>
              </a:rPr>
              <a:t>geom_label</a:t>
            </a:r>
            <a:r>
              <a:rPr lang="cs-CZ" b="1" dirty="0">
                <a:solidFill>
                  <a:srgbClr val="FF0000"/>
                </a:solidFill>
              </a:rPr>
              <a:t>()</a:t>
            </a:r>
          </a:p>
          <a:p>
            <a:pPr marL="457200" lvl="1" indent="0">
              <a:buNone/>
            </a:pPr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marL="457200" lvl="1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C701B94-EF90-6BCD-BB4C-CCCA9FEF4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685" y="1145413"/>
            <a:ext cx="3205462" cy="2322674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E6EC5078-447D-6DCD-CE9C-882DE51EE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419" y="3864464"/>
            <a:ext cx="3126728" cy="2291535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ECFC0C06-E2C7-54F0-19BA-803E367A7D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1" y="3428997"/>
            <a:ext cx="18" cy="5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3DF5C21F-67F3-2E92-914F-D9D72E791F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658" y="2152883"/>
            <a:ext cx="4551951" cy="1193955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03BB69A4-8593-9548-6936-71C92590FE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592" y="4298475"/>
            <a:ext cx="4303684" cy="126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5322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8F0E48-3808-522F-8E48-6E09C819B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Koláčový graf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C85673B-7DC7-55BD-4126-3F487A4DF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kern="0" dirty="0">
                <a:effectLst/>
                <a:latin typeface="LMRoman10-Regular"/>
                <a:ea typeface="Calibri" panose="020F0502020204030204" pitchFamily="34" charset="0"/>
                <a:cs typeface="LMRoman10-Regular"/>
              </a:rPr>
              <a:t>K znázornění struktury variant statistického znaku jsou oblíbené výsečové grafy.</a:t>
            </a:r>
            <a:endParaRPr lang="cs-CZ" sz="1800" dirty="0"/>
          </a:p>
          <a:p>
            <a:r>
              <a:rPr lang="cs-CZ" sz="1800" dirty="0"/>
              <a:t>Prezentuje relativní četnosti kategorií, přičemž jednotlivé relativní četnosti jsou úměrně reprezentovány plochami příslušných kruhových výsečí.</a:t>
            </a:r>
          </a:p>
          <a:p>
            <a:r>
              <a:rPr lang="cs-CZ" sz="1800" dirty="0"/>
              <a:t>Funkce </a:t>
            </a:r>
            <a:r>
              <a:rPr lang="cs-CZ" sz="1800" dirty="0" err="1">
                <a:solidFill>
                  <a:srgbClr val="FF0000"/>
                </a:solidFill>
              </a:rPr>
              <a:t>geom_bar</a:t>
            </a:r>
            <a:r>
              <a:rPr lang="cs-CZ" sz="1800" dirty="0">
                <a:solidFill>
                  <a:srgbClr val="FF0000"/>
                </a:solidFill>
              </a:rPr>
              <a:t>()</a:t>
            </a:r>
          </a:p>
          <a:p>
            <a:r>
              <a:rPr lang="cs-CZ" sz="1800" dirty="0"/>
              <a:t>Platí pravidla argumentu </a:t>
            </a:r>
            <a:r>
              <a:rPr lang="cs-CZ" sz="1800" dirty="0" err="1">
                <a:solidFill>
                  <a:srgbClr val="0070C0"/>
                </a:solidFill>
              </a:rPr>
              <a:t>stat</a:t>
            </a:r>
            <a:r>
              <a:rPr lang="cs-CZ" sz="1800" dirty="0">
                <a:solidFill>
                  <a:srgbClr val="0070C0"/>
                </a:solidFill>
              </a:rPr>
              <a:t> = "</a:t>
            </a:r>
            <a:r>
              <a:rPr lang="cs-CZ" sz="1800" dirty="0" err="1">
                <a:solidFill>
                  <a:srgbClr val="0070C0"/>
                </a:solidFill>
              </a:rPr>
              <a:t>count</a:t>
            </a:r>
            <a:r>
              <a:rPr lang="cs-CZ" sz="1800" dirty="0">
                <a:solidFill>
                  <a:srgbClr val="0070C0"/>
                </a:solidFill>
              </a:rPr>
              <a:t>" / </a:t>
            </a:r>
            <a:r>
              <a:rPr lang="cs-CZ" sz="1800" dirty="0" err="1">
                <a:solidFill>
                  <a:srgbClr val="0070C0"/>
                </a:solidFill>
              </a:rPr>
              <a:t>stat</a:t>
            </a:r>
            <a:r>
              <a:rPr lang="cs-CZ" sz="1800" dirty="0">
                <a:solidFill>
                  <a:srgbClr val="0070C0"/>
                </a:solidFill>
              </a:rPr>
              <a:t> = "identity"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sz="1800" dirty="0"/>
              <a:t>+ změna souřadnicového systému </a:t>
            </a:r>
            <a:r>
              <a:rPr lang="cs-CZ" sz="1800" dirty="0" err="1">
                <a:solidFill>
                  <a:srgbClr val="FF0000"/>
                </a:solidFill>
              </a:rPr>
              <a:t>coord_polar</a:t>
            </a:r>
            <a:r>
              <a:rPr lang="cs-CZ" sz="1800" dirty="0">
                <a:solidFill>
                  <a:srgbClr val="FF0000"/>
                </a:solidFill>
              </a:rPr>
              <a:t>() </a:t>
            </a:r>
            <a:r>
              <a:rPr lang="cs-CZ" sz="1800" dirty="0">
                <a:solidFill>
                  <a:schemeClr val="tx1"/>
                </a:solidFill>
              </a:rPr>
              <a:t>a nastavení </a:t>
            </a:r>
            <a:r>
              <a:rPr lang="cs-CZ" sz="1800" dirty="0">
                <a:solidFill>
                  <a:srgbClr val="0070C0"/>
                </a:solidFill>
              </a:rPr>
              <a:t>argumentu </a:t>
            </a:r>
            <a:r>
              <a:rPr lang="cs-CZ" sz="1800" dirty="0" err="1">
                <a:solidFill>
                  <a:srgbClr val="0070C0"/>
                </a:solidFill>
              </a:rPr>
              <a:t>theta</a:t>
            </a:r>
            <a:r>
              <a:rPr lang="cs-CZ" sz="1800" dirty="0">
                <a:solidFill>
                  <a:srgbClr val="0070C0"/>
                </a:solidFill>
              </a:rPr>
              <a:t>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089119A-C05D-CE16-244C-3A3154F72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99" y="2636912"/>
            <a:ext cx="4675814" cy="450335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AD63AEB-7B10-F9B3-0561-62B40040D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0" y="3631826"/>
            <a:ext cx="4655198" cy="611289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7282E198-85A9-EFF2-2F6D-7E8A6934FA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1860" y="4348697"/>
            <a:ext cx="2520279" cy="1951301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626D525-8BC5-CCAC-8885-1E0FA59B62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9636" y="4319223"/>
            <a:ext cx="2441539" cy="190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28910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E3AEF6-7835-9FE8-B86E-C2A82F6D7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Tipy pro koláčový graf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72C4C94-6F6B-B3AD-BBAF-2ED4EF174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3429000"/>
            <a:ext cx="3675190" cy="2813109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A491AFBD-87BE-9A43-D746-111532675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00" y="903812"/>
            <a:ext cx="8820472" cy="230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8476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D9FE054-8A16-D7AB-661F-1089B9556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Krabicový graf (</a:t>
            </a:r>
            <a:r>
              <a:rPr lang="cs-CZ" dirty="0" err="1">
                <a:solidFill>
                  <a:schemeClr val="accent3"/>
                </a:solidFill>
              </a:rPr>
              <a:t>Boxplot</a:t>
            </a:r>
            <a:r>
              <a:rPr lang="cs-CZ" dirty="0"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96E2F56-F260-B21F-5838-B0EE63C52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872141"/>
            <a:ext cx="8640000" cy="5256000"/>
          </a:xfrm>
        </p:spPr>
        <p:txBody>
          <a:bodyPr/>
          <a:lstStyle/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Slouží pro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vizualizaci kvantitativních dat.</a:t>
            </a:r>
          </a:p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Nástrojem pro detekování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odlehlých hodnot.</a:t>
            </a:r>
            <a:endParaRPr lang="cs-CZ" dirty="0"/>
          </a:p>
          <a:p>
            <a:r>
              <a:rPr lang="cs-CZ" dirty="0"/>
              <a:t>Graf ve tvaru obdélníku doplněný tzv. fousky. Jednotlivé prvky krabicového grafu nejčastěji odpovídají významným kvantilům vypočteným na základě pozorovaných dat.</a:t>
            </a:r>
          </a:p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geom_boxplot</a:t>
            </a:r>
            <a:r>
              <a:rPr lang="cs-CZ" dirty="0">
                <a:solidFill>
                  <a:srgbClr val="FF0000"/>
                </a:solidFill>
              </a:rPr>
              <a:t>().</a:t>
            </a: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1188A546-DE93-488F-9677-5057C7949D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48" b="5362"/>
          <a:stretch/>
        </p:blipFill>
        <p:spPr>
          <a:xfrm>
            <a:off x="683568" y="3264476"/>
            <a:ext cx="4032448" cy="286366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8EB39DF7-2501-3D17-8321-FF98B4EF9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2405385"/>
            <a:ext cx="3876675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350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C413451-1ECF-4D08-150D-F79E77C8C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Krabicový graf (</a:t>
            </a:r>
            <a:r>
              <a:rPr lang="cs-CZ" dirty="0" err="1">
                <a:solidFill>
                  <a:schemeClr val="accent3"/>
                </a:solidFill>
              </a:rPr>
              <a:t>Boxplot</a:t>
            </a:r>
            <a:r>
              <a:rPr lang="cs-CZ" dirty="0"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8B9F798D-A751-2CE9-2E2B-4D2FCF8D2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Podle skupiny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Podle skupin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18B7271F-F1CE-396C-CD0D-764C0070A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941" y="1473755"/>
            <a:ext cx="4968552" cy="521391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D0FCDE9C-9901-F05F-6182-107E4CA22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2675" y="1167798"/>
            <a:ext cx="3038702" cy="2269301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58B43A96-1196-3A12-35C3-961E075E7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167" y="3146513"/>
            <a:ext cx="4782879" cy="581171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1927E06-9EA4-6809-2207-7AC3243AF7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776" y="3872186"/>
            <a:ext cx="3264829" cy="242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067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A11C29-BD71-BFEC-E9F6-E4670EE84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Krabicový graf (</a:t>
            </a:r>
            <a:r>
              <a:rPr lang="cs-CZ" dirty="0" err="1">
                <a:solidFill>
                  <a:schemeClr val="accent3"/>
                </a:solidFill>
              </a:rPr>
              <a:t>Boxplot</a:t>
            </a:r>
            <a:r>
              <a:rPr lang="cs-CZ" dirty="0"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04F56E3-15B9-4B55-87DA-7FA06B9E22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Co dál?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Nastavení oddělovače tisícin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Doplňující informace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A4BE173-A08E-A18D-0AA6-BE0099225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31" y="1191323"/>
            <a:ext cx="4869581" cy="2873851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F9BCDA4-E8F2-8B57-663D-EF927D4B3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2173" y="2420888"/>
            <a:ext cx="307653" cy="74282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4CE119DB-7F2C-FE4D-3DD6-5F41BEA57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3" y="1191323"/>
            <a:ext cx="3602159" cy="1960875"/>
          </a:xfrm>
          <a:prstGeom prst="rect">
            <a:avLst/>
          </a:prstGeom>
          <a:ln w="12700">
            <a:solidFill>
              <a:srgbClr val="00B050"/>
            </a:solidFill>
          </a:ln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F933C5D-2838-742D-72D1-3623E42883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4715653"/>
            <a:ext cx="3747904" cy="149214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4DF61505-A484-E601-3F76-8FD351F117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60" y="5427826"/>
            <a:ext cx="5128704" cy="769687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B840858F-9C95-FA7F-4E85-118FCB139C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7723" y="3338468"/>
            <a:ext cx="3357106" cy="235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23436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C31BD2-63DA-C6DC-CCC5-8DAE29C84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Houslový graf (Violin)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BD8050-38BE-F269-A3CC-ABF902D49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geom_violin</a:t>
            </a:r>
            <a:r>
              <a:rPr lang="cs-CZ" dirty="0">
                <a:solidFill>
                  <a:srgbClr val="FF0000"/>
                </a:solidFill>
              </a:rPr>
              <a:t>()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Graf je často využíván pro znázornění rozložení číselné proměnné. </a:t>
            </a:r>
          </a:p>
          <a:p>
            <a:r>
              <a:rPr lang="cs-CZ" dirty="0"/>
              <a:t>Šířka křivky ve vybraném bodě představuje přibližnou četnost případů v tomto bodě. </a:t>
            </a:r>
          </a:p>
          <a:p>
            <a:r>
              <a:rPr lang="cs-CZ" dirty="0"/>
              <a:t>Hlavní přínos v porovnání s </a:t>
            </a:r>
            <a:r>
              <a:rPr lang="cs-CZ" dirty="0" err="1"/>
              <a:t>boxplotem</a:t>
            </a:r>
            <a:r>
              <a:rPr lang="cs-CZ" dirty="0"/>
              <a:t> však spočívá v tom, že vidíme kompletní rozdělení dat v jednotlivých skupinách.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332E08B-E550-7369-C410-098AFF8646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43" b="2627"/>
          <a:stretch/>
        </p:blipFill>
        <p:spPr>
          <a:xfrm>
            <a:off x="539552" y="1268760"/>
            <a:ext cx="7830616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400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2700"/>
            <a:ext cx="8062913" cy="927100"/>
          </a:xfrm>
        </p:spPr>
        <p:txBody>
          <a:bodyPr/>
          <a:lstStyle/>
          <a:p>
            <a:pPr eaLnBrk="1" hangingPunct="1"/>
            <a:r>
              <a:rPr lang="cs-CZ" sz="3200" dirty="0">
                <a:solidFill>
                  <a:schemeClr val="accent3"/>
                </a:solidFill>
                <a:cs typeface="Times New Roman" pitchFamily="18" charset="0"/>
              </a:rPr>
              <a:t>Pravidla pro p</a:t>
            </a:r>
            <a:r>
              <a:rPr lang="cs-CZ" sz="3200" dirty="0">
                <a:solidFill>
                  <a:schemeClr val="accent3"/>
                </a:solidFill>
              </a:rPr>
              <a:t>ř</a:t>
            </a:r>
            <a:r>
              <a:rPr lang="cs-CZ" sz="3200" dirty="0">
                <a:solidFill>
                  <a:schemeClr val="accent3"/>
                </a:solidFill>
                <a:cs typeface="Times New Roman" pitchFamily="18" charset="0"/>
              </a:rPr>
              <a:t>ípravu tabulek ve zprávách</a:t>
            </a:r>
            <a:r>
              <a:rPr lang="cs-CZ" sz="3200" dirty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846137"/>
            <a:ext cx="8305800" cy="5165725"/>
          </a:xfrm>
        </p:spPr>
        <p:txBody>
          <a:bodyPr/>
          <a:lstStyle/>
          <a:p>
            <a:pPr algn="just" eaLnBrk="1" hangingPunct="1">
              <a:spcBef>
                <a:spcPts val="1200"/>
              </a:spcBef>
            </a:pPr>
            <a:r>
              <a:rPr lang="cs-CZ" b="0" dirty="0">
                <a:solidFill>
                  <a:schemeClr val="tx1"/>
                </a:solidFill>
              </a:rPr>
              <a:t>Tabulka má vypovídací hodnotu sama o sobě</a:t>
            </a:r>
          </a:p>
          <a:p>
            <a:pPr algn="just" eaLnBrk="1" hangingPunct="1">
              <a:spcBef>
                <a:spcPts val="1200"/>
              </a:spcBef>
            </a:pPr>
            <a:r>
              <a:rPr lang="cs-CZ" b="0" dirty="0">
                <a:solidFill>
                  <a:schemeClr val="tx1"/>
                </a:solidFill>
              </a:rPr>
              <a:t>Tabulka je uspořádána tak, aby v ní byly hlavní výsledky vidět na první pohled</a:t>
            </a:r>
          </a:p>
          <a:p>
            <a:pPr algn="just" eaLnBrk="1" hangingPunct="1">
              <a:spcBef>
                <a:spcPts val="1200"/>
              </a:spcBef>
            </a:pPr>
            <a:r>
              <a:rPr lang="cs-CZ" b="0" dirty="0">
                <a:solidFill>
                  <a:schemeClr val="tx1"/>
                </a:solidFill>
              </a:rPr>
              <a:t>Čísla v tabulce jsou uváděna v interpretovatelné přesnosti  (většinou se dvěma platnými ciframi)</a:t>
            </a:r>
          </a:p>
          <a:p>
            <a:pPr algn="just" eaLnBrk="1" hangingPunct="1">
              <a:spcBef>
                <a:spcPts val="1200"/>
              </a:spcBef>
            </a:pPr>
            <a:r>
              <a:rPr lang="cs-CZ" b="0" dirty="0">
                <a:solidFill>
                  <a:schemeClr val="tx1"/>
                </a:solidFill>
              </a:rPr>
              <a:t>Tabulka nesmí být roztržena na vizuálně rozpojené části</a:t>
            </a:r>
          </a:p>
          <a:p>
            <a:pPr algn="just" eaLnBrk="1" hangingPunct="1">
              <a:spcBef>
                <a:spcPts val="1200"/>
              </a:spcBef>
            </a:pPr>
            <a:r>
              <a:rPr lang="cs-CZ" b="0" dirty="0">
                <a:solidFill>
                  <a:schemeClr val="tx1"/>
                </a:solidFill>
              </a:rPr>
              <a:t>Tabulka je stručně komentována v textu</a:t>
            </a:r>
          </a:p>
          <a:p>
            <a:pPr algn="just" eaLnBrk="1" hangingPunct="1">
              <a:spcBef>
                <a:spcPts val="1200"/>
              </a:spcBef>
            </a:pPr>
            <a:r>
              <a:rPr lang="cs-CZ" b="0" dirty="0">
                <a:solidFill>
                  <a:schemeClr val="tx1"/>
                </a:solidFill>
              </a:rPr>
              <a:t>Výběr tabulek je podřízen zájmu a potřebám uživatele a obsahu textové zprávy</a:t>
            </a:r>
          </a:p>
          <a:p>
            <a:pPr eaLnBrk="1" hangingPunct="1"/>
            <a:endParaRPr lang="cs-CZ" sz="2000" dirty="0"/>
          </a:p>
        </p:txBody>
      </p: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D05AA4-31BF-BA88-A469-6A8B7698A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Korelace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CD85E20-9942-287B-C532-57DB5080A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Korelace je </a:t>
            </a:r>
            <a:r>
              <a:rPr lang="fr-FR" dirty="0">
                <a:solidFill>
                  <a:srgbClr val="0070C0"/>
                </a:solidFill>
              </a:rPr>
              <a:t>lineární závislost </a:t>
            </a:r>
            <a:r>
              <a:rPr lang="fr-FR" dirty="0"/>
              <a:t>mezi dvěma veličinami</a:t>
            </a:r>
            <a:r>
              <a:rPr lang="cs-CZ" dirty="0"/>
              <a:t>.</a:t>
            </a:r>
          </a:p>
          <a:p>
            <a:r>
              <a:rPr lang="cs-CZ" dirty="0"/>
              <a:t>Míru korelace vyjadřuje tzv. korelační koeficient, který nabývá hodnot od -1 do 1.</a:t>
            </a:r>
          </a:p>
          <a:p>
            <a:r>
              <a:rPr lang="cs-CZ" dirty="0"/>
              <a:t>Hodnota 0 znamená, že mezi veličinami lineární závislost není.</a:t>
            </a:r>
          </a:p>
          <a:p>
            <a:r>
              <a:rPr lang="cs-CZ" dirty="0"/>
              <a:t>Čím blíže je hodnota korelačního koeficientu jedné nebo mínus jedné, tím je vztah dvou proměnných silnější.</a:t>
            </a:r>
          </a:p>
          <a:p>
            <a:r>
              <a:rPr lang="cs-CZ" dirty="0"/>
              <a:t>Instalace </a:t>
            </a:r>
            <a:r>
              <a:rPr lang="cs-CZ" dirty="0">
                <a:solidFill>
                  <a:srgbClr val="0070C0"/>
                </a:solidFill>
              </a:rPr>
              <a:t>balíku </a:t>
            </a:r>
            <a:r>
              <a:rPr lang="cs-CZ" dirty="0" err="1">
                <a:solidFill>
                  <a:srgbClr val="0070C0"/>
                </a:solidFill>
              </a:rPr>
              <a:t>ggcorplot</a:t>
            </a:r>
            <a:endParaRPr lang="cs-CZ" dirty="0">
              <a:solidFill>
                <a:srgbClr val="0070C0"/>
              </a:solidFill>
            </a:endParaRPr>
          </a:p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ggcorrplot</a:t>
            </a:r>
            <a:r>
              <a:rPr lang="cs-CZ" dirty="0">
                <a:solidFill>
                  <a:srgbClr val="FF0000"/>
                </a:solidFill>
              </a:rPr>
              <a:t>()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926EECAA-E6B8-3188-876F-08A5235B1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2920712"/>
            <a:ext cx="3708408" cy="307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95334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22AFC0-67B3-9FCC-94C0-FE5CBCBE1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Spojnicový graf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1035ADA-7154-AEAF-8C64-5096CEF35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Slouží nejčastěji pro zobrazení hodnot veličin v závislosti na čase, pro sledování vývoje různých ukazatelů v průběhu nějakého období.</a:t>
            </a:r>
          </a:p>
          <a:p>
            <a:r>
              <a:rPr lang="cs-CZ" dirty="0"/>
              <a:t>Na vodorovné ose je čas/datum, na svislé ose jsou hodnoty dané veličiny.</a:t>
            </a:r>
          </a:p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geom_line</a:t>
            </a:r>
            <a:r>
              <a:rPr lang="cs-CZ" dirty="0">
                <a:solidFill>
                  <a:srgbClr val="FF0000"/>
                </a:solidFill>
              </a:rPr>
              <a:t>().</a:t>
            </a:r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9E822DF7-5BAF-FF03-F838-2EB40FC553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83"/>
          <a:stretch/>
        </p:blipFill>
        <p:spPr>
          <a:xfrm>
            <a:off x="333918" y="2636912"/>
            <a:ext cx="8404163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9366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56C71-1DE5-D5A1-BD2C-BD63E417E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Graf pro časové řady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C4A66F5-ABD9-9193-5552-54EB65A32F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Další důležité funkce:</a:t>
            </a:r>
          </a:p>
          <a:p>
            <a:pPr lvl="1"/>
            <a:r>
              <a:rPr lang="cs-CZ" dirty="0" err="1">
                <a:solidFill>
                  <a:srgbClr val="FF0000"/>
                </a:solidFill>
              </a:rPr>
              <a:t>stat_peaks</a:t>
            </a:r>
            <a:r>
              <a:rPr lang="cs-CZ" dirty="0">
                <a:solidFill>
                  <a:srgbClr val="FF0000"/>
                </a:solidFill>
              </a:rPr>
              <a:t>() </a:t>
            </a:r>
            <a:r>
              <a:rPr lang="cs-CZ" dirty="0"/>
              <a:t>– popisek nejvyššího bodu (</a:t>
            </a:r>
            <a:r>
              <a:rPr lang="cs-CZ" dirty="0" err="1"/>
              <a:t>ggpmisc</a:t>
            </a:r>
            <a:r>
              <a:rPr lang="cs-CZ" dirty="0"/>
              <a:t>),</a:t>
            </a:r>
          </a:p>
          <a:p>
            <a:pPr lvl="1"/>
            <a:r>
              <a:rPr lang="cs-CZ" dirty="0" err="1">
                <a:solidFill>
                  <a:srgbClr val="FF0000"/>
                </a:solidFill>
              </a:rPr>
              <a:t>stat_valleys</a:t>
            </a:r>
            <a:r>
              <a:rPr lang="cs-CZ" dirty="0">
                <a:solidFill>
                  <a:srgbClr val="FF0000"/>
                </a:solidFill>
              </a:rPr>
              <a:t>()</a:t>
            </a:r>
            <a:r>
              <a:rPr lang="cs-CZ" dirty="0">
                <a:solidFill>
                  <a:schemeClr val="accent6"/>
                </a:solidFill>
              </a:rPr>
              <a:t> </a:t>
            </a:r>
            <a:r>
              <a:rPr lang="cs-CZ" dirty="0"/>
              <a:t>– popisek nejnižšího bodu (</a:t>
            </a:r>
            <a:r>
              <a:rPr lang="cs-CZ" dirty="0" err="1"/>
              <a:t>ggpmisc</a:t>
            </a:r>
            <a:r>
              <a:rPr lang="cs-CZ" dirty="0"/>
              <a:t>),</a:t>
            </a:r>
          </a:p>
          <a:p>
            <a:pPr lvl="1"/>
            <a:r>
              <a:rPr lang="cs-CZ" dirty="0" err="1">
                <a:solidFill>
                  <a:srgbClr val="FF0000"/>
                </a:solidFill>
              </a:rPr>
              <a:t>geom_vline</a:t>
            </a:r>
            <a:r>
              <a:rPr lang="cs-CZ" dirty="0">
                <a:solidFill>
                  <a:srgbClr val="FF0000"/>
                </a:solidFill>
              </a:rPr>
              <a:t>() </a:t>
            </a:r>
            <a:r>
              <a:rPr lang="cs-CZ" dirty="0"/>
              <a:t>– čára,</a:t>
            </a:r>
          </a:p>
          <a:p>
            <a:pPr lvl="1"/>
            <a:r>
              <a:rPr lang="cs-CZ" dirty="0" err="1">
                <a:solidFill>
                  <a:srgbClr val="FF0000"/>
                </a:solidFill>
              </a:rPr>
              <a:t>ts</a:t>
            </a:r>
            <a:r>
              <a:rPr lang="cs-CZ" dirty="0">
                <a:solidFill>
                  <a:srgbClr val="FF0000"/>
                </a:solidFill>
              </a:rPr>
              <a:t>() </a:t>
            </a:r>
            <a:r>
              <a:rPr lang="cs-CZ" dirty="0"/>
              <a:t>– vytvoření časové řady.</a:t>
            </a:r>
          </a:p>
          <a:p>
            <a:pPr marL="457200" lvl="1" indent="0">
              <a:buNone/>
            </a:pPr>
            <a:endParaRPr lang="cs-CZ" dirty="0"/>
          </a:p>
          <a:p>
            <a:r>
              <a:rPr lang="cs-CZ" dirty="0"/>
              <a:t>Knihovna </a:t>
            </a:r>
            <a:r>
              <a:rPr lang="cs-CZ" dirty="0" err="1"/>
              <a:t>lubridate</a:t>
            </a:r>
            <a:r>
              <a:rPr lang="cs-CZ" dirty="0"/>
              <a:t> – usnadňuje práci s daty a časy</a:t>
            </a:r>
          </a:p>
          <a:p>
            <a:pPr lvl="1"/>
            <a:r>
              <a:rPr lang="cs-CZ" dirty="0"/>
              <a:t>konvertování textové/číselné proměnné na proměnnou typu datum,</a:t>
            </a:r>
          </a:p>
          <a:p>
            <a:pPr lvl="1"/>
            <a:r>
              <a:rPr lang="cs-CZ" dirty="0"/>
              <a:t>extrakce informací,</a:t>
            </a:r>
          </a:p>
          <a:p>
            <a:pPr lvl="1"/>
            <a:r>
              <a:rPr lang="cs-CZ" dirty="0"/>
              <a:t>časové pásma,</a:t>
            </a:r>
          </a:p>
          <a:p>
            <a:pPr lvl="1"/>
            <a:r>
              <a:rPr lang="cs-CZ" dirty="0"/>
              <a:t>výpočty,</a:t>
            </a:r>
          </a:p>
          <a:p>
            <a:pPr lvl="1"/>
            <a:r>
              <a:rPr lang="cs-CZ" dirty="0"/>
              <a:t>…</a:t>
            </a:r>
          </a:p>
          <a:p>
            <a:pPr marL="457200" lvl="1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>
                <a:hlinkClick r:id="rId2"/>
              </a:rPr>
              <a:t>https://cran.r-project.org/web/packages/lubridate/vignettes/lubridate.html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F766551-4988-E0F3-1A74-5110E36E8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043679"/>
            <a:ext cx="1470787" cy="685859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75B9C0B-5C3A-D093-0FAF-DF36B7A13E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248" y="1896260"/>
            <a:ext cx="153175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2524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877B984-4D36-9F30-9B17-C1F9C541C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Graf pro časové řady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926C4E0-9500-DE87-00DC-A88DDF91C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geom_area</a:t>
            </a:r>
            <a:r>
              <a:rPr lang="cs-CZ" dirty="0">
                <a:solidFill>
                  <a:srgbClr val="FF0000"/>
                </a:solidFill>
              </a:rPr>
              <a:t>()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D1243BA-B51C-B833-3737-71484DA3A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00" y="1610378"/>
            <a:ext cx="8568000" cy="434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4740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F1BAF2-A981-9053-8075-590ACEA3D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Speciální grafy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BA1E0D2-8CED-5B15-C446-6355AA56E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Balík </a:t>
            </a:r>
            <a:r>
              <a:rPr lang="cs-CZ" dirty="0" err="1">
                <a:solidFill>
                  <a:srgbClr val="0070C0"/>
                </a:solidFill>
              </a:rPr>
              <a:t>ggpubr</a:t>
            </a:r>
            <a:endParaRPr lang="cs-CZ" dirty="0">
              <a:solidFill>
                <a:srgbClr val="0070C0"/>
              </a:solidFill>
            </a:endParaRPr>
          </a:p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ggscatterhist</a:t>
            </a:r>
            <a:r>
              <a:rPr lang="cs-CZ" dirty="0">
                <a:solidFill>
                  <a:srgbClr val="FF0000"/>
                </a:solidFill>
              </a:rPr>
              <a:t>()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EF78EF7-C2F9-66B8-AB1E-0D7A8A9B2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941" y="1785456"/>
            <a:ext cx="7424677" cy="716485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A8C1066A-37E7-5BDF-92DE-DC20C83F2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196620"/>
            <a:ext cx="3469096" cy="297532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58CD73E1-6706-AD22-8A2E-933BCB290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6351" y="3246319"/>
            <a:ext cx="3583953" cy="2981680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FBC56AE2-8FEB-C407-4B65-CAB6C8055B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2756308"/>
            <a:ext cx="4016088" cy="20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91976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013E86-4757-7682-B0CD-55185494F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Interaktivní grafy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5F26443-49C7-786A-D3BA-8A82837AF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Balík </a:t>
            </a:r>
            <a:r>
              <a:rPr lang="cs-CZ" dirty="0" err="1">
                <a:solidFill>
                  <a:srgbClr val="0070C0"/>
                </a:solidFill>
              </a:rPr>
              <a:t>plotly</a:t>
            </a:r>
            <a:endParaRPr lang="cs-CZ" dirty="0">
              <a:solidFill>
                <a:srgbClr val="0070C0"/>
              </a:solidFill>
            </a:endParaRPr>
          </a:p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ggplotly</a:t>
            </a:r>
            <a:r>
              <a:rPr lang="cs-CZ" dirty="0">
                <a:solidFill>
                  <a:srgbClr val="FF0000"/>
                </a:solidFill>
              </a:rPr>
              <a:t>()</a:t>
            </a:r>
          </a:p>
          <a:p>
            <a:pPr lvl="1"/>
            <a:r>
              <a:rPr lang="cs-CZ" dirty="0"/>
              <a:t>Do funkce vložíme vytvořený </a:t>
            </a:r>
            <a:r>
              <a:rPr lang="cs-CZ" dirty="0" err="1"/>
              <a:t>ggplot</a:t>
            </a:r>
            <a:r>
              <a:rPr lang="cs-CZ" dirty="0"/>
              <a:t>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FF2027F-9D9F-B948-7272-54A9D9739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1" t="955"/>
          <a:stretch/>
        </p:blipFill>
        <p:spPr>
          <a:xfrm>
            <a:off x="2267744" y="2204864"/>
            <a:ext cx="4608512" cy="386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494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7C703CD-1433-9493-1CE4-5C887504D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Kombinování grafů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73FCC97-7865-E49B-352B-519AECC78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Balík </a:t>
            </a:r>
            <a:r>
              <a:rPr lang="cs-CZ" dirty="0" err="1">
                <a:solidFill>
                  <a:srgbClr val="0070C0"/>
                </a:solidFill>
              </a:rPr>
              <a:t>patchwork</a:t>
            </a:r>
            <a:endParaRPr lang="cs-CZ" dirty="0">
              <a:solidFill>
                <a:srgbClr val="0070C0"/>
              </a:solidFill>
            </a:endParaRPr>
          </a:p>
          <a:p>
            <a:r>
              <a:rPr lang="cs-CZ" dirty="0"/>
              <a:t>Vytvořené </a:t>
            </a:r>
            <a:r>
              <a:rPr lang="cs-CZ" dirty="0" err="1"/>
              <a:t>ggplot</a:t>
            </a:r>
            <a:r>
              <a:rPr lang="cs-CZ" dirty="0"/>
              <a:t>: p1, p2, p3, p4</a:t>
            </a:r>
          </a:p>
          <a:p>
            <a:endParaRPr lang="cs-CZ" dirty="0"/>
          </a:p>
          <a:p>
            <a:r>
              <a:rPr lang="cs-CZ" dirty="0">
                <a:solidFill>
                  <a:srgbClr val="FF0000"/>
                </a:solidFill>
              </a:rPr>
              <a:t>p1 + p2 + p3 + p4	</a:t>
            </a:r>
            <a:r>
              <a:rPr lang="cs-CZ" dirty="0">
                <a:solidFill>
                  <a:schemeClr val="accent6"/>
                </a:solidFill>
              </a:rPr>
              <a:t>		</a:t>
            </a:r>
            <a:r>
              <a:rPr lang="cs-CZ" dirty="0">
                <a:solidFill>
                  <a:srgbClr val="FF0000"/>
                </a:solidFill>
              </a:rPr>
              <a:t>p1 + p2 + p3 + p4 + </a:t>
            </a:r>
            <a:r>
              <a:rPr lang="cs-CZ" dirty="0" err="1">
                <a:solidFill>
                  <a:srgbClr val="FF0000"/>
                </a:solidFill>
              </a:rPr>
              <a:t>plot_layout</a:t>
            </a:r>
            <a:r>
              <a:rPr lang="cs-CZ" dirty="0">
                <a:solidFill>
                  <a:srgbClr val="FF0000"/>
                </a:solidFill>
              </a:rPr>
              <a:t>()</a:t>
            </a:r>
          </a:p>
          <a:p>
            <a:endParaRPr lang="cs-CZ" dirty="0">
              <a:solidFill>
                <a:schemeClr val="accent6"/>
              </a:solidFill>
            </a:endParaRPr>
          </a:p>
          <a:p>
            <a:endParaRPr lang="cs-CZ" dirty="0">
              <a:solidFill>
                <a:schemeClr val="accent6"/>
              </a:solidFill>
            </a:endParaRPr>
          </a:p>
          <a:p>
            <a:endParaRPr lang="cs-CZ" dirty="0">
              <a:solidFill>
                <a:schemeClr val="accent6"/>
              </a:solidFill>
            </a:endParaRP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B880894-45B6-9FF3-68AB-32AA0616F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533" y="2682566"/>
            <a:ext cx="3348368" cy="282116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07E1656C-E5B3-2026-BDFA-451C9FCB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2668085"/>
            <a:ext cx="3367586" cy="2821162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6703B04-9EE1-80DA-6C50-B4925C899B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5633246"/>
            <a:ext cx="2698670" cy="47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58199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D5BFA0-89FA-C672-C68E-34A7E3EA7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Kombinování grafů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06BED39-1E3B-C60C-53F1-B4C84B9CF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(p1 | p2) / p3    </a:t>
            </a:r>
            <a:r>
              <a:rPr lang="cs-CZ" dirty="0">
                <a:solidFill>
                  <a:schemeClr val="tx1"/>
                </a:solidFill>
              </a:rPr>
              <a:t>Dva grafy na horu a jeden dolu</a:t>
            </a: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r>
              <a:rPr lang="cs-CZ" dirty="0">
                <a:solidFill>
                  <a:schemeClr val="tx1"/>
                </a:solidFill>
              </a:rPr>
              <a:t>Název pro kombinaci grafů a popisky – </a:t>
            </a:r>
            <a:r>
              <a:rPr lang="cs-CZ" dirty="0" err="1">
                <a:solidFill>
                  <a:srgbClr val="FF0000"/>
                </a:solidFill>
              </a:rPr>
              <a:t>plot_annotation</a:t>
            </a:r>
            <a:r>
              <a:rPr lang="cs-CZ" dirty="0">
                <a:solidFill>
                  <a:srgbClr val="FF0000"/>
                </a:solidFill>
              </a:rPr>
              <a:t>()</a:t>
            </a: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accent6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978D1CB-3ACD-90FA-959C-44D5BEC3C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00808"/>
            <a:ext cx="3168352" cy="2616176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B582F71F-A269-148B-E4FB-5E7F1250A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286" y="5061264"/>
            <a:ext cx="5360686" cy="1182205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A03B0B4D-0A21-4C9A-E7D5-9F463917D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7768" y="1435501"/>
            <a:ext cx="370840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09566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AE68205-BC7A-C3FB-114A-D7DA74857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98892"/>
            <a:ext cx="7560000" cy="540000"/>
          </a:xfrm>
        </p:spPr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Kombinování grafů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13AA695-CF9D-DE03-3362-835335258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Funkce </a:t>
            </a:r>
            <a:r>
              <a:rPr lang="cs-CZ" dirty="0" err="1">
                <a:solidFill>
                  <a:srgbClr val="FF0000"/>
                </a:solidFill>
              </a:rPr>
              <a:t>wrap_plots</a:t>
            </a:r>
            <a:r>
              <a:rPr lang="cs-CZ" dirty="0">
                <a:solidFill>
                  <a:srgbClr val="FF0000"/>
                </a:solidFill>
              </a:rPr>
              <a:t>()</a:t>
            </a:r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014F7EB6-A8DB-2D42-2A9C-228AB4C77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320675"/>
            <a:ext cx="4176464" cy="3523893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747D0F32-0C89-A7EE-F48A-97256D492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613215"/>
            <a:ext cx="4346319" cy="51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540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4C621A-61DB-D949-8750-3B78BFCEF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>
                <a:solidFill>
                  <a:schemeClr val="accent3"/>
                </a:solidFill>
              </a:rPr>
              <a:t>Typy tabulek v závislosti na typech proměnných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E03D4EE-84E1-0E14-4305-58C52F22A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Tabulka četností </a:t>
            </a:r>
          </a:p>
          <a:p>
            <a:pPr lvl="1"/>
            <a:r>
              <a:rPr lang="cs-CZ" dirty="0"/>
              <a:t>Jak často se vyskytují různé obměny kategorizované proměnné </a:t>
            </a:r>
          </a:p>
          <a:p>
            <a:r>
              <a:rPr lang="cs-CZ" dirty="0"/>
              <a:t>Kontingenční tabulka </a:t>
            </a:r>
          </a:p>
          <a:p>
            <a:pPr lvl="1"/>
            <a:r>
              <a:rPr lang="cs-CZ" dirty="0"/>
              <a:t>Každá buňka obsahuje počet případů nebo procentuální četnost spojenou s kombinací konkrétních hodnot obou proměnných </a:t>
            </a:r>
          </a:p>
          <a:p>
            <a:r>
              <a:rPr lang="cs-CZ" dirty="0"/>
              <a:t>Tabulka popisných statistik </a:t>
            </a:r>
          </a:p>
          <a:p>
            <a:pPr lvl="1"/>
            <a:r>
              <a:rPr lang="cs-CZ" dirty="0"/>
              <a:t>Poskytuje shrnutí základních charakteristik číselné proměnné </a:t>
            </a:r>
          </a:p>
          <a:p>
            <a:r>
              <a:rPr lang="cs-CZ" dirty="0"/>
              <a:t>Tabulka skupinových charakteristik</a:t>
            </a:r>
          </a:p>
          <a:p>
            <a:pPr lvl="1"/>
            <a:r>
              <a:rPr lang="cs-CZ" dirty="0"/>
              <a:t>Tabulka slouží k srovnání a hodnocení rozdílů mezi skupinami v datech </a:t>
            </a:r>
          </a:p>
          <a:p>
            <a:r>
              <a:rPr lang="cs-CZ" dirty="0"/>
              <a:t>Korelační matice </a:t>
            </a:r>
          </a:p>
          <a:p>
            <a:pPr lvl="1"/>
            <a:r>
              <a:rPr lang="cs-CZ" dirty="0"/>
              <a:t>Zobrazuje míru lineárního vztahu mezi dvěma nebo více číselnými proměnnými </a:t>
            </a:r>
          </a:p>
          <a:p>
            <a:pPr marL="5715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6146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735551-E002-EBB7-65EC-0C8844B54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Editace tabulek – </a:t>
            </a:r>
            <a:r>
              <a:rPr lang="cs-CZ" dirty="0" err="1">
                <a:solidFill>
                  <a:schemeClr val="accent3"/>
                </a:solidFill>
              </a:rPr>
              <a:t>gt</a:t>
            </a:r>
            <a:r>
              <a:rPr lang="cs-CZ" dirty="0">
                <a:solidFill>
                  <a:schemeClr val="accent3"/>
                </a:solidFill>
              </a:rPr>
              <a:t>()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85C6662-0A07-9D8F-774D-E0D20E69F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accent3"/>
                </a:solidFill>
              </a:rPr>
              <a:t>gt</a:t>
            </a:r>
            <a:r>
              <a:rPr lang="cs-CZ" dirty="0">
                <a:solidFill>
                  <a:schemeClr val="accent3"/>
                </a:solidFill>
              </a:rPr>
              <a:t> – </a:t>
            </a:r>
            <a:r>
              <a:rPr lang="cs-CZ" dirty="0" err="1">
                <a:solidFill>
                  <a:schemeClr val="accent3"/>
                </a:solidFill>
              </a:rPr>
              <a:t>grammar</a:t>
            </a:r>
            <a:r>
              <a:rPr lang="cs-CZ" dirty="0">
                <a:solidFill>
                  <a:schemeClr val="accent3"/>
                </a:solidFill>
              </a:rPr>
              <a:t> </a:t>
            </a:r>
            <a:r>
              <a:rPr lang="cs-CZ" dirty="0" err="1">
                <a:solidFill>
                  <a:schemeClr val="accent3"/>
                </a:solidFill>
              </a:rPr>
              <a:t>of</a:t>
            </a:r>
            <a:r>
              <a:rPr lang="cs-CZ" dirty="0">
                <a:solidFill>
                  <a:schemeClr val="accent3"/>
                </a:solidFill>
              </a:rPr>
              <a:t> </a:t>
            </a:r>
            <a:r>
              <a:rPr lang="cs-CZ" dirty="0" err="1">
                <a:solidFill>
                  <a:schemeClr val="accent3"/>
                </a:solidFill>
              </a:rPr>
              <a:t>tables</a:t>
            </a:r>
            <a:r>
              <a:rPr lang="cs-CZ" dirty="0">
                <a:solidFill>
                  <a:schemeClr val="accent3"/>
                </a:solidFill>
              </a:rPr>
              <a:t> </a:t>
            </a:r>
          </a:p>
          <a:p>
            <a:r>
              <a:rPr lang="cs-CZ" dirty="0"/>
              <a:t>Slouží k vytváření komplexních tabulek pro prezentaci dat </a:t>
            </a:r>
          </a:p>
          <a:p>
            <a:pPr lvl="1"/>
            <a:r>
              <a:rPr lang="cs-CZ" dirty="0"/>
              <a:t>Vytváření </a:t>
            </a:r>
            <a:r>
              <a:rPr lang="cs-CZ" dirty="0" err="1"/>
              <a:t>prezentovatelných</a:t>
            </a:r>
            <a:r>
              <a:rPr lang="cs-CZ" dirty="0"/>
              <a:t> tabulek </a:t>
            </a:r>
          </a:p>
          <a:p>
            <a:pPr lvl="1"/>
            <a:r>
              <a:rPr lang="cs-CZ" dirty="0"/>
              <a:t>Flexibilita v úpravách </a:t>
            </a:r>
          </a:p>
          <a:p>
            <a:pPr lvl="1"/>
            <a:r>
              <a:rPr lang="cs-CZ" dirty="0"/>
              <a:t>Zdůraznění dat</a:t>
            </a:r>
          </a:p>
          <a:p>
            <a:pPr lvl="1"/>
            <a:r>
              <a:rPr lang="cs-CZ" dirty="0"/>
              <a:t>Interakce s </a:t>
            </a:r>
            <a:r>
              <a:rPr lang="cs-CZ" dirty="0" err="1"/>
              <a:t>tidyverse</a:t>
            </a:r>
            <a:r>
              <a:rPr lang="cs-CZ" dirty="0"/>
              <a:t> </a:t>
            </a:r>
          </a:p>
          <a:p>
            <a:pPr lvl="1"/>
            <a:r>
              <a:rPr lang="cs-CZ" dirty="0"/>
              <a:t>Interaktivita 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1101224B-27EC-EBD5-860B-8533A5A0B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429000"/>
            <a:ext cx="5883150" cy="21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689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79D0A2-28DD-F120-5580-1ECB4D9E0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Části </a:t>
            </a:r>
            <a:r>
              <a:rPr lang="cs-CZ" dirty="0" err="1">
                <a:solidFill>
                  <a:schemeClr val="accent3"/>
                </a:solidFill>
              </a:rPr>
              <a:t>gt</a:t>
            </a:r>
            <a:r>
              <a:rPr lang="cs-CZ" dirty="0">
                <a:solidFill>
                  <a:schemeClr val="accent3"/>
                </a:solidFill>
              </a:rPr>
              <a:t> tabulky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43310AB-C4E3-72CA-78FB-2D4C530AD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26771"/>
            <a:ext cx="7528536" cy="470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51068"/>
      </p:ext>
    </p:extLst>
  </p:cSld>
  <p:clrMapOvr>
    <a:masterClrMapping/>
  </p:clrMapOvr>
</p:sld>
</file>

<file path=ppt/theme/theme1.xml><?xml version="1.0" encoding="utf-8"?>
<a:theme xmlns:a="http://schemas.openxmlformats.org/drawingml/2006/main" name="Sablona Acrea_úvod_CZ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80342E5E45A49BAE3ED635830AA46" ma:contentTypeVersion="16" ma:contentTypeDescription="Create a new document." ma:contentTypeScope="" ma:versionID="3b7488872cce60622fdfcaa29af6b4d8">
  <xsd:schema xmlns:xsd="http://www.w3.org/2001/XMLSchema" xmlns:xs="http://www.w3.org/2001/XMLSchema" xmlns:p="http://schemas.microsoft.com/office/2006/metadata/properties" xmlns:ns2="f551f304-35f1-4822-bd5a-86468bd4639c" xmlns:ns3="c1f354f2-db32-487f-8d0d-bbffabe2daa9" targetNamespace="http://schemas.microsoft.com/office/2006/metadata/properties" ma:root="true" ma:fieldsID="6df489f6f44f12d4cbc7440f650000a8" ns2:_="" ns3:_="">
    <xsd:import namespace="f551f304-35f1-4822-bd5a-86468bd4639c"/>
    <xsd:import namespace="c1f354f2-db32-487f-8d0d-bbffabe2daa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51f304-35f1-4822-bd5a-86468bd463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715ead6-af98-4a11-8a19-32ca7283ed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f354f2-db32-487f-8d0d-bbffabe2daa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38833ad-1fb9-44b8-9764-2ee1e97d0f46}" ma:internalName="TaxCatchAll" ma:showField="CatchAllData" ma:web="c1f354f2-db32-487f-8d0d-bbffabe2da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f354f2-db32-487f-8d0d-bbffabe2daa9" xsi:nil="true"/>
    <lcf76f155ced4ddcb4097134ff3c332f xmlns="f551f304-35f1-4822-bd5a-86468bd4639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EE5B14D-0FD5-404E-A840-124227C901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51f304-35f1-4822-bd5a-86468bd4639c"/>
    <ds:schemaRef ds:uri="c1f354f2-db32-487f-8d0d-bbffabe2da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5E06B0-BEB7-4E14-9160-8670DF9ECF17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c1f354f2-db32-487f-8d0d-bbffabe2daa9"/>
    <ds:schemaRef ds:uri="http://schemas.openxmlformats.org/package/2006/metadata/core-properties"/>
    <ds:schemaRef ds:uri="f551f304-35f1-4822-bd5a-86468bd4639c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81E1DC9-1690-4742-9F0D-317AFA6472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Sablona Acrea_úvod_CZ</Template>
  <TotalTime>3929</TotalTime>
  <Words>3418</Words>
  <Application>Microsoft Office PowerPoint</Application>
  <PresentationFormat>Předvádění na obrazovce (4:3)</PresentationFormat>
  <Paragraphs>541</Paragraphs>
  <Slides>68</Slides>
  <Notes>2</Notes>
  <HiddenSlides>0</HiddenSlides>
  <MMClips>0</MMClips>
  <ScaleCrop>false</ScaleCrop>
  <HeadingPairs>
    <vt:vector size="8" baseType="variant">
      <vt:variant>
        <vt:lpstr>Použitá písma</vt:lpstr>
      </vt:variant>
      <vt:variant>
        <vt:i4>6</vt:i4>
      </vt:variant>
      <vt:variant>
        <vt:lpstr>Motiv</vt:lpstr>
      </vt:variant>
      <vt:variant>
        <vt:i4>3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68</vt:i4>
      </vt:variant>
    </vt:vector>
  </HeadingPairs>
  <TitlesOfParts>
    <vt:vector size="78" baseType="lpstr">
      <vt:lpstr>Arial</vt:lpstr>
      <vt:lpstr>Arial Narrow</vt:lpstr>
      <vt:lpstr>Calibri</vt:lpstr>
      <vt:lpstr>LMRoman10-Regular</vt:lpstr>
      <vt:lpstr>Times New Roman</vt:lpstr>
      <vt:lpstr>Wingdings</vt:lpstr>
      <vt:lpstr>Sablona Acrea_úvod_CZ</vt:lpstr>
      <vt:lpstr>Vlastní návrh</vt:lpstr>
      <vt:lpstr>1_Vlastní návrh</vt:lpstr>
      <vt:lpstr>Graf</vt:lpstr>
      <vt:lpstr>Vizualizace v jazyce R </vt:lpstr>
      <vt:lpstr>Co nás dnes čeká?</vt:lpstr>
      <vt:lpstr>Vizualizace</vt:lpstr>
      <vt:lpstr>Funkce a využití</vt:lpstr>
      <vt:lpstr>Jak vytvářet statistické grafy a tabulky</vt:lpstr>
      <vt:lpstr>Pravidla pro přípravu tabulek ve zprávách </vt:lpstr>
      <vt:lpstr>Typy tabulek v závislosti na typech proměnných</vt:lpstr>
      <vt:lpstr>Editace tabulek – gt()</vt:lpstr>
      <vt:lpstr>Části gt tabulky</vt:lpstr>
      <vt:lpstr>Nadpis a podnadpis </vt:lpstr>
      <vt:lpstr>Změna formátu textu</vt:lpstr>
      <vt:lpstr>Ohraničení </vt:lpstr>
      <vt:lpstr>Názvy sloupců</vt:lpstr>
      <vt:lpstr>Formát čísel </vt:lpstr>
      <vt:lpstr>Font písma </vt:lpstr>
      <vt:lpstr>Kde hledat pomoc?</vt:lpstr>
      <vt:lpstr>Pravidla pro přípravu grafů</vt:lpstr>
      <vt:lpstr>České dráhy, a.s. 2004, Výroční zpráva</vt:lpstr>
      <vt:lpstr>Fincentrum &amp; Swiss Life Select a.s.</vt:lpstr>
      <vt:lpstr>České dráhy, a.s. 2004, Výroční zpráva</vt:lpstr>
      <vt:lpstr>České dráhy, a.s. 2004, Statistická ročenka</vt:lpstr>
      <vt:lpstr>Metrostav a.s.,  Roční zpráva 2003 </vt:lpstr>
      <vt:lpstr>Metrostav a.s.,  Roční zpráva 2003 </vt:lpstr>
      <vt:lpstr>Metrostav a.s.,  Roční zpráva 2003 </vt:lpstr>
      <vt:lpstr>Ministerstvo dopravy </vt:lpstr>
      <vt:lpstr>Jak vytvořit špatný graf</vt:lpstr>
      <vt:lpstr>Pokročilejší vizualizace dat v jazyce R</vt:lpstr>
      <vt:lpstr>Balík ggplot2</vt:lpstr>
      <vt:lpstr>Funkce ggplot()</vt:lpstr>
      <vt:lpstr>1. Vrstva</vt:lpstr>
      <vt:lpstr>Jak vyvolat funkci ggplot()</vt:lpstr>
      <vt:lpstr>Geometrické prvky tzv. geoms</vt:lpstr>
      <vt:lpstr>2. Meřítka a škály</vt:lpstr>
      <vt:lpstr>Barevné škály</vt:lpstr>
      <vt:lpstr>Názvy, popisky, texty, segmenty, …</vt:lpstr>
      <vt:lpstr>3. Motiv</vt:lpstr>
      <vt:lpstr>4. Systém souřadnic</vt:lpstr>
      <vt:lpstr>Zoom</vt:lpstr>
      <vt:lpstr>Legenda</vt:lpstr>
      <vt:lpstr>Legenda</vt:lpstr>
      <vt:lpstr>Export</vt:lpstr>
      <vt:lpstr>Statistické transformace tzv. stats</vt:lpstr>
      <vt:lpstr>5. Dělení grafu – facets</vt:lpstr>
      <vt:lpstr>Shrnutí</vt:lpstr>
      <vt:lpstr>Pokročilejší vizualizace dat II.</vt:lpstr>
      <vt:lpstr>Bodový graf</vt:lpstr>
      <vt:lpstr>Histogram</vt:lpstr>
      <vt:lpstr>Q-Q graf</vt:lpstr>
      <vt:lpstr>Sloupcový graf</vt:lpstr>
      <vt:lpstr>Sloupcový graf – geom_bar() </vt:lpstr>
      <vt:lpstr>Sloupcový graf – geom_bar() </vt:lpstr>
      <vt:lpstr>Sloupcový graf – popisky</vt:lpstr>
      <vt:lpstr>Sloupcový graf – popisky</vt:lpstr>
      <vt:lpstr>Koláčový graf </vt:lpstr>
      <vt:lpstr>Tipy pro koláčový graf</vt:lpstr>
      <vt:lpstr>Krabicový graf (Boxplot)</vt:lpstr>
      <vt:lpstr>Krabicový graf (Boxplot)</vt:lpstr>
      <vt:lpstr>Krabicový graf (Boxplot)</vt:lpstr>
      <vt:lpstr>Houslový graf (Violin)</vt:lpstr>
      <vt:lpstr>Korelace</vt:lpstr>
      <vt:lpstr>Spojnicový graf</vt:lpstr>
      <vt:lpstr>Graf pro časové řady </vt:lpstr>
      <vt:lpstr>Graf pro časové řady </vt:lpstr>
      <vt:lpstr>Speciální grafy</vt:lpstr>
      <vt:lpstr>Interaktivní grafy</vt:lpstr>
      <vt:lpstr>Kombinování grafů</vt:lpstr>
      <vt:lpstr>Kombinování grafů</vt:lpstr>
      <vt:lpstr>Kombinování grafů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Živná Aneta</dc:creator>
  <cp:lastModifiedBy>Strušková Martina</cp:lastModifiedBy>
  <cp:revision>64</cp:revision>
  <dcterms:created xsi:type="dcterms:W3CDTF">2020-02-25T12:09:06Z</dcterms:created>
  <dcterms:modified xsi:type="dcterms:W3CDTF">2024-02-07T08:33:16Z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0x010100D5180342E5E45A49BAE3ED635830AA46</vt:lpwstr>
  </property>
  <property fmtid="{D5CDD505-2E9C-101B-9397-08002B2CF9AE}" pid="3" name="MediaServiceImageTags">
    <vt:lpwstr/>
  </property>
</Properties>
</file>