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84" r:id="rId6"/>
    <p:sldMasterId id="2147483696" r:id="rId7"/>
    <p:sldMasterId id="2147483708" r:id="rId8"/>
    <p:sldMasterId id="2147483720" r:id="rId9"/>
  </p:sldMasterIdLst>
  <p:notesMasterIdLst>
    <p:notesMasterId r:id="rId28"/>
  </p:notesMasterIdLst>
  <p:handoutMasterIdLst>
    <p:handoutMasterId r:id="rId29"/>
  </p:handoutMasterIdLst>
  <p:sldIdLst>
    <p:sldId id="543" r:id="rId10"/>
    <p:sldId id="596" r:id="rId11"/>
    <p:sldId id="584" r:id="rId12"/>
    <p:sldId id="585" r:id="rId13"/>
    <p:sldId id="586" r:id="rId14"/>
    <p:sldId id="549" r:id="rId15"/>
    <p:sldId id="560" r:id="rId16"/>
    <p:sldId id="561" r:id="rId17"/>
    <p:sldId id="562" r:id="rId18"/>
    <p:sldId id="563" r:id="rId19"/>
    <p:sldId id="564" r:id="rId20"/>
    <p:sldId id="568" r:id="rId21"/>
    <p:sldId id="565" r:id="rId22"/>
    <p:sldId id="569" r:id="rId23"/>
    <p:sldId id="570" r:id="rId24"/>
    <p:sldId id="571" r:id="rId25"/>
    <p:sldId id="566" r:id="rId26"/>
    <p:sldId id="567" r:id="rId27"/>
  </p:sldIdLst>
  <p:sldSz cx="9144000" cy="6858000" type="screen4x3"/>
  <p:notesSz cx="6792913" cy="99250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Světlý styl 3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6" autoAdjust="0"/>
    <p:restoredTop sz="94620" autoAdjust="0"/>
  </p:normalViewPr>
  <p:slideViewPr>
    <p:cSldViewPr showGuides="1">
      <p:cViewPr varScale="1">
        <p:scale>
          <a:sx n="80" d="100"/>
          <a:sy n="80" d="100"/>
        </p:scale>
        <p:origin x="146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7F14FCDF-4556-9A86-28D6-B94DD6C09F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D04CDE0-027C-7BEA-EF3B-8F7B658487C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ECFB606-4892-D830-118D-5C5E6CB081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8363EAC-C05F-0818-69D4-3AAF801600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ABB8B-7662-4608-A4DB-ACB637F0E5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14339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7745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39838"/>
            <a:ext cx="4465637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292" y="4776431"/>
            <a:ext cx="543433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7745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014A5-AA23-41EF-9604-9583023073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91544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14A5-AA23-41EF-9604-9583023073B3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3086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420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3860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487732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5008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0735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051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9204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340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147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169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516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73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6947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5429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208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3002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937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98281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1864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4362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758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96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568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3041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253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63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3178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54663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725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989D80C-8567-C4A9-23E3-EEFCF177FE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5647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F6AABC44-F5AD-CD5B-35BB-426E09EDE3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6513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18D2CB8-E589-3488-707D-D2A2F88346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5545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493B3170-D073-E261-16F4-3EE411B7D9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697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605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818C47C1-E1CD-16D0-8F8F-C0B47DA06F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977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1084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9142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8344902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11710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71650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1806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26051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8366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253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650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5955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3056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62813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80170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75030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12326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2604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1640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6850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0646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8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31662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64722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6132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35817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09490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79177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343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36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7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© 2023 ACREA CR, spol. s r.o.</a:t>
            </a:r>
          </a:p>
        </p:txBody>
      </p:sp>
    </p:spTree>
    <p:extLst>
      <p:ext uri="{BB962C8B-B14F-4D97-AF65-F5344CB8AC3E}">
        <p14:creationId xmlns:p14="http://schemas.microsoft.com/office/powerpoint/2010/main" val="92465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694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16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>
                <a:solidFill>
                  <a:schemeClr val="bg1">
                    <a:lumMod val="95000"/>
                  </a:schemeClr>
                </a:solidFill>
              </a:rPr>
              <a:t>© 2024 </a:t>
            </a:r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ACREA CR, spol. s r.o.</a:t>
            </a:r>
          </a:p>
        </p:txBody>
      </p:sp>
    </p:spTree>
    <p:extLst>
      <p:ext uri="{BB962C8B-B14F-4D97-AF65-F5344CB8AC3E}">
        <p14:creationId xmlns:p14="http://schemas.microsoft.com/office/powerpoint/2010/main" val="124405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959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858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dax/filter-functions-dax" TargetMode="Externa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learn.microsoft.com/en-us/dax/dax-operator-reference" TargetMode="Externa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ax.guide/" TargetMode="External"/><Relationship Id="rId2" Type="http://schemas.openxmlformats.org/officeDocument/2006/relationships/hyperlink" Target="https://learn.microsoft.com/en-us/dax/" TargetMode="Externa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7900A9D5-C2C0-439B-9CD2-22CCDB862D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9792" y="1844824"/>
            <a:ext cx="6056584" cy="1470025"/>
          </a:xfrm>
        </p:spPr>
        <p:txBody>
          <a:bodyPr/>
          <a:lstStyle/>
          <a:p>
            <a:pPr algn="ctr"/>
            <a:r>
              <a:rPr lang="cs-CZ" dirty="0"/>
              <a:t>Ovládněte </a:t>
            </a:r>
            <a:r>
              <a:rPr lang="cs-CZ" dirty="0" err="1"/>
              <a:t>Power</a:t>
            </a:r>
            <a:r>
              <a:rPr lang="cs-CZ" dirty="0"/>
              <a:t> BI: </a:t>
            </a:r>
            <a:br>
              <a:rPr lang="cs-CZ" dirty="0"/>
            </a:br>
            <a:r>
              <a:rPr lang="cs-CZ" dirty="0"/>
              <a:t>Od základů po pokročilé techniky</a:t>
            </a:r>
          </a:p>
        </p:txBody>
      </p:sp>
    </p:spTree>
    <p:extLst>
      <p:ext uri="{BB962C8B-B14F-4D97-AF65-F5344CB8AC3E}">
        <p14:creationId xmlns:p14="http://schemas.microsoft.com/office/powerpoint/2010/main" val="4245912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2DC1EB-4E0A-9E22-F259-B82A3B3A2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Míry 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596C845-8E38-4B27-441B-463FE5B93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Míry jsou dynamické výpočty, které umožňují uživatelům provádět složité agregace, sumarizace a výpočty na základě dat v datovém modelu. </a:t>
            </a:r>
          </a:p>
          <a:p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Primárně tedy nepracují na úrovni řádků a nejsou předem vypočtena. Výpočet probíhá až v té chvíli, kdy je měření zavoláno ve vizuálu a vypočítá se na základě omezení nastavených pomocí filtrů a průřezů, celého kontextu atd. </a:t>
            </a:r>
          </a:p>
          <a:p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Kontext lze omezit i v rámci příkazu jazyka DAX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Vytvořené měření má ikonku kalkulačky, takže ji nepřehlédnete.</a:t>
            </a:r>
            <a:endParaRPr lang="sk-SK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sk-SK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8E9C4EA-F20A-2394-F0A9-38909C1078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445641"/>
            <a:ext cx="5652135" cy="1183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BD48B17A-ED64-5261-5C3C-034FCB1BDD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7829"/>
          <a:stretch/>
        </p:blipFill>
        <p:spPr>
          <a:xfrm>
            <a:off x="1775474" y="5301208"/>
            <a:ext cx="5052498" cy="331887"/>
          </a:xfrm>
          <a:prstGeom prst="rect">
            <a:avLst/>
          </a:prstGeom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1F581450-E1FC-0DDC-212A-4E4EBC89C73F}"/>
              </a:ext>
            </a:extLst>
          </p:cNvPr>
          <p:cNvSpPr/>
          <p:nvPr/>
        </p:nvSpPr>
        <p:spPr>
          <a:xfrm>
            <a:off x="1775474" y="5157192"/>
            <a:ext cx="5100782" cy="47590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0EAD0696-F2EE-2727-281B-F4B67A616E02}"/>
              </a:ext>
            </a:extLst>
          </p:cNvPr>
          <p:cNvCxnSpPr/>
          <p:nvPr/>
        </p:nvCxnSpPr>
        <p:spPr>
          <a:xfrm flipH="1">
            <a:off x="3995936" y="4437112"/>
            <a:ext cx="792088" cy="648072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74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16CEDB-68C4-1026-E0FB-8C3A66E83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CALCULATE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7F444B-C90E-E04D-F101-7216F6B79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Nejoblíbenější funkce jazyka DAX</a:t>
            </a:r>
          </a:p>
          <a:p>
            <a:r>
              <a:rPr lang="cs-CZ" dirty="0"/>
              <a:t>Umožní upravit kontext filtrů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V rámci ní lze využít:</a:t>
            </a:r>
          </a:p>
          <a:p>
            <a:pPr lvl="1"/>
            <a:r>
              <a:rPr lang="cs-CZ" dirty="0"/>
              <a:t>ALL</a:t>
            </a:r>
          </a:p>
          <a:p>
            <a:pPr lvl="1"/>
            <a:r>
              <a:rPr lang="cs-CZ" dirty="0"/>
              <a:t>ALLEXPECT</a:t>
            </a:r>
          </a:p>
          <a:p>
            <a:pPr lvl="1"/>
            <a:r>
              <a:rPr lang="cs-CZ" dirty="0"/>
              <a:t>ALLSELECTED </a:t>
            </a:r>
          </a:p>
          <a:p>
            <a:pPr lvl="1"/>
            <a:r>
              <a:rPr lang="cs-CZ" dirty="0"/>
              <a:t>FILTER</a:t>
            </a:r>
          </a:p>
          <a:p>
            <a:pPr lvl="1"/>
            <a:r>
              <a:rPr lang="cs-CZ" dirty="0"/>
              <a:t>DALŠÍ</a:t>
            </a:r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1416915-F6EC-65AD-5B76-BF51560F3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686" y="1772816"/>
            <a:ext cx="7018628" cy="187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315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0FE979-24EC-F333-4216-4E011B191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Funkce filtrování v rámci CALCULATE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ACCD4A-3868-736E-59FB-8510EDAB7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ALL – odstraní aktuální kontext filtrování, týkající se jednoho nebo více sloupců nebo celé tabulky</a:t>
            </a:r>
          </a:p>
          <a:p>
            <a:r>
              <a:rPr lang="cs-CZ" dirty="0"/>
              <a:t>ALLEXPECT – odstraní kontext filtrování, týkající se všech sloupců z tabulky kromě zadaných</a:t>
            </a:r>
          </a:p>
          <a:p>
            <a:r>
              <a:rPr lang="cs-CZ" dirty="0"/>
              <a:t>ALLSELECTED – odstraní kontext filtrování pro vizuál. Vnější filtrování bude platit</a:t>
            </a:r>
          </a:p>
          <a:p>
            <a:r>
              <a:rPr lang="cs-CZ" dirty="0"/>
              <a:t>KEEPFILTERS – zabezpečí, aby filtry aplikované na vizuál byly zachovány při práci s jinými funkcemi v rámci CALCULATE</a:t>
            </a:r>
          </a:p>
          <a:p>
            <a:r>
              <a:rPr lang="cs-CZ" dirty="0"/>
              <a:t>FILTER – slouží také k úpravě filtrů</a:t>
            </a:r>
          </a:p>
          <a:p>
            <a:pPr marL="0" indent="0">
              <a:buNone/>
            </a:pPr>
            <a:endParaRPr lang="cs-CZ" dirty="0"/>
          </a:p>
          <a:p>
            <a:r>
              <a:rPr lang="sk-SK" dirty="0">
                <a:hlinkClick r:id="rId2"/>
              </a:rPr>
              <a:t>Filter </a:t>
            </a:r>
            <a:r>
              <a:rPr lang="sk-SK" dirty="0" err="1">
                <a:hlinkClick r:id="rId2"/>
              </a:rPr>
              <a:t>functions</a:t>
            </a:r>
            <a:r>
              <a:rPr lang="sk-SK" dirty="0">
                <a:hlinkClick r:id="rId2"/>
              </a:rPr>
              <a:t> (DAX) - DAX | Microsoft </a:t>
            </a:r>
            <a:r>
              <a:rPr lang="sk-SK" dirty="0" err="1">
                <a:hlinkClick r:id="rId2"/>
              </a:rPr>
              <a:t>Learn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62221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47B663-8203-0128-CD56-6E8A68A3D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Iterativní funkce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EB969E-9379-71EB-C3B4-C11526305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Počítají něco na úrovni řádků</a:t>
            </a:r>
          </a:p>
          <a:p>
            <a:r>
              <a:rPr lang="cs-CZ" dirty="0"/>
              <a:t>Jsou velmi jednoduché</a:t>
            </a:r>
          </a:p>
          <a:p>
            <a:r>
              <a:rPr lang="cs-CZ" dirty="0"/>
              <a:t>Mají na konci názvu X (SUMX, COUNTX, MAXX, MINX, AVERAGEX, …)</a:t>
            </a:r>
          </a:p>
          <a:p>
            <a:r>
              <a:rPr lang="cs-CZ" dirty="0"/>
              <a:t>Umožňují spočítat výraz na úrovni řádků (jako nový sloupec) a na základě toho vytvořit míru</a:t>
            </a:r>
          </a:p>
          <a:p>
            <a:endParaRPr lang="cs-CZ" dirty="0"/>
          </a:p>
          <a:p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7D21A73-820B-768C-63F4-5C8FFA1FB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" y="3074178"/>
            <a:ext cx="8388424" cy="30551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00E53AAD-5C6B-226F-73FA-357E5BE2E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84" y="3717032"/>
            <a:ext cx="7978831" cy="1318374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8DAA79C3-BE03-B73B-6CE1-0DB47E1DD850}"/>
              </a:ext>
            </a:extLst>
          </p:cNvPr>
          <p:cNvSpPr/>
          <p:nvPr/>
        </p:nvSpPr>
        <p:spPr>
          <a:xfrm>
            <a:off x="7308304" y="3717032"/>
            <a:ext cx="1217111" cy="131837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57533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3BB7C3-023F-91A8-BBE4-68CB45AF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Rychlé míry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C535F9-D4C2-0AEE-EB24-CFD605D3E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Předdefinované výpočty, které umí rychle vytvořit běžné výpočty</a:t>
            </a:r>
          </a:p>
          <a:p>
            <a:r>
              <a:rPr lang="cs-CZ" dirty="0"/>
              <a:t>Skvělým nástrojem pro uživatelů, </a:t>
            </a:r>
          </a:p>
          <a:p>
            <a:pPr marL="0" indent="0">
              <a:buNone/>
            </a:pPr>
            <a:r>
              <a:rPr lang="cs-CZ" dirty="0"/>
              <a:t>kteří se chtějí vyhnout psaní DAX vzorců</a:t>
            </a:r>
          </a:p>
          <a:p>
            <a:r>
              <a:rPr lang="cs-CZ" dirty="0"/>
              <a:t>Agregační výpočty</a:t>
            </a:r>
          </a:p>
          <a:p>
            <a:r>
              <a:rPr lang="cs-CZ" dirty="0"/>
              <a:t>Výpočty, které zohledňují určité filtry</a:t>
            </a:r>
          </a:p>
          <a:p>
            <a:r>
              <a:rPr lang="cs-CZ" dirty="0"/>
              <a:t>Výpočty, které berou do úvahy </a:t>
            </a:r>
          </a:p>
          <a:p>
            <a:pPr marL="0" indent="0">
              <a:buNone/>
            </a:pPr>
            <a:r>
              <a:rPr lang="cs-CZ" dirty="0"/>
              <a:t>časové dimenze</a:t>
            </a:r>
          </a:p>
          <a:p>
            <a:r>
              <a:rPr lang="cs-CZ" dirty="0"/>
              <a:t>Výpočty kumulativních součtů</a:t>
            </a:r>
          </a:p>
          <a:p>
            <a:r>
              <a:rPr lang="cs-CZ" dirty="0"/>
              <a:t>Výpočty, které kombinují hodnoty</a:t>
            </a:r>
          </a:p>
          <a:p>
            <a:pPr marL="0" indent="0">
              <a:buNone/>
            </a:pPr>
            <a:r>
              <a:rPr lang="cs-CZ" dirty="0"/>
              <a:t>různými způsoby</a:t>
            </a:r>
          </a:p>
          <a:p>
            <a:r>
              <a:rPr lang="cs-CZ" dirty="0"/>
              <a:t>Manipulace s textovými hodnotami</a:t>
            </a:r>
          </a:p>
          <a:p>
            <a:pPr marL="0" indent="0">
              <a:buNone/>
            </a:pPr>
            <a:endParaRPr lang="cs-CZ" dirty="0"/>
          </a:p>
          <a:p>
            <a:endParaRPr lang="sk-SK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40AAA906-DEB0-6A91-836A-F03AAE8536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5407"/>
          <a:stretch/>
        </p:blipFill>
        <p:spPr>
          <a:xfrm>
            <a:off x="5148064" y="1700808"/>
            <a:ext cx="3299746" cy="382472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B3C8E706-E04C-DE4F-0F66-FCB0862B4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5233899"/>
            <a:ext cx="2575783" cy="9221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5F9A9165-8C61-9774-0BB0-D827EBC245E7}"/>
              </a:ext>
            </a:extLst>
          </p:cNvPr>
          <p:cNvSpPr/>
          <p:nvPr/>
        </p:nvSpPr>
        <p:spPr>
          <a:xfrm>
            <a:off x="2411760" y="5233899"/>
            <a:ext cx="504056" cy="72410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13295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3760E1-EBB7-9B46-58AD-FC9370A6E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Parametr polí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36AF426-E3DF-D9D2-35EB-62EBEFFDE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 dispozici pro rychlou změnu vizuálu</a:t>
            </a:r>
          </a:p>
          <a:p>
            <a:r>
              <a:rPr lang="cs-CZ" dirty="0"/>
              <a:t>Navíc šetří místo na plátně </a:t>
            </a:r>
            <a:endParaRPr lang="sk-SK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94FB692-8361-6B4E-09DE-89869CF65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5272316"/>
            <a:ext cx="6035563" cy="914479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1A9220AF-8357-F8EF-8C6C-14D5C1610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2234000"/>
            <a:ext cx="2183965" cy="2390000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F251BE87-1485-97C2-75C5-D4667BF4FD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750837"/>
            <a:ext cx="3418265" cy="3356326"/>
          </a:xfrm>
          <a:prstGeom prst="rect">
            <a:avLst/>
          </a:prstGeom>
        </p:spPr>
      </p:pic>
      <p:sp>
        <p:nvSpPr>
          <p:cNvPr id="17" name="Obdélník 16">
            <a:extLst>
              <a:ext uri="{FF2B5EF4-FFF2-40B4-BE49-F238E27FC236}">
                <a16:creationId xmlns:a16="http://schemas.microsoft.com/office/drawing/2014/main" id="{7B0EB0FC-4A3B-E815-5A1F-1CF554E82F43}"/>
              </a:ext>
            </a:extLst>
          </p:cNvPr>
          <p:cNvSpPr/>
          <p:nvPr/>
        </p:nvSpPr>
        <p:spPr>
          <a:xfrm>
            <a:off x="755576" y="4509120"/>
            <a:ext cx="1056395" cy="2880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72159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29AF42-553A-22C9-B9FD-0A41D3052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Vizuální výpočty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A6113AB-0DAB-67BE-9108-1CE6CFB5C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Výpočet DAX definovaný a spuštěný přímo ve vizuálu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Výpočet může odkazovat na jakákoliv data ve vizuálu</a:t>
            </a:r>
          </a:p>
          <a:p>
            <a:r>
              <a:rPr lang="cs-CZ" dirty="0"/>
              <a:t>Nejsou uloženy v modelu ale jen ve vizuálu</a:t>
            </a:r>
          </a:p>
          <a:p>
            <a:r>
              <a:rPr lang="cs-CZ" dirty="0"/>
              <a:t>V režimu uprav lze pole z vizuálu skrýt</a:t>
            </a:r>
          </a:p>
          <a:p>
            <a:r>
              <a:rPr lang="cs-CZ" dirty="0"/>
              <a:t>Zahrnují šablony, které usnadňují psaní běžných výpočtů</a:t>
            </a:r>
          </a:p>
          <a:p>
            <a:endParaRPr lang="sk-SK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BD46708E-49AC-B707-14F3-CDFA6C7CB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412776"/>
            <a:ext cx="2088232" cy="1193869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7CAACF31-5745-F229-D0B3-F24495DCB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4725144"/>
            <a:ext cx="5904656" cy="1721937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69B4B6F-3165-98FE-7827-C441E8B26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00" y="4357475"/>
            <a:ext cx="8093141" cy="342930"/>
          </a:xfrm>
          <a:prstGeom prst="rect">
            <a:avLst/>
          </a:prstGeom>
        </p:spPr>
      </p:pic>
      <p:sp>
        <p:nvSpPr>
          <p:cNvPr id="10" name="Obdélník 9">
            <a:extLst>
              <a:ext uri="{FF2B5EF4-FFF2-40B4-BE49-F238E27FC236}">
                <a16:creationId xmlns:a16="http://schemas.microsoft.com/office/drawing/2014/main" id="{2A7C1FA5-A91F-6877-2738-6890AB260E87}"/>
              </a:ext>
            </a:extLst>
          </p:cNvPr>
          <p:cNvSpPr/>
          <p:nvPr/>
        </p:nvSpPr>
        <p:spPr>
          <a:xfrm>
            <a:off x="6516216" y="4725144"/>
            <a:ext cx="720080" cy="172193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30D2DB98-95C4-CC58-5574-50CF71D68A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5514" y="1845826"/>
            <a:ext cx="1653683" cy="2232853"/>
          </a:xfrm>
          <a:prstGeom prst="rect">
            <a:avLst/>
          </a:prstGeom>
        </p:spPr>
      </p:pic>
      <p:sp>
        <p:nvSpPr>
          <p:cNvPr id="13" name="Obdélník 12">
            <a:extLst>
              <a:ext uri="{FF2B5EF4-FFF2-40B4-BE49-F238E27FC236}">
                <a16:creationId xmlns:a16="http://schemas.microsoft.com/office/drawing/2014/main" id="{2E291DD7-A67C-79B6-DA1E-6271D68D1D01}"/>
              </a:ext>
            </a:extLst>
          </p:cNvPr>
          <p:cNvSpPr/>
          <p:nvPr/>
        </p:nvSpPr>
        <p:spPr>
          <a:xfrm>
            <a:off x="7549726" y="2449272"/>
            <a:ext cx="251672" cy="122413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37621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9A145C-9EF0-5EA7-93BC-3135BE02D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DAX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view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F990C2-4315-43B8-3787-7164E02D5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Dotazy jazyka DAX můžeme použít k vrácení dat z modelu</a:t>
            </a:r>
          </a:p>
          <a:p>
            <a:r>
              <a:rPr lang="cs-CZ" dirty="0"/>
              <a:t>Podobají se dotazům SQL v tom, že vám můžou ukázat data, která máte. </a:t>
            </a:r>
          </a:p>
          <a:p>
            <a:r>
              <a:rPr lang="cs-CZ" dirty="0"/>
              <a:t>Netvoří položky v modelu ani vizuálech, len ukazují data.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>
                <a:solidFill>
                  <a:schemeClr val="accent6"/>
                </a:solidFill>
              </a:rPr>
              <a:t>EVALUATE</a:t>
            </a:r>
            <a:r>
              <a:rPr lang="cs-CZ" dirty="0"/>
              <a:t> – povinný. Určuje, která data se vrací v dotazu</a:t>
            </a:r>
          </a:p>
          <a:p>
            <a:r>
              <a:rPr lang="cs-CZ" dirty="0">
                <a:solidFill>
                  <a:schemeClr val="accent6"/>
                </a:solidFill>
              </a:rPr>
              <a:t>DEFINE</a:t>
            </a:r>
            <a:r>
              <a:rPr lang="cs-CZ" dirty="0"/>
              <a:t> – volitelný. Umožňuje definovat vzorce jazyka DAX jako například míru, která se má v dotazu použít.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EE43D75-2656-B9A9-FD07-899FC8E09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132856"/>
            <a:ext cx="3528392" cy="2023733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083C3FF2-BC11-2BBF-BAE3-56BA6A92F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942" y="2132856"/>
            <a:ext cx="2979678" cy="21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2222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3EAD48-80DE-ACDD-BCA4-DE540C82A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DAX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view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74CDF7-FD1E-1F99-3618-6A84804D9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Zobrazení dotazu DAX může mít více karet dotazů</a:t>
            </a:r>
            <a:r>
              <a:rPr lang="sk-SK" dirty="0"/>
              <a:t>. </a:t>
            </a:r>
            <a:r>
              <a:rPr lang="sk-SK" dirty="0" err="1"/>
              <a:t>Zobrazují</a:t>
            </a:r>
            <a:r>
              <a:rPr lang="sk-SK" dirty="0"/>
              <a:t> také </a:t>
            </a:r>
            <a:r>
              <a:rPr lang="sk-SK" dirty="0" err="1"/>
              <a:t>aktuální</a:t>
            </a:r>
            <a:r>
              <a:rPr lang="sk-SK" dirty="0"/>
              <a:t> stav dotazu.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F8397EDB-3665-D93B-EDDA-F877193A87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232" b="9228"/>
          <a:stretch/>
        </p:blipFill>
        <p:spPr bwMode="auto">
          <a:xfrm>
            <a:off x="899592" y="2060848"/>
            <a:ext cx="7056784" cy="2286921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66768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11F50D-FD8A-91CF-BDF8-A312921C7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Organizace kurzu a materiály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5B91ED-FC4D-F716-B1E0-E42FE4AA0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Výuka: 9:00-16:30</a:t>
            </a:r>
          </a:p>
          <a:p>
            <a:r>
              <a:rPr lang="cs-CZ" dirty="0"/>
              <a:t>Dopolední přestávka: 10:30-10:45</a:t>
            </a:r>
          </a:p>
          <a:p>
            <a:r>
              <a:rPr lang="cs-CZ" dirty="0"/>
              <a:t>Polední přestávka: 12:00-12:30</a:t>
            </a:r>
          </a:p>
          <a:p>
            <a:r>
              <a:rPr lang="cs-CZ" dirty="0"/>
              <a:t>Odpolední přestávka: 14:00-14:15</a:t>
            </a:r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Data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Prezentace a materiály</a:t>
            </a:r>
          </a:p>
          <a:p>
            <a:r>
              <a:rPr lang="cs-CZ" dirty="0" err="1"/>
              <a:t>Report.pbix</a:t>
            </a:r>
            <a:r>
              <a:rPr lang="cs-CZ" dirty="0"/>
              <a:t> (po skončení kurzu)</a:t>
            </a:r>
          </a:p>
          <a:p>
            <a:endParaRPr lang="sk-SK" dirty="0"/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E3C68481-2B93-02A3-5202-46C190ACE2D3}"/>
              </a:ext>
            </a:extLst>
          </p:cNvPr>
          <p:cNvSpPr/>
          <p:nvPr/>
        </p:nvSpPr>
        <p:spPr>
          <a:xfrm>
            <a:off x="2737916" y="2589673"/>
            <a:ext cx="2304256" cy="238920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3E08F252-CFD5-D235-3C0E-F14859AB1B8B}"/>
              </a:ext>
            </a:extLst>
          </p:cNvPr>
          <p:cNvCxnSpPr/>
          <p:nvPr/>
        </p:nvCxnSpPr>
        <p:spPr>
          <a:xfrm>
            <a:off x="1475656" y="3284984"/>
            <a:ext cx="1008112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Obrázek 16">
            <a:extLst>
              <a:ext uri="{FF2B5EF4-FFF2-40B4-BE49-F238E27FC236}">
                <a16:creationId xmlns:a16="http://schemas.microsoft.com/office/drawing/2014/main" id="{DE0276AF-64A8-B604-651D-F36B2A0ABE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613" y="1312254"/>
            <a:ext cx="1106749" cy="910504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B50BCE7E-5BB1-8601-1ADC-184AE1DA7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5299" y="5689208"/>
            <a:ext cx="1331452" cy="389693"/>
          </a:xfrm>
          <a:prstGeom prst="rect">
            <a:avLst/>
          </a:prstGeom>
        </p:spPr>
      </p:pic>
      <p:cxnSp>
        <p:nvCxnSpPr>
          <p:cNvPr id="22" name="Přímá spojnice se šipkou 21">
            <a:extLst>
              <a:ext uri="{FF2B5EF4-FFF2-40B4-BE49-F238E27FC236}">
                <a16:creationId xmlns:a16="http://schemas.microsoft.com/office/drawing/2014/main" id="{60BCFA61-7150-C3BA-1E4A-D9CCF7D445D8}"/>
              </a:ext>
            </a:extLst>
          </p:cNvPr>
          <p:cNvCxnSpPr/>
          <p:nvPr/>
        </p:nvCxnSpPr>
        <p:spPr>
          <a:xfrm>
            <a:off x="4283968" y="5877272"/>
            <a:ext cx="1008112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>
            <a:extLst>
              <a:ext uri="{FF2B5EF4-FFF2-40B4-BE49-F238E27FC236}">
                <a16:creationId xmlns:a16="http://schemas.microsoft.com/office/drawing/2014/main" id="{BEEF0326-C725-6E97-AFA6-406869FBD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8684" y="2659358"/>
            <a:ext cx="1489019" cy="2298081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15A0B95-674B-1A94-F524-13BD241100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232" y="2635013"/>
            <a:ext cx="1368024" cy="945794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93090D39-B213-8496-A290-E89BEE307320}"/>
              </a:ext>
            </a:extLst>
          </p:cNvPr>
          <p:cNvSpPr/>
          <p:nvPr/>
        </p:nvSpPr>
        <p:spPr>
          <a:xfrm>
            <a:off x="5456718" y="2610739"/>
            <a:ext cx="2931706" cy="238920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6BA875ED-3824-57F2-8765-3647EA0FC488}"/>
              </a:ext>
            </a:extLst>
          </p:cNvPr>
          <p:cNvCxnSpPr/>
          <p:nvPr/>
        </p:nvCxnSpPr>
        <p:spPr>
          <a:xfrm>
            <a:off x="3203848" y="5517232"/>
            <a:ext cx="3482903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Přímá spojnice se šipkou 13">
            <a:extLst>
              <a:ext uri="{FF2B5EF4-FFF2-40B4-BE49-F238E27FC236}">
                <a16:creationId xmlns:a16="http://schemas.microsoft.com/office/drawing/2014/main" id="{D47AC514-440C-A1C4-436C-4E54E3B70618}"/>
              </a:ext>
            </a:extLst>
          </p:cNvPr>
          <p:cNvCxnSpPr/>
          <p:nvPr/>
        </p:nvCxnSpPr>
        <p:spPr>
          <a:xfrm flipV="1">
            <a:off x="6685831" y="5085184"/>
            <a:ext cx="0" cy="432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6" name="Obrázek 5">
            <a:extLst>
              <a:ext uri="{FF2B5EF4-FFF2-40B4-BE49-F238E27FC236}">
                <a16:creationId xmlns:a16="http://schemas.microsoft.com/office/drawing/2014/main" id="{F5ED84FE-5019-4EEE-2E87-719BBD4B5D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5356" y="3605081"/>
            <a:ext cx="1504915" cy="122065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5132D08-FE2D-681E-D197-FDA5B11FB7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5866" y="2658291"/>
            <a:ext cx="1196444" cy="89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761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35DC5F-7AF6-8B32-8210-95F9406B1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 – 1. den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CDCD99-79E0-8538-1AEE-539D6FD7E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Základní informace o </a:t>
            </a:r>
            <a:r>
              <a:rPr lang="cs-CZ" dirty="0" err="1"/>
              <a:t>Power</a:t>
            </a:r>
            <a:r>
              <a:rPr lang="cs-CZ" dirty="0"/>
              <a:t> BI, rozhraní </a:t>
            </a:r>
            <a:r>
              <a:rPr lang="cs-CZ" dirty="0" err="1"/>
              <a:t>Power</a:t>
            </a:r>
            <a:r>
              <a:rPr lang="cs-CZ" dirty="0"/>
              <a:t> BI Desktop</a:t>
            </a:r>
          </a:p>
          <a:p>
            <a:r>
              <a:rPr lang="cs-CZ" dirty="0"/>
              <a:t>Možnosti načítaní dat – režim import vs direct </a:t>
            </a:r>
            <a:r>
              <a:rPr lang="cs-CZ" dirty="0" err="1"/>
              <a:t>query</a:t>
            </a:r>
            <a:endParaRPr lang="cs-CZ" dirty="0"/>
          </a:p>
          <a:p>
            <a:r>
              <a:rPr lang="cs-CZ" dirty="0"/>
              <a:t>Příprava dat v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Query</a:t>
            </a:r>
            <a:r>
              <a:rPr lang="cs-CZ" dirty="0"/>
              <a:t> </a:t>
            </a:r>
          </a:p>
          <a:p>
            <a:r>
              <a:rPr lang="cs-CZ" dirty="0"/>
              <a:t>Tvorba datového modelu</a:t>
            </a:r>
          </a:p>
          <a:p>
            <a:r>
              <a:rPr lang="cs-CZ" dirty="0"/>
              <a:t>Tvorba hierarchií</a:t>
            </a:r>
          </a:p>
          <a:p>
            <a:r>
              <a:rPr lang="cs-CZ" dirty="0"/>
              <a:t>Tvorba skupin</a:t>
            </a:r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1D42B3B8-C75C-A374-1C85-F044E04556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071059"/>
            <a:ext cx="6407727" cy="3105065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5166283F-92D2-CAB5-88A2-0FA45F0C8B78}"/>
              </a:ext>
            </a:extLst>
          </p:cNvPr>
          <p:cNvSpPr/>
          <p:nvPr/>
        </p:nvSpPr>
        <p:spPr>
          <a:xfrm>
            <a:off x="2411760" y="3102145"/>
            <a:ext cx="1368152" cy="215814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48156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7149-20FA-6A85-5398-F78260CDD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 – 2. den 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93577F-8EC4-76F8-AD50-7B4236063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Tvorba vizuálů a reportu a jejich formátování</a:t>
            </a:r>
          </a:p>
          <a:p>
            <a:r>
              <a:rPr lang="cs-CZ" dirty="0"/>
              <a:t>Filtrování, využití hierarchií, parametry</a:t>
            </a:r>
          </a:p>
          <a:p>
            <a:r>
              <a:rPr lang="cs-CZ" dirty="0"/>
              <a:t>Interaktivita v </a:t>
            </a:r>
            <a:r>
              <a:rPr lang="cs-CZ" dirty="0" err="1"/>
              <a:t>Power</a:t>
            </a:r>
            <a:r>
              <a:rPr lang="cs-CZ" dirty="0"/>
              <a:t> BI – tlačítka, záložky, podrobná analýza, popisky</a:t>
            </a:r>
          </a:p>
          <a:p>
            <a:r>
              <a:rPr lang="cs-CZ" dirty="0"/>
              <a:t>Úprava interakcí mezi vizuály</a:t>
            </a:r>
          </a:p>
          <a:p>
            <a:r>
              <a:rPr lang="cs-CZ" dirty="0"/>
              <a:t>Reporty optimalizované pro mobily</a:t>
            </a:r>
          </a:p>
          <a:p>
            <a:r>
              <a:rPr lang="cs-CZ" dirty="0"/>
              <a:t>Pokročilé vizualizace dat</a:t>
            </a:r>
          </a:p>
          <a:p>
            <a:endParaRPr lang="sk-SK" dirty="0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BD62E7B2-5AB8-8C33-2EF7-41DBFC55C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280623"/>
            <a:ext cx="6407727" cy="3105065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5F089938-7976-2EDE-4D01-685EE000C1FA}"/>
              </a:ext>
            </a:extLst>
          </p:cNvPr>
          <p:cNvSpPr/>
          <p:nvPr/>
        </p:nvSpPr>
        <p:spPr>
          <a:xfrm>
            <a:off x="1403648" y="4365104"/>
            <a:ext cx="1296144" cy="936104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9634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F949EA-3DA7-9071-825D-06EE5A8C1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 – 3. den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4975EF6-5DC5-085D-836D-C1C6F76651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Jazyk DAX (Data </a:t>
            </a:r>
            <a:r>
              <a:rPr lang="cs-CZ" dirty="0" err="1"/>
              <a:t>analysis</a:t>
            </a:r>
            <a:r>
              <a:rPr lang="cs-CZ" dirty="0"/>
              <a:t> </a:t>
            </a:r>
            <a:r>
              <a:rPr lang="cs-CZ" dirty="0" err="1"/>
              <a:t>Expressions</a:t>
            </a:r>
            <a:r>
              <a:rPr lang="cs-CZ" dirty="0"/>
              <a:t>)</a:t>
            </a:r>
          </a:p>
          <a:p>
            <a:r>
              <a:rPr lang="cs-CZ" dirty="0"/>
              <a:t>Tvorba nových sloupců, metrik a tabulek pomocí jazyka DAX</a:t>
            </a:r>
          </a:p>
          <a:p>
            <a:r>
              <a:rPr lang="cs-CZ" dirty="0"/>
              <a:t>DAX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view</a:t>
            </a:r>
            <a:endParaRPr lang="cs-CZ" dirty="0"/>
          </a:p>
          <a:p>
            <a:r>
              <a:rPr lang="cs-CZ" dirty="0"/>
              <a:t>Publikace reportu </a:t>
            </a:r>
          </a:p>
          <a:p>
            <a:r>
              <a:rPr lang="cs-CZ" dirty="0"/>
              <a:t>Sdílení reportu</a:t>
            </a:r>
          </a:p>
          <a:p>
            <a:r>
              <a:rPr lang="cs-CZ" dirty="0"/>
              <a:t>Datová brána</a:t>
            </a:r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B3055FE1-65FE-107C-AD35-AFCFA060E2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038068"/>
            <a:ext cx="6407727" cy="3105065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CA056947-23FD-1FE4-1595-B4C7E870E5B1}"/>
              </a:ext>
            </a:extLst>
          </p:cNvPr>
          <p:cNvSpPr/>
          <p:nvPr/>
        </p:nvSpPr>
        <p:spPr>
          <a:xfrm>
            <a:off x="1907704" y="4149080"/>
            <a:ext cx="1296144" cy="936104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2A1C7F61-A4C6-8352-1C79-6976C77CF620}"/>
              </a:ext>
            </a:extLst>
          </p:cNvPr>
          <p:cNvSpPr/>
          <p:nvPr/>
        </p:nvSpPr>
        <p:spPr>
          <a:xfrm>
            <a:off x="3923928" y="2708920"/>
            <a:ext cx="4175479" cy="3384376"/>
          </a:xfrm>
          <a:prstGeom prst="rect">
            <a:avLst/>
          </a:prstGeom>
          <a:noFill/>
          <a:ln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672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AE4FD3-FEF7-93F6-44C3-647DB6CC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DAX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C748DD-AB99-EC8F-7073-01FB4960E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Data </a:t>
            </a:r>
            <a:r>
              <a:rPr lang="cs-CZ" dirty="0" err="1"/>
              <a:t>Analysis</a:t>
            </a:r>
            <a:r>
              <a:rPr lang="cs-CZ" dirty="0"/>
              <a:t> </a:t>
            </a:r>
            <a:r>
              <a:rPr lang="cs-CZ" dirty="0" err="1"/>
              <a:t>Expressions</a:t>
            </a:r>
            <a:endParaRPr lang="cs-CZ" dirty="0"/>
          </a:p>
          <a:p>
            <a:r>
              <a:rPr lang="cs-CZ" dirty="0"/>
              <a:t>Jazyk se využívá v </a:t>
            </a:r>
            <a:r>
              <a:rPr lang="cs-CZ" dirty="0" err="1"/>
              <a:t>Analysis</a:t>
            </a:r>
            <a:r>
              <a:rPr lang="cs-CZ" dirty="0"/>
              <a:t> </a:t>
            </a:r>
            <a:r>
              <a:rPr lang="cs-CZ" dirty="0" err="1"/>
              <a:t>Services</a:t>
            </a:r>
            <a:r>
              <a:rPr lang="cs-CZ" dirty="0"/>
              <a:t>, </a:t>
            </a:r>
            <a:r>
              <a:rPr lang="cs-CZ" dirty="0" err="1"/>
              <a:t>Power</a:t>
            </a:r>
            <a:r>
              <a:rPr lang="cs-CZ" dirty="0"/>
              <a:t> BI, </a:t>
            </a:r>
            <a:r>
              <a:rPr lang="cs-CZ" dirty="0" err="1"/>
              <a:t>Power</a:t>
            </a:r>
            <a:r>
              <a:rPr lang="cs-CZ" dirty="0"/>
              <a:t> Pivot v </a:t>
            </a:r>
            <a:r>
              <a:rPr lang="cs-CZ" dirty="0" err="1"/>
              <a:t>Exceli</a:t>
            </a:r>
            <a:endParaRPr lang="cs-CZ" dirty="0"/>
          </a:p>
          <a:p>
            <a:r>
              <a:rPr lang="cs-CZ" dirty="0"/>
              <a:t>V </a:t>
            </a:r>
            <a:r>
              <a:rPr lang="cs-CZ" dirty="0" err="1"/>
              <a:t>Power</a:t>
            </a:r>
            <a:r>
              <a:rPr lang="cs-CZ" dirty="0"/>
              <a:t> BI: </a:t>
            </a:r>
          </a:p>
          <a:p>
            <a:pPr lvl="1"/>
            <a:r>
              <a:rPr lang="cs-CZ" dirty="0"/>
              <a:t>Míry (</a:t>
            </a:r>
            <a:r>
              <a:rPr lang="cs-CZ" dirty="0" err="1"/>
              <a:t>Measures</a:t>
            </a:r>
            <a:r>
              <a:rPr lang="cs-CZ" dirty="0"/>
              <a:t>, </a:t>
            </a:r>
            <a:r>
              <a:rPr lang="cs-CZ" dirty="0" err="1"/>
              <a:t>Quick</a:t>
            </a:r>
            <a:r>
              <a:rPr lang="cs-CZ" dirty="0"/>
              <a:t> </a:t>
            </a:r>
            <a:r>
              <a:rPr lang="cs-CZ" dirty="0" err="1"/>
              <a:t>Measures</a:t>
            </a:r>
            <a:r>
              <a:rPr lang="cs-CZ" dirty="0"/>
              <a:t>), </a:t>
            </a:r>
          </a:p>
          <a:p>
            <a:pPr lvl="1"/>
            <a:r>
              <a:rPr lang="cs-CZ" dirty="0"/>
              <a:t>Počítané sloupce (</a:t>
            </a:r>
            <a:r>
              <a:rPr lang="cs-CZ" dirty="0" err="1"/>
              <a:t>Calculated</a:t>
            </a:r>
            <a:r>
              <a:rPr lang="cs-CZ" dirty="0"/>
              <a:t> </a:t>
            </a:r>
            <a:r>
              <a:rPr lang="cs-CZ" dirty="0" err="1"/>
              <a:t>columns</a:t>
            </a:r>
            <a:r>
              <a:rPr lang="cs-CZ" dirty="0"/>
              <a:t>), </a:t>
            </a:r>
          </a:p>
          <a:p>
            <a:pPr lvl="1"/>
            <a:r>
              <a:rPr lang="cs-CZ" dirty="0"/>
              <a:t>Počítané tabulky (</a:t>
            </a:r>
            <a:r>
              <a:rPr lang="cs-CZ" dirty="0" err="1"/>
              <a:t>Calculated</a:t>
            </a:r>
            <a:r>
              <a:rPr lang="cs-CZ" dirty="0"/>
              <a:t> </a:t>
            </a:r>
            <a:r>
              <a:rPr lang="cs-CZ" dirty="0" err="1"/>
              <a:t>tables</a:t>
            </a:r>
            <a:r>
              <a:rPr lang="cs-CZ" dirty="0"/>
              <a:t>),</a:t>
            </a:r>
          </a:p>
          <a:p>
            <a:pPr lvl="1"/>
            <a:r>
              <a:rPr lang="cs-CZ" dirty="0"/>
              <a:t>Zabezpečení na úrovní řádků (</a:t>
            </a:r>
            <a:r>
              <a:rPr lang="cs-CZ" dirty="0" err="1"/>
              <a:t>Row</a:t>
            </a:r>
            <a:r>
              <a:rPr lang="cs-CZ" dirty="0"/>
              <a:t> – Level </a:t>
            </a:r>
            <a:r>
              <a:rPr lang="cs-CZ" dirty="0" err="1"/>
              <a:t>Security</a:t>
            </a:r>
            <a:r>
              <a:rPr lang="cs-CZ" dirty="0"/>
              <a:t>)</a:t>
            </a:r>
          </a:p>
          <a:p>
            <a:pPr lvl="1"/>
            <a:r>
              <a:rPr lang="cs-CZ" dirty="0"/>
              <a:t>DAX </a:t>
            </a:r>
            <a:r>
              <a:rPr lang="cs-CZ" dirty="0" err="1"/>
              <a:t>queries</a:t>
            </a:r>
            <a:endParaRPr lang="cs-CZ" dirty="0"/>
          </a:p>
          <a:p>
            <a:r>
              <a:rPr lang="cs-CZ" noProof="0" dirty="0"/>
              <a:t>Můžou být velmi jednoduché i poměrně </a:t>
            </a:r>
            <a:r>
              <a:rPr lang="cs-CZ" dirty="0"/>
              <a:t>s</a:t>
            </a:r>
            <a:r>
              <a:rPr lang="cs-CZ" noProof="0" dirty="0" err="1"/>
              <a:t>ložité</a:t>
            </a:r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765815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8ABF52-E0A6-8EC4-CCCE-0C330E4F5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Počítané sloupce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9728BB-01B7-EBCE-C7D0-4491FC969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Další sloupec přidaný do tabulky, jehož hodnoty jsou definované na základě určitého vzorce jazyka DAX.</a:t>
            </a:r>
          </a:p>
          <a:p>
            <a:r>
              <a:rPr lang="cs-CZ" dirty="0"/>
              <a:t>Je-li vzorec platný, hodnoty se počítají pro každý řádek hned po zadaní vzorce.</a:t>
            </a:r>
          </a:p>
          <a:p>
            <a:r>
              <a:rPr lang="cs-CZ" dirty="0"/>
              <a:t>Hodnoty se ukládají do datového modelu a stávají se trvalou součástí.</a:t>
            </a:r>
          </a:p>
          <a:p>
            <a:r>
              <a:rPr lang="cs-CZ" dirty="0"/>
              <a:t>Hodnoty jsou statické a přepočítávají se během obnovení dat. </a:t>
            </a:r>
          </a:p>
          <a:p>
            <a:r>
              <a:rPr lang="cs-CZ" dirty="0"/>
              <a:t>Jsou často využívány pro úlohy transformace.</a:t>
            </a:r>
          </a:p>
          <a:p>
            <a:r>
              <a:rPr lang="cs-CZ" dirty="0"/>
              <a:t>Pozor! Spotřebovávají úložný prostor.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600A254-0135-B5F7-645D-72FC8B9E8A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93096"/>
            <a:ext cx="6093060" cy="1296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335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66F69DF-5A6A-A870-2263-F9DA189E5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Operátory jazyka DAX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3C19177-267B-74DF-1A3E-49D8AA565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DAX operators - DAX | Microsoft Learn</a:t>
            </a:r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A205A78-C9E9-776C-E76C-8A4574EA2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516371"/>
            <a:ext cx="6569009" cy="1806097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3E05C7D-2345-E83D-EAE9-7FFBF1F26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2140053"/>
            <a:ext cx="6576630" cy="2438611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C6A5A1F-2862-9615-0814-08E2B3458E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672" y="5713294"/>
            <a:ext cx="6599492" cy="662997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360CD56B-4434-1D20-EE82-D65D788D7C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3709232"/>
            <a:ext cx="6591871" cy="185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13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D3C2D3-6257-9A58-4940-3011474B5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Funkce jazyka DAX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1C253CB-4D39-A0AC-A6AB-A6FC957DD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Data Analysis Expressions (DAX) Reference - DAX | Microsoft Learn</a:t>
            </a:r>
            <a:endParaRPr lang="cs-CZ" sz="1800" b="1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sz="1800" dirty="0">
                <a:hlinkClick r:id="rId3"/>
              </a:rPr>
              <a:t>DAX </a:t>
            </a:r>
            <a:r>
              <a:rPr lang="sk-SK" sz="1800" dirty="0" err="1">
                <a:hlinkClick r:id="rId3"/>
              </a:rPr>
              <a:t>Guide</a:t>
            </a:r>
            <a:endParaRPr lang="sk-SK" sz="1800" dirty="0"/>
          </a:p>
          <a:p>
            <a:endParaRPr lang="sk-SK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470BE066-516F-3F91-76EE-0363D4EB9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1804192"/>
            <a:ext cx="5549770" cy="19848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9611D3B-15FF-4013-D0BF-D68D0113ED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9832" y="3544640"/>
            <a:ext cx="5184576" cy="243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441985"/>
      </p:ext>
    </p:extLst>
  </p:cSld>
  <p:clrMapOvr>
    <a:masterClrMapping/>
  </p:clrMapOvr>
</p:sld>
</file>

<file path=ppt/theme/theme1.xml><?xml version="1.0" encoding="utf-8"?>
<a:theme xmlns:a="http://schemas.openxmlformats.org/drawingml/2006/main" name="Sablona Acrea_Vyuka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ablona Acrea_Vyuka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80342E5E45A49BAE3ED635830AA46" ma:contentTypeVersion="16" ma:contentTypeDescription="Create a new document." ma:contentTypeScope="" ma:versionID="3b7488872cce60622fdfcaa29af6b4d8">
  <xsd:schema xmlns:xsd="http://www.w3.org/2001/XMLSchema" xmlns:xs="http://www.w3.org/2001/XMLSchema" xmlns:p="http://schemas.microsoft.com/office/2006/metadata/properties" xmlns:ns2="f551f304-35f1-4822-bd5a-86468bd4639c" xmlns:ns3="c1f354f2-db32-487f-8d0d-bbffabe2daa9" targetNamespace="http://schemas.microsoft.com/office/2006/metadata/properties" ma:root="true" ma:fieldsID="6df489f6f44f12d4cbc7440f650000a8" ns2:_="" ns3:_="">
    <xsd:import namespace="f551f304-35f1-4822-bd5a-86468bd4639c"/>
    <xsd:import namespace="c1f354f2-db32-487f-8d0d-bbffabe2daa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51f304-35f1-4822-bd5a-86468bd463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715ead6-af98-4a11-8a19-32ca7283ed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f354f2-db32-487f-8d0d-bbffabe2daa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38833ad-1fb9-44b8-9764-2ee1e97d0f46}" ma:internalName="TaxCatchAll" ma:showField="CatchAllData" ma:web="c1f354f2-db32-487f-8d0d-bbffabe2da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f354f2-db32-487f-8d0d-bbffabe2daa9" xsi:nil="true"/>
    <lcf76f155ced4ddcb4097134ff3c332f xmlns="f551f304-35f1-4822-bd5a-86468bd4639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1A3EEC-7E07-473C-94C1-1F142AD839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51f304-35f1-4822-bd5a-86468bd4639c"/>
    <ds:schemaRef ds:uri="c1f354f2-db32-487f-8d0d-bbffabe2da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F75AE2-859B-4BAC-9980-0611154FA203}">
  <ds:schemaRefs>
    <ds:schemaRef ds:uri="http://purl.org/dc/elements/1.1/"/>
    <ds:schemaRef ds:uri="http://schemas.microsoft.com/office/infopath/2007/PartnerControls"/>
    <ds:schemaRef ds:uri="c1f354f2-db32-487f-8d0d-bbffabe2daa9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f551f304-35f1-4822-bd5a-86468bd4639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C848412-C878-4795-9FFB-58EA20D2F2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Sablona Acrea_Vyuka</Template>
  <TotalTime>26520</TotalTime>
  <Words>734</Words>
  <Application>Microsoft Office PowerPoint</Application>
  <PresentationFormat>Předvádění na obrazovce (4:3)</PresentationFormat>
  <Paragraphs>134</Paragraphs>
  <Slides>18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6</vt:i4>
      </vt:variant>
      <vt:variant>
        <vt:lpstr>Nadpisy snímků</vt:lpstr>
      </vt:variant>
      <vt:variant>
        <vt:i4>18</vt:i4>
      </vt:variant>
    </vt:vector>
  </HeadingPairs>
  <TitlesOfParts>
    <vt:vector size="26" baseType="lpstr">
      <vt:lpstr>Arial</vt:lpstr>
      <vt:lpstr>Calibri</vt:lpstr>
      <vt:lpstr>Sablona Acrea_Vyuka</vt:lpstr>
      <vt:lpstr>Vlastní návrh</vt:lpstr>
      <vt:lpstr>1_Vlastní návrh</vt:lpstr>
      <vt:lpstr>1_Sablona Acrea_Vyuka</vt:lpstr>
      <vt:lpstr>2_Vlastní návrh</vt:lpstr>
      <vt:lpstr>3_Vlastní návrh</vt:lpstr>
      <vt:lpstr>Ovládněte Power BI:  Od základů po pokročilé techniky</vt:lpstr>
      <vt:lpstr>Organizace kurzu a materiály</vt:lpstr>
      <vt:lpstr>Obsah – 1. den</vt:lpstr>
      <vt:lpstr>Obsah – 2. den </vt:lpstr>
      <vt:lpstr>Obsah – 3. den</vt:lpstr>
      <vt:lpstr>DAX</vt:lpstr>
      <vt:lpstr>Počítané sloupce</vt:lpstr>
      <vt:lpstr>Operátory jazyka DAX</vt:lpstr>
      <vt:lpstr>Funkce jazyka DAX</vt:lpstr>
      <vt:lpstr>Míry </vt:lpstr>
      <vt:lpstr>CALCULATE</vt:lpstr>
      <vt:lpstr>Funkce filtrování v rámci CALCULATE</vt:lpstr>
      <vt:lpstr>Iterativní funkce</vt:lpstr>
      <vt:lpstr>Rychlé míry</vt:lpstr>
      <vt:lpstr>Parametr polí</vt:lpstr>
      <vt:lpstr>Vizuální výpočty</vt:lpstr>
      <vt:lpstr>DAX query view</vt:lpstr>
      <vt:lpstr>DAX query view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Živná Aneta</dc:creator>
  <cp:lastModifiedBy>Strušková Martina</cp:lastModifiedBy>
  <cp:revision>79</cp:revision>
  <cp:lastPrinted>2023-05-19T11:31:31Z</cp:lastPrinted>
  <dcterms:created xsi:type="dcterms:W3CDTF">2020-02-25T12:11:24Z</dcterms:created>
  <dcterms:modified xsi:type="dcterms:W3CDTF">2024-11-07T07:08:00Z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0x010100D5180342E5E45A49BAE3ED635830AA46</vt:lpwstr>
  </property>
  <property fmtid="{D5CDD505-2E9C-101B-9397-08002B2CF9AE}" pid="3" name="MediaServiceImageTags">
    <vt:lpwstr/>
  </property>
</Properties>
</file>