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sldIdLst>
    <p:sldId id="256" r:id="rId7"/>
    <p:sldId id="306" r:id="rId8"/>
    <p:sldId id="305" r:id="rId9"/>
    <p:sldId id="293" r:id="rId10"/>
    <p:sldId id="265" r:id="rId11"/>
    <p:sldId id="264" r:id="rId12"/>
    <p:sldId id="294" r:id="rId13"/>
    <p:sldId id="278" r:id="rId14"/>
    <p:sldId id="281" r:id="rId15"/>
    <p:sldId id="280" r:id="rId16"/>
    <p:sldId id="279" r:id="rId17"/>
    <p:sldId id="274" r:id="rId18"/>
    <p:sldId id="275" r:id="rId19"/>
    <p:sldId id="276" r:id="rId20"/>
    <p:sldId id="277" r:id="rId21"/>
    <p:sldId id="285" r:id="rId22"/>
    <p:sldId id="295" r:id="rId23"/>
    <p:sldId id="286" r:id="rId24"/>
    <p:sldId id="257" r:id="rId25"/>
    <p:sldId id="258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52" d="100"/>
          <a:sy n="152" d="100"/>
        </p:scale>
        <p:origin x="189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2024 ACREA SR, s.r.o.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07.11.2024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app.powerbi.com/view?r=eyJrIjoiMDk5MDQxZWEtNTFlNy00N2MxLWE2YjEtZGI2YWYzZTEwMzcwIiwidCI6IjU5MGM1YzllLWMwOTQtNDE4OC1iMzlkLThhOGRlNDdlYTU0MiIsImMiOjl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968752" cy="1470025"/>
          </a:xfrm>
        </p:spPr>
        <p:txBody>
          <a:bodyPr/>
          <a:lstStyle/>
          <a:p>
            <a:r>
              <a:rPr lang="cs-CZ" dirty="0"/>
              <a:t>Ovládněte Power BI: </a:t>
            </a:r>
            <a:br>
              <a:rPr lang="cs-CZ" dirty="0"/>
            </a:br>
            <a:r>
              <a:rPr lang="cs-CZ" dirty="0"/>
              <a:t>Od základů po pokročilé techniky</a:t>
            </a:r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22F27-ECB3-45CE-86F8-AF4B666B8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97" y="162001"/>
            <a:ext cx="7560000" cy="540000"/>
          </a:xfrm>
        </p:spPr>
        <p:txBody>
          <a:bodyPr/>
          <a:lstStyle/>
          <a:p>
            <a:r>
              <a:rPr lang="sk-SK" sz="2800" dirty="0"/>
              <a:t>Krížové filtrovanie a krížové zvýraznenie vizuálov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193AC-1309-481E-AA86-8F3FD86C5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vzťahy medzi vizuálmi môžeme preskúmať bez použitia filtrov</a:t>
            </a:r>
          </a:p>
          <a:p>
            <a:r>
              <a:rPr lang="sk-SK" dirty="0"/>
              <a:t>krížové filtrovanie – výber v jednom vizuáli funguje skôr ako filter v iných vizuáloch, napr. čiarové grafy, bodové grafy a mapy. V týchto vizuáloch zostávajú viditeľné iba súvisiace údaje</a:t>
            </a:r>
          </a:p>
          <a:p>
            <a:r>
              <a:rPr lang="sk-SK" dirty="0"/>
              <a:t>krížové zvýraznenie – výberom hodnoty v jednom vizuáli sa zvýraznia súvisiace údaje vo vizuáloch, napr. stĺpcové a pruhové grafy. V týchto vizuáloch zostávajú viditeľné nesúvisiace údaje, ale neaktívne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A804AD-576C-4A4B-BD18-00756E2BB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300629"/>
            <a:ext cx="5328592" cy="305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27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FD4EE-498F-4E64-8838-A03F1649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Parametre poľa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8954B-41A7-45FE-ABB9-87186A7D2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umožňujú dynamicky meniť mierky alebo dimenzie analyzované v rámci zostavy</a:t>
            </a:r>
          </a:p>
          <a:p>
            <a:r>
              <a:rPr lang="sk-SK" dirty="0"/>
              <a:t>pomáhajú preskúmať a prispôsobiť analýzu zostavy výberom rôznych mierok alebo dimenzií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AF648-C30A-49A5-9B12-D08F615AC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56" y="2852936"/>
            <a:ext cx="737688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72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BF522-6B51-42AA-A9A7-4B293CCB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Interaktivita reportov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65FC8-217C-4651-A57D-76DEF0730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je kľúčová funkcia, ktorá umožňuje dynamicky preskúmať dáta a odhaľovať skryté vzory v dátach, ktoré by neboli okamžite viditeľné v statických reportoch</a:t>
            </a:r>
          </a:p>
          <a:p>
            <a:r>
              <a:rPr lang="sk-SK" dirty="0"/>
              <a:t>interaktívne reporty sa chovajú ako aplikácie, kde užívatelia môžu</a:t>
            </a:r>
          </a:p>
          <a:p>
            <a:pPr lvl="1"/>
            <a:r>
              <a:rPr lang="sk-SK" dirty="0"/>
              <a:t> manipulovať s vizuálnymi prvkami </a:t>
            </a:r>
          </a:p>
          <a:p>
            <a:pPr lvl="1"/>
            <a:r>
              <a:rPr lang="sk-SK" dirty="0"/>
              <a:t>aplikovať filtre na vizuály s cieľom zamerať sa na konkrétnu podmnožinu dát</a:t>
            </a:r>
          </a:p>
          <a:p>
            <a:pPr lvl="1"/>
            <a:r>
              <a:rPr lang="sk-SK" dirty="0"/>
              <a:t>zvýrazňovať dáta na základe zvolenej dimenzie</a:t>
            </a:r>
          </a:p>
          <a:p>
            <a:pPr lvl="1"/>
            <a:r>
              <a:rPr lang="sk-SK" dirty="0"/>
              <a:t>prechádzať do podrobných analýz </a:t>
            </a:r>
          </a:p>
          <a:p>
            <a:pPr lvl="1"/>
            <a:endParaRPr lang="sk-SK" dirty="0"/>
          </a:p>
          <a:p>
            <a:r>
              <a:rPr lang="sk-SK" dirty="0"/>
              <a:t>interaktivita reportov je zabezpečená pomocou</a:t>
            </a:r>
          </a:p>
          <a:p>
            <a:pPr lvl="1"/>
            <a:r>
              <a:rPr lang="en-US" dirty="0"/>
              <a:t>t</a:t>
            </a:r>
            <a:r>
              <a:rPr lang="sk-SK" dirty="0" err="1"/>
              <a:t>lačidlá</a:t>
            </a:r>
            <a:r>
              <a:rPr lang="sk-SK" dirty="0"/>
              <a:t> – </a:t>
            </a:r>
            <a:r>
              <a:rPr lang="sk-SK" dirty="0" err="1"/>
              <a:t>Buttons</a:t>
            </a:r>
            <a:endParaRPr lang="sk-SK" dirty="0"/>
          </a:p>
          <a:p>
            <a:pPr lvl="1"/>
            <a:r>
              <a:rPr lang="en-US" dirty="0"/>
              <a:t>z</a:t>
            </a:r>
            <a:r>
              <a:rPr lang="sk-SK" dirty="0" err="1"/>
              <a:t>áložky</a:t>
            </a:r>
            <a:r>
              <a:rPr lang="sk-SK" dirty="0"/>
              <a:t> – </a:t>
            </a:r>
            <a:r>
              <a:rPr lang="sk-SK" dirty="0" err="1"/>
              <a:t>Bookmarks</a:t>
            </a:r>
            <a:endParaRPr lang="sk-SK" dirty="0"/>
          </a:p>
          <a:p>
            <a:pPr lvl="1"/>
            <a:r>
              <a:rPr lang="en-US" dirty="0"/>
              <a:t>p</a:t>
            </a:r>
            <a:r>
              <a:rPr lang="sk-SK" dirty="0" err="1"/>
              <a:t>opisky</a:t>
            </a:r>
            <a:r>
              <a:rPr lang="sk-SK" dirty="0"/>
              <a:t> – </a:t>
            </a:r>
            <a:r>
              <a:rPr lang="sk-SK" dirty="0" err="1"/>
              <a:t>Tooltips</a:t>
            </a:r>
            <a:endParaRPr lang="sk-SK" dirty="0"/>
          </a:p>
          <a:p>
            <a:pPr lvl="1"/>
            <a:r>
              <a:rPr lang="en-US" dirty="0"/>
              <a:t>p</a:t>
            </a:r>
            <a:r>
              <a:rPr lang="sk-SK" dirty="0" err="1"/>
              <a:t>odrobnou</a:t>
            </a:r>
            <a:r>
              <a:rPr lang="sk-SK" dirty="0"/>
              <a:t> analýzou – </a:t>
            </a:r>
            <a:r>
              <a:rPr lang="sk-SK" dirty="0" err="1"/>
              <a:t>Drill-through</a:t>
            </a:r>
            <a:r>
              <a:rPr lang="sk-SK" dirty="0"/>
              <a:t> 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34274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DADB3-C3F3-489B-A44F-5E44A538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Tlačidlá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8290A-733A-4DD2-8151-A6B60CC88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interaktivitu v Power BI reportu zlepšujú predovšetkým tlačidla</a:t>
            </a:r>
          </a:p>
          <a:p>
            <a:r>
              <a:rPr lang="sk-SK" dirty="0"/>
              <a:t>sú to interaktívne prvky, ktoré možno upraviť tak, aby robili určité akcie po ich kliknutí</a:t>
            </a:r>
          </a:p>
          <a:p>
            <a:r>
              <a:rPr lang="sk-SK" dirty="0"/>
              <a:t>ide o navigáciu na inú stránku reportu, aplikáciu filtrov na vizuály alebo stránku, prechod na podrobnú analýzu, odkaz na externú webovú stránku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2B1B19-BBA7-438D-B867-EF465F616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7" y="2780928"/>
            <a:ext cx="2176575" cy="18537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CFDD5B-56BF-450C-9F2A-25B2E85D1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780928"/>
            <a:ext cx="5544616" cy="17995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F69487-37CF-4227-8DDF-510C8FD3C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845" y="4634662"/>
            <a:ext cx="4005965" cy="178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21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B2625-50AB-44DF-BE7E-FA2D6BB40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Záložky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B34B9-5AE5-4F28-84EC-07EBC0C9B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umožňujú zachytiť aktuálny stav stránky, vrátane filtrov, vizuálov a uložiť tak pohľad, ktorý je možno neskôr jednoducho vyvolať</a:t>
            </a:r>
          </a:p>
          <a:p>
            <a:r>
              <a:rPr lang="sk-SK" dirty="0"/>
              <a:t>ponúkajú spôsob ako efektívne prezentovať konkrétne závery</a:t>
            </a:r>
          </a:p>
          <a:p>
            <a:r>
              <a:rPr lang="sk-SK" dirty="0"/>
              <a:t>umožňujú vytvoriť rôzne pohľady na dáta</a:t>
            </a:r>
          </a:p>
          <a:p>
            <a:r>
              <a:rPr lang="sk-SK" dirty="0"/>
              <a:t>pri zdieľaní reportu zaisťujú, že užívatelia uvidia presne zamýšľané informácie</a:t>
            </a:r>
          </a:p>
          <a:p>
            <a:r>
              <a:rPr lang="sk-SK" dirty="0"/>
              <a:t>umožňujú rýchlo prechádzať medzi konkrétnymi pohľadmi</a:t>
            </a:r>
          </a:p>
          <a:p>
            <a:r>
              <a:rPr lang="sk-SK" dirty="0"/>
              <a:t>záložky sa dajú pripnúť aj ako akcie na tlačidlá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FFC3C7-7F6C-4E25-9921-7323210B7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67" y="3861048"/>
            <a:ext cx="4988295" cy="13803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45B4D8-2F88-4AD8-B50E-09620C448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4773319"/>
            <a:ext cx="4170278" cy="149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77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B772F-D088-487D-BFC1-7EAA7E77B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Popisky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CB9A5-0216-42C5-A918-484E1D983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interaktivita pomocou vyskakovacieho okna, ktoré sa zobrazí po umiestnení myši nad dátový bod alebo prvok na vizuále</a:t>
            </a:r>
          </a:p>
          <a:p>
            <a:r>
              <a:rPr lang="sk-SK" dirty="0"/>
              <a:t>zobrazujú podrobnejšie informácie, ktoré sa nevojdú do vizuálu</a:t>
            </a:r>
          </a:p>
          <a:p>
            <a:r>
              <a:rPr lang="sk-SK" dirty="0"/>
              <a:t>môžu zobrazovať definované hodnoty alebo celú stránku reportu</a:t>
            </a:r>
          </a:p>
          <a:p>
            <a:r>
              <a:rPr lang="sk-SK" dirty="0"/>
              <a:t>základný </a:t>
            </a:r>
            <a:r>
              <a:rPr lang="sk-SK" dirty="0" err="1"/>
              <a:t>Tooltip</a:t>
            </a:r>
            <a:r>
              <a:rPr lang="sk-SK" dirty="0"/>
              <a:t> – vytvorí sa priamo s vizuálom – možnosť pridať viacej informácií</a:t>
            </a:r>
          </a:p>
          <a:p>
            <a:r>
              <a:rPr lang="sk-SK" dirty="0"/>
              <a:t>stránkový </a:t>
            </a:r>
            <a:r>
              <a:rPr lang="sk-SK" dirty="0" err="1"/>
              <a:t>Tooltip</a:t>
            </a:r>
            <a:r>
              <a:rPr lang="sk-SK" dirty="0"/>
              <a:t> – zobrazí celú stránku reportu, ktorá vnesie do vizuálu väčší detail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AFFE0E-1936-4BA8-87CC-85626934F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78" y="3696380"/>
            <a:ext cx="3533522" cy="2424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5D4878-4BE8-42F2-9821-8D576E4DE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432" y="3933056"/>
            <a:ext cx="4328771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71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E78F8-130E-4413-A308-66C270D3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Podrobná analýza – </a:t>
            </a:r>
            <a:r>
              <a:rPr lang="sk-SK" dirty="0" err="1"/>
              <a:t>Drill-through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C1283-43D2-4E73-BB16-D722F9D0F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00" y="801000"/>
            <a:ext cx="8640000" cy="5256000"/>
          </a:xfrm>
        </p:spPr>
        <p:txBody>
          <a:bodyPr/>
          <a:lstStyle/>
          <a:p>
            <a:r>
              <a:rPr lang="sk-SK" dirty="0"/>
              <a:t>umožňuje z jedného vizuálu s prehľadom dát prejsť na stránku s konkrétnym detailom </a:t>
            </a:r>
          </a:p>
          <a:p>
            <a:r>
              <a:rPr lang="sk-SK" dirty="0"/>
              <a:t>cieľová stránka je zobrazená so všetkými aplikovanými filtrami, ktoré ovplyvňovali hodnotu z ktorej bol prechod realizovaný</a:t>
            </a:r>
          </a:p>
          <a:p>
            <a:pPr marL="0" indent="0">
              <a:buNone/>
            </a:pPr>
            <a:endParaRPr lang="sk-SK" dirty="0"/>
          </a:p>
          <a:p>
            <a:pPr lvl="1"/>
            <a:endParaRPr lang="sk-SK" dirty="0"/>
          </a:p>
          <a:p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FFDAD3-D11C-4CBD-B82E-07B9CD3F3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04" y="2348880"/>
            <a:ext cx="3189747" cy="34902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A9A813-52D4-4586-AE3C-F3103DE2F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360" y="2394998"/>
            <a:ext cx="4132984" cy="34529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372888-C143-4706-96BA-4F565A4B0C67}"/>
              </a:ext>
            </a:extLst>
          </p:cNvPr>
          <p:cNvSpPr txBox="1"/>
          <p:nvPr/>
        </p:nvSpPr>
        <p:spPr>
          <a:xfrm>
            <a:off x="611560" y="44371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Hlavná stránka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A08A20-4772-41F4-B28D-1D80EEAC8A8A}"/>
              </a:ext>
            </a:extLst>
          </p:cNvPr>
          <p:cNvSpPr txBox="1"/>
          <p:nvPr/>
        </p:nvSpPr>
        <p:spPr>
          <a:xfrm>
            <a:off x="4536000" y="44371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Detailná stránka</a:t>
            </a:r>
          </a:p>
        </p:txBody>
      </p:sp>
    </p:spTree>
    <p:extLst>
      <p:ext uri="{BB962C8B-B14F-4D97-AF65-F5344CB8AC3E}">
        <p14:creationId xmlns:p14="http://schemas.microsoft.com/office/powerpoint/2010/main" val="3896004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0B2B9-EF67-11D0-F930-F76857B40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Vizuály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D1E72-AFDE-DB09-8538-7556F1DC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8813090" cy="5337313"/>
          </a:xfrm>
        </p:spPr>
        <p:txBody>
          <a:bodyPr>
            <a:normAutofit lnSpcReduction="10000"/>
          </a:bodyPr>
          <a:lstStyle/>
          <a:p>
            <a:r>
              <a:rPr lang="sk-SK" dirty="0"/>
              <a:t>navrhnuté tak aby poskytli pokročilé analýzy a poznatky s použitím umelej inteligencie</a:t>
            </a:r>
          </a:p>
          <a:p>
            <a:r>
              <a:rPr lang="sk-SK" dirty="0"/>
              <a:t>pomôžu robiť lepšie rozhodnutia založené na údajoch tým, že poskytnú hlbšie poznatky ako tradičné vizuálne prvky</a:t>
            </a:r>
          </a:p>
          <a:p>
            <a:r>
              <a:rPr lang="sk-SK" dirty="0" err="1"/>
              <a:t>Key</a:t>
            </a:r>
            <a:r>
              <a:rPr lang="sk-SK" dirty="0"/>
              <a:t> </a:t>
            </a:r>
            <a:r>
              <a:rPr lang="sk-SK" dirty="0" err="1"/>
              <a:t>Influencers</a:t>
            </a:r>
            <a:r>
              <a:rPr lang="sk-SK" dirty="0"/>
              <a:t> </a:t>
            </a:r>
            <a:r>
              <a:rPr lang="sk-SK" dirty="0" err="1"/>
              <a:t>Visual</a:t>
            </a:r>
            <a:endParaRPr lang="sk-SK" dirty="0"/>
          </a:p>
          <a:p>
            <a:pPr lvl="1"/>
            <a:r>
              <a:rPr lang="sk-SK" dirty="0"/>
              <a:t>vizuál pomôže pochopiť faktory, ktoré riadia konkrétnu metriku</a:t>
            </a:r>
          </a:p>
          <a:p>
            <a:pPr lvl="1"/>
            <a:r>
              <a:rPr lang="sk-SK" dirty="0"/>
              <a:t>identifikuje kľúčové premenné, ktoré ovplyvňujú výsledok</a:t>
            </a:r>
          </a:p>
          <a:p>
            <a:r>
              <a:rPr lang="sk-SK" dirty="0"/>
              <a:t>Q&amp;A </a:t>
            </a:r>
            <a:r>
              <a:rPr lang="sk-SK" dirty="0" err="1"/>
              <a:t>Visual</a:t>
            </a:r>
            <a:endParaRPr lang="sk-SK" dirty="0"/>
          </a:p>
          <a:p>
            <a:pPr lvl="1"/>
            <a:r>
              <a:rPr lang="sk-SK" dirty="0"/>
              <a:t>vizuál umožňuje klásť otázky v prirodzenom jazyku o vašich dátach a poskytuje instantné odpovede formou tabuliek a grafov</a:t>
            </a:r>
          </a:p>
          <a:p>
            <a:r>
              <a:rPr lang="sk-SK" dirty="0"/>
              <a:t>Decomposition </a:t>
            </a:r>
            <a:r>
              <a:rPr lang="sk-SK" dirty="0" err="1"/>
              <a:t>Tree</a:t>
            </a:r>
            <a:endParaRPr lang="sk-SK" dirty="0"/>
          </a:p>
          <a:p>
            <a:pPr lvl="1"/>
            <a:r>
              <a:rPr lang="sk-SK" dirty="0"/>
              <a:t>vizuál pomáha rozdeliť konkrétnu hodnotu na jej komponenty a zistiť , ktorý z nich prispieva akým podielom</a:t>
            </a:r>
          </a:p>
          <a:p>
            <a:pPr lvl="1"/>
            <a:r>
              <a:rPr lang="sk-SK" dirty="0"/>
              <a:t>umožňuje preskúmať vaše údaje v hierarchickej štruktúre a odhaľovať vzťahy medzi rôznymi aspektami vášho podnikania</a:t>
            </a:r>
          </a:p>
          <a:p>
            <a:r>
              <a:rPr lang="sk-SK" dirty="0"/>
              <a:t>Narrative</a:t>
            </a:r>
          </a:p>
          <a:p>
            <a:pPr lvl="1"/>
            <a:r>
              <a:rPr lang="sk-SK" dirty="0"/>
              <a:t>vizuál poskytuje rýchle textové zhrnutie o vašich dátach</a:t>
            </a:r>
          </a:p>
          <a:p>
            <a:pPr lvl="1"/>
            <a:endParaRPr lang="sk-SK" dirty="0"/>
          </a:p>
          <a:p>
            <a:pPr lvl="1"/>
            <a:endParaRPr lang="sk-SK" dirty="0"/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BABC33-8845-B3A9-9DA1-E14BD7C99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5229200"/>
            <a:ext cx="1792794" cy="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49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82CF-831D-44E7-B662-008DC985F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Reporty optimalizované pre mobily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95E09-0238-434B-97D1-60A34429E4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Power BI Desktop / služba Power BI umožňuje vytvárať reporty, ktoré sú optimalizované pre mobily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2DC6DB-FD0D-42DC-A7DE-D6C6E8061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44824"/>
            <a:ext cx="2666943" cy="4617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A5B0B9-653E-47AE-9894-90EC7F406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847550"/>
            <a:ext cx="2626348" cy="461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729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 nás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52A488E-995F-6AA2-5231-FEBC9AEAC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81" r="11413" b="5325"/>
          <a:stretch/>
        </p:blipFill>
        <p:spPr>
          <a:xfrm>
            <a:off x="0" y="1520787"/>
            <a:ext cx="8100392" cy="381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7CDE-925E-C3ED-4622-8FB6253B4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CD503-962C-7F3C-53C8-7A47F514B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Vizuály</a:t>
            </a:r>
          </a:p>
          <a:p>
            <a:r>
              <a:rPr lang="sk-SK" dirty="0"/>
              <a:t>Tvorba vizuálu</a:t>
            </a:r>
          </a:p>
          <a:p>
            <a:r>
              <a:rPr lang="sk-SK" dirty="0"/>
              <a:t>Tvorba reportu</a:t>
            </a:r>
          </a:p>
          <a:p>
            <a:r>
              <a:rPr lang="sk-SK" dirty="0"/>
              <a:t>Motívy</a:t>
            </a:r>
          </a:p>
          <a:p>
            <a:r>
              <a:rPr lang="sk-SK" dirty="0"/>
              <a:t>Filtre a zvýraznenia v reportoch</a:t>
            </a:r>
          </a:p>
          <a:p>
            <a:r>
              <a:rPr lang="sk-SK" dirty="0"/>
              <a:t>Základné a rozšírené filtrovanie</a:t>
            </a:r>
          </a:p>
          <a:p>
            <a:r>
              <a:rPr lang="sk-SK" dirty="0"/>
              <a:t>Krížové filtrovanie a krížové zvýraznenie vizuálov</a:t>
            </a:r>
          </a:p>
          <a:p>
            <a:r>
              <a:rPr lang="sk-SK" dirty="0"/>
              <a:t>Parametre poľa</a:t>
            </a:r>
          </a:p>
          <a:p>
            <a:r>
              <a:rPr lang="sk-SK" dirty="0"/>
              <a:t>Interaktivita reportov</a:t>
            </a:r>
            <a:endParaRPr lang="en-US" dirty="0"/>
          </a:p>
          <a:p>
            <a:r>
              <a:rPr lang="sk-SK" dirty="0"/>
              <a:t>Vizuály AI</a:t>
            </a:r>
          </a:p>
          <a:p>
            <a:r>
              <a:rPr lang="sk-SK" dirty="0"/>
              <a:t>Reporty optimalizované pre mobily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720017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Analytický proces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1042570-A908-CC96-3F16-004591DB7C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223"/>
          <a:stretch/>
        </p:blipFill>
        <p:spPr>
          <a:xfrm>
            <a:off x="395536" y="1628800"/>
            <a:ext cx="8172400" cy="318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93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E7B7A-844A-8378-3A51-69A6DCE14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Vizualizácia dát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1E5A2-8AB0-4E9D-CC9D-9A5D44DF0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jedným z pilierov dátovej analýzy je vedieť správne dáta vizualizovať</a:t>
            </a:r>
          </a:p>
          <a:p>
            <a:r>
              <a:rPr lang="sk-SK" dirty="0"/>
              <a:t>cieľom dátovej analýzy je využívať dáta k tomu aby sme z nich mohli získať rýchlo cenné informácie</a:t>
            </a:r>
          </a:p>
          <a:p>
            <a:r>
              <a:rPr lang="sk-SK" dirty="0"/>
              <a:t>Power Bi ponúka širokú škálu preddefinovaných vizualizácií, ale taktiež veľké množstvo vizualizácií, ktoré tvorí komunita</a:t>
            </a:r>
          </a:p>
          <a:p>
            <a:endParaRPr lang="sk-SK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7BF6F428-70AB-F2AB-217D-75253E98F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673178"/>
            <a:ext cx="6396482" cy="362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2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BA1E5-DE23-4A61-8B26-372050C3C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Vizuály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8B53A-F0A7-4F34-AC22-2485767E2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5724152" cy="5256000"/>
          </a:xfrm>
        </p:spPr>
        <p:txBody>
          <a:bodyPr/>
          <a:lstStyle/>
          <a:p>
            <a:r>
              <a:rPr lang="sk-SK" dirty="0"/>
              <a:t>vizuály umožňujú prezentovať dáta rôznou grafickou formou</a:t>
            </a:r>
          </a:p>
          <a:p>
            <a:endParaRPr lang="sk-SK" dirty="0"/>
          </a:p>
          <a:p>
            <a:r>
              <a:rPr lang="sk-SK" dirty="0"/>
              <a:t>od grafov, cez tabuľky, mapy až po hodnoty</a:t>
            </a:r>
          </a:p>
          <a:p>
            <a:endParaRPr lang="sk-SK" dirty="0"/>
          </a:p>
          <a:p>
            <a:r>
              <a:rPr lang="sk-SK" dirty="0"/>
              <a:t>niektoré vizuály sú previazané s ďalšími službami mimo Power BI, konkrétne Power </a:t>
            </a:r>
            <a:r>
              <a:rPr lang="sk-SK" dirty="0" err="1"/>
              <a:t>Apps</a:t>
            </a:r>
            <a:endParaRPr lang="sk-SK" dirty="0"/>
          </a:p>
          <a:p>
            <a:endParaRPr lang="sk-SK" dirty="0"/>
          </a:p>
          <a:p>
            <a:r>
              <a:rPr lang="sk-SK" dirty="0"/>
              <a:t>vlastné vizuály možno pridať pomocou importu zo súboru alebo z </a:t>
            </a:r>
            <a:r>
              <a:rPr lang="sk-SK" dirty="0" err="1"/>
              <a:t>AppSource</a:t>
            </a:r>
            <a:endParaRPr lang="sk-S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678AB9-DEEF-4A94-8DC8-9DE0FCC8F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899999"/>
            <a:ext cx="2165507" cy="505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4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6BF30-D815-40F0-B8B5-F5F7F49E4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Tvorba vizuálu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11F49-B017-4EDC-AD4D-9616585C1B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748488" cy="1592897"/>
          </a:xfrm>
        </p:spPr>
        <p:txBody>
          <a:bodyPr>
            <a:normAutofit/>
          </a:bodyPr>
          <a:lstStyle/>
          <a:p>
            <a:r>
              <a:rPr lang="sk-SK" dirty="0"/>
              <a:t>viaceré spôsoby</a:t>
            </a:r>
          </a:p>
          <a:p>
            <a:pPr lvl="1"/>
            <a:r>
              <a:rPr lang="sk-SK" dirty="0"/>
              <a:t>označením premenných</a:t>
            </a:r>
          </a:p>
          <a:p>
            <a:pPr lvl="1"/>
            <a:r>
              <a:rPr lang="sk-SK" dirty="0"/>
              <a:t>výberom konkrétneho vizuálu a doplnením premenných</a:t>
            </a:r>
          </a:p>
          <a:p>
            <a:pPr lvl="1"/>
            <a:r>
              <a:rPr lang="sk-SK" dirty="0"/>
              <a:t>otázka v prirodzenom jazyku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E12D8A-562F-4D23-9A65-3D4D6FC73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04" y="2271729"/>
            <a:ext cx="7128792" cy="418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3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E7DDE-EC72-414A-8124-6C52CA9DD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Tvorba reportu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41689-0DF7-4E15-9CC7-7E62B1AAB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748488" cy="1016833"/>
          </a:xfrm>
        </p:spPr>
        <p:txBody>
          <a:bodyPr>
            <a:normAutofit fontScale="92500" lnSpcReduction="10000"/>
          </a:bodyPr>
          <a:lstStyle/>
          <a:p>
            <a:r>
              <a:rPr lang="sk-SK" dirty="0"/>
              <a:t>umiestnenie viacerých vizuálov na stránku</a:t>
            </a:r>
          </a:p>
          <a:p>
            <a:r>
              <a:rPr lang="sk-SK" dirty="0"/>
              <a:t>kopírovanie vizuálov</a:t>
            </a:r>
          </a:p>
          <a:p>
            <a:r>
              <a:rPr lang="sk-SK" dirty="0"/>
              <a:t>duplikovanie stránok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89D2E6-A9BD-6AE8-00F8-F1A6248C4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56" y="1906338"/>
            <a:ext cx="7956376" cy="447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7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A13D3-50C2-498B-B314-6DFF8E58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Motívy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FF7C1-89E7-4EFF-B9BB-67398E031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slúži</a:t>
            </a:r>
            <a:r>
              <a:rPr lang="en-US" dirty="0"/>
              <a:t>a</a:t>
            </a:r>
            <a:r>
              <a:rPr lang="sk-SK" dirty="0"/>
              <a:t> ako jednotné miesto na úpravu natívnych grafických nastavení jednotlivých vizuálov a stránok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možnosť výberu medzi viacerými prednastavenými motívmi alebo si pridať vlastný</a:t>
            </a:r>
          </a:p>
          <a:p>
            <a:r>
              <a:rPr lang="sk-SK" dirty="0"/>
              <a:t>spôsoby pridávania motívu</a:t>
            </a:r>
          </a:p>
          <a:p>
            <a:pPr lvl="1"/>
            <a:r>
              <a:rPr lang="sk-SK" dirty="0"/>
              <a:t>úprava existujúceho motívu</a:t>
            </a:r>
          </a:p>
          <a:p>
            <a:pPr lvl="1"/>
            <a:r>
              <a:rPr lang="sk-SK" dirty="0"/>
              <a:t>výber motívu z galérie</a:t>
            </a:r>
          </a:p>
          <a:p>
            <a:pPr lvl="1"/>
            <a:r>
              <a:rPr lang="sk-SK" dirty="0"/>
              <a:t>import vlastného motívu formou JSON súboru</a:t>
            </a:r>
          </a:p>
          <a:p>
            <a:r>
              <a:rPr lang="sk-SK" dirty="0"/>
              <a:t>výsledný motív možno exportovať do formátu JSON a preniesť do ľubovoľného reportu bez nutnosti motív vždy znovu vytvárať</a:t>
            </a:r>
          </a:p>
          <a:p>
            <a:pPr lvl="1"/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F00FA4-2A06-4D3D-B96C-1C49449D9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00808"/>
            <a:ext cx="643236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35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B85A1-25C1-4857-9FD2-14766FA8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Filtre a zvýraznenia v zostavách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0C9B7-5188-4DB1-844E-7964F633C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filtrami  môžeme odstrániť všetky údaje okrem tých</a:t>
            </a:r>
            <a:r>
              <a:rPr lang="en-US" dirty="0"/>
              <a:t>,</a:t>
            </a:r>
            <a:r>
              <a:rPr lang="sk-SK" dirty="0"/>
              <a:t> na ktoré sa chceme zamerať</a:t>
            </a:r>
          </a:p>
          <a:p>
            <a:r>
              <a:rPr lang="sk-SK" dirty="0"/>
              <a:t>zvýrazňovanie nie je filtrovanie. Vo väčšine vizuálov sa zvýraznením neodstránia nesúvisiace údaje, zostávajú viditeľné, ale neaktívne</a:t>
            </a:r>
          </a:p>
          <a:p>
            <a:r>
              <a:rPr lang="sk-SK" dirty="0"/>
              <a:t>typy filtrov</a:t>
            </a:r>
          </a:p>
          <a:p>
            <a:pPr lvl="1"/>
            <a:r>
              <a:rPr lang="sk-SK" dirty="0"/>
              <a:t>filter vizuálu sa vzťahuje na jeden vizuál na strane zostavy</a:t>
            </a:r>
          </a:p>
          <a:p>
            <a:pPr lvl="1"/>
            <a:r>
              <a:rPr lang="sk-SK" dirty="0"/>
              <a:t>filter strany sa vťahuje na všetky vizuály na strane zostavy</a:t>
            </a:r>
          </a:p>
          <a:p>
            <a:pPr lvl="1"/>
            <a:r>
              <a:rPr lang="sk-SK" dirty="0"/>
              <a:t>filter zostavy sa vzťahuje na všetky strany v zostave</a:t>
            </a:r>
          </a:p>
          <a:p>
            <a:pPr lvl="1"/>
            <a:r>
              <a:rPr lang="sk-SK" dirty="0"/>
              <a:t>filter podrobnej analýzy – pomocou podrobnej analýzy vytvoríme cieľovú stranu zostavy, ktorá sa zameriava na konkrétnu entitu. Následne používatelia môžu kliknúť na iných stránkach zostavy na údajový bod pre danú entitu a prejsť na zameranú stranu</a:t>
            </a:r>
          </a:p>
        </p:txBody>
      </p:sp>
    </p:spTree>
    <p:extLst>
      <p:ext uri="{BB962C8B-B14F-4D97-AF65-F5344CB8AC3E}">
        <p14:creationId xmlns:p14="http://schemas.microsoft.com/office/powerpoint/2010/main" val="73157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66EEB-62D6-400E-9F26-F7CB8ED63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Základné a rozšírené filtrovanie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4E838-65E8-4F77-9E9B-B656846FF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základné filtre zobrazujú zoznam všetkých hodnôt v poli</a:t>
            </a:r>
          </a:p>
          <a:p>
            <a:r>
              <a:rPr lang="sk-SK" dirty="0"/>
              <a:t>pokročilé filtre umožňujú používať zložitejšie filtre, môžeme vyhľadať hodnoty, ktoré obsahujú alebo neobsahujú, začať s konkrétnou hodnotou alebo nezačať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C75F68-6BBA-46A5-BA4B-1B420B415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442355"/>
            <a:ext cx="1783686" cy="38826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7B8900-16E0-45D7-B94F-9864378BF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423" y="2030843"/>
            <a:ext cx="1613154" cy="42691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B6F21-E83A-47C5-ACDF-B56EDE390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4748" y="3251373"/>
            <a:ext cx="1631252" cy="290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47722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úvod_SK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7" ma:contentTypeDescription="Create a new document." ma:contentTypeScope="" ma:versionID="fdacaf787a1f9bc89cf94f606a4b5199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8cbd1bd101f90d5afcb4c8c06adb69ad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FDF3D1-5F73-4D52-9830-9F7791A65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C3B75E-0AA9-4EE2-8864-80E17E4647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28F3B3-3EE7-422F-8ECC-26BDB39C606A}">
  <ds:schemaRefs>
    <ds:schemaRef ds:uri="http://schemas.microsoft.com/office/2006/metadata/properties"/>
    <ds:schemaRef ds:uri="http://schemas.microsoft.com/office/infopath/2007/PartnerControls"/>
    <ds:schemaRef ds:uri="c1f354f2-db32-487f-8d0d-bbffabe2daa9"/>
    <ds:schemaRef ds:uri="f551f304-35f1-4822-bd5a-86468bd4639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Acrea_úvod_SK</Template>
  <TotalTime>1432</TotalTime>
  <Words>896</Words>
  <Application>Microsoft Office PowerPoint</Application>
  <PresentationFormat>On-screen Show (4:3)</PresentationFormat>
  <Paragraphs>121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Sablona Acrea_úvod_SK</vt:lpstr>
      <vt:lpstr>Vlastní návrh</vt:lpstr>
      <vt:lpstr>1_Vlastní návrh</vt:lpstr>
      <vt:lpstr>Ovládněte Power BI:  Od základů po pokročilé techniky</vt:lpstr>
      <vt:lpstr>Obsah</vt:lpstr>
      <vt:lpstr>Vizualizácia dát</vt:lpstr>
      <vt:lpstr>Vizuály</vt:lpstr>
      <vt:lpstr>Tvorba vizuálu</vt:lpstr>
      <vt:lpstr>Tvorba reportu</vt:lpstr>
      <vt:lpstr>Motívy</vt:lpstr>
      <vt:lpstr>Filtre a zvýraznenia v zostavách</vt:lpstr>
      <vt:lpstr>Základné a rozšírené filtrovanie</vt:lpstr>
      <vt:lpstr>Krížové filtrovanie a krížové zvýraznenie vizuálov</vt:lpstr>
      <vt:lpstr>Parametre poľa</vt:lpstr>
      <vt:lpstr>Interaktivita reportov</vt:lpstr>
      <vt:lpstr>Tlačidlá</vt:lpstr>
      <vt:lpstr>Záložky</vt:lpstr>
      <vt:lpstr>Popisky</vt:lpstr>
      <vt:lpstr>Podrobná analýza – Drill-through</vt:lpstr>
      <vt:lpstr>Vizuály AI</vt:lpstr>
      <vt:lpstr>Reporty optimalizované pre mobily</vt:lpstr>
      <vt:lpstr>O nás</vt:lpstr>
      <vt:lpstr>Analytický proces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Kováč Stefan</cp:lastModifiedBy>
  <cp:revision>13</cp:revision>
  <dcterms:created xsi:type="dcterms:W3CDTF">2020-02-25T12:06:47Z</dcterms:created>
  <dcterms:modified xsi:type="dcterms:W3CDTF">2024-11-07T07:35:22Z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