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4" r:id="rId6"/>
    <p:sldMasterId id="2147483696" r:id="rId7"/>
    <p:sldMasterId id="2147483708" r:id="rId8"/>
    <p:sldMasterId id="2147483720" r:id="rId9"/>
  </p:sldMasterIdLst>
  <p:notesMasterIdLst>
    <p:notesMasterId r:id="rId36"/>
  </p:notesMasterIdLst>
  <p:handoutMasterIdLst>
    <p:handoutMasterId r:id="rId37"/>
  </p:handoutMasterIdLst>
  <p:sldIdLst>
    <p:sldId id="543" r:id="rId10"/>
    <p:sldId id="596" r:id="rId11"/>
    <p:sldId id="545" r:id="rId12"/>
    <p:sldId id="580" r:id="rId13"/>
    <p:sldId id="578" r:id="rId14"/>
    <p:sldId id="584" r:id="rId15"/>
    <p:sldId id="585" r:id="rId16"/>
    <p:sldId id="586" r:id="rId17"/>
    <p:sldId id="582" r:id="rId18"/>
    <p:sldId id="583" r:id="rId19"/>
    <p:sldId id="587" r:id="rId20"/>
    <p:sldId id="588" r:id="rId21"/>
    <p:sldId id="589" r:id="rId22"/>
    <p:sldId id="594" r:id="rId23"/>
    <p:sldId id="593" r:id="rId24"/>
    <p:sldId id="590" r:id="rId25"/>
    <p:sldId id="555" r:id="rId26"/>
    <p:sldId id="591" r:id="rId27"/>
    <p:sldId id="592" r:id="rId28"/>
    <p:sldId id="550" r:id="rId29"/>
    <p:sldId id="551" r:id="rId30"/>
    <p:sldId id="595" r:id="rId31"/>
    <p:sldId id="553" r:id="rId32"/>
    <p:sldId id="556" r:id="rId33"/>
    <p:sldId id="557" r:id="rId34"/>
    <p:sldId id="558" r:id="rId35"/>
  </p:sldIdLst>
  <p:sldSz cx="9144000" cy="6858000" type="screen4x3"/>
  <p:notesSz cx="6792913" cy="99250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Světlý styl 3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4620" autoAdjust="0"/>
  </p:normalViewPr>
  <p:slideViewPr>
    <p:cSldViewPr showGuides="1">
      <p:cViewPr varScale="1">
        <p:scale>
          <a:sx n="107" d="100"/>
          <a:sy n="107" d="100"/>
        </p:scale>
        <p:origin x="16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7F14FCDF-4556-9A86-28D6-B94DD6C09F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D04CDE0-027C-7BEA-EF3B-8F7B658487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ECFB606-4892-D830-118D-5C5E6CB081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8363EAC-C05F-0818-69D4-3AAF801600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32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ABB8B-7662-4608-A4DB-ACB637F0E5E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4339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7745" y="0"/>
            <a:ext cx="2943596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39838"/>
            <a:ext cx="4465637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292" y="4776431"/>
            <a:ext cx="543433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7745" y="9427076"/>
            <a:ext cx="2943596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014A5-AA23-41EF-9604-9583023073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91544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14A5-AA23-41EF-9604-9583023073B3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3086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20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3860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487732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008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735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051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204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340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47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169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516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73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694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429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208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3002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937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9828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186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4362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6758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96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56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041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253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463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3178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54663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72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989D80C-8567-C4A9-23E3-EEFCF177FE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647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F6AABC44-F5AD-CD5B-35BB-426E09EDE3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513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18D2CB8-E589-3488-707D-D2A2F88346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545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493B3170-D073-E261-16F4-3EE411B7D9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697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Kliknutím lze upravit styly předlohy textu.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605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818C47C1-E1CD-16D0-8F8F-C0B47DA06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977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084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9142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8344902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171045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1650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1806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6051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8366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253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650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5955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3056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6281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80170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75030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12326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2604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164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6850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064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31662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64722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6132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35817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09490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79177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34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6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7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2023 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92465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94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1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>
                <a:solidFill>
                  <a:schemeClr val="bg1">
                    <a:lumMod val="95000"/>
                  </a:schemeClr>
                </a:solidFill>
              </a:rPr>
              <a:t>© 2024 </a:t>
            </a:r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124405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959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07.11.2024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858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1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analyzadat.cz/text-analytics/opinion-insight-demo/" TargetMode="Externa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7900A9D5-C2C0-439B-9CD2-22CCDB862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9792" y="1844824"/>
            <a:ext cx="6056584" cy="1470025"/>
          </a:xfrm>
        </p:spPr>
        <p:txBody>
          <a:bodyPr/>
          <a:lstStyle/>
          <a:p>
            <a:pPr algn="ctr"/>
            <a:r>
              <a:rPr lang="cs-CZ" dirty="0"/>
              <a:t>Ovládněte </a:t>
            </a:r>
            <a:r>
              <a:rPr lang="cs-CZ" dirty="0" err="1"/>
              <a:t>Power</a:t>
            </a:r>
            <a:r>
              <a:rPr lang="cs-CZ" dirty="0"/>
              <a:t> BI: </a:t>
            </a:r>
            <a:br>
              <a:rPr lang="cs-CZ" dirty="0"/>
            </a:br>
            <a:r>
              <a:rPr lang="cs-CZ" dirty="0"/>
              <a:t>Od základů po pokročilé techniky</a:t>
            </a:r>
          </a:p>
        </p:txBody>
      </p:sp>
    </p:spTree>
    <p:extLst>
      <p:ext uri="{BB962C8B-B14F-4D97-AF65-F5344CB8AC3E}">
        <p14:creationId xmlns:p14="http://schemas.microsoft.com/office/powerpoint/2010/main" val="4245912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399C23-D03A-05DA-571B-AB6EFCFAA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Rozhraní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7EA128-0DBB-1649-41E1-A524D0E0E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Table </a:t>
            </a:r>
            <a:r>
              <a:rPr lang="sk-SK" dirty="0" err="1"/>
              <a:t>view</a:t>
            </a:r>
            <a:endParaRPr lang="sk-SK" dirty="0"/>
          </a:p>
          <a:p>
            <a:pPr lvl="1"/>
            <a:r>
              <a:rPr lang="cs-CZ" dirty="0"/>
              <a:t>Náhled importovaných dat</a:t>
            </a:r>
            <a:endParaRPr lang="en-US" dirty="0"/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4168DE0-5604-FD65-4F19-944D1B992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68" y="1951041"/>
            <a:ext cx="8460432" cy="315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202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72605-80ED-5E91-F620-C754B0876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Rozhraní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B561D0-2E81-53D7-128B-BC4AAD966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Model </a:t>
            </a:r>
            <a:r>
              <a:rPr lang="sk-SK" dirty="0" err="1"/>
              <a:t>view</a:t>
            </a:r>
            <a:endParaRPr lang="sk-SK" dirty="0"/>
          </a:p>
          <a:p>
            <a:pPr lvl="1"/>
            <a:r>
              <a:rPr lang="cs-CZ" noProof="0" dirty="0"/>
              <a:t>Datový model</a:t>
            </a:r>
          </a:p>
          <a:p>
            <a:pPr lvl="1"/>
            <a:r>
              <a:rPr lang="cs-CZ" dirty="0"/>
              <a:t>S</a:t>
            </a:r>
            <a:r>
              <a:rPr lang="cs-CZ" noProof="0" dirty="0" err="1"/>
              <a:t>chéma</a:t>
            </a:r>
            <a:r>
              <a:rPr lang="cs-CZ" noProof="0" dirty="0"/>
              <a:t> tabulek a jejich vzájemných vztahů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42DB2D3-0789-3A01-64BE-5D61E5009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96" y="2149583"/>
            <a:ext cx="8244408" cy="380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930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120919-03EB-AEBD-2B5B-16AA38733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Rozhraní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1EF6990-5CC3-912F-2AD6-CE8BE25DE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Report </a:t>
            </a:r>
            <a:r>
              <a:rPr lang="sk-SK" dirty="0" err="1"/>
              <a:t>view</a:t>
            </a:r>
            <a:endParaRPr lang="en-US" dirty="0"/>
          </a:p>
          <a:p>
            <a:pPr lvl="1"/>
            <a:r>
              <a:rPr lang="sk-SK" dirty="0" err="1"/>
              <a:t>Slouží</a:t>
            </a:r>
            <a:r>
              <a:rPr lang="sk-SK" dirty="0"/>
              <a:t> v </a:t>
            </a:r>
            <a:r>
              <a:rPr lang="sk-SK" dirty="0" err="1"/>
              <a:t>tvorbě</a:t>
            </a:r>
            <a:r>
              <a:rPr lang="sk-SK" dirty="0"/>
              <a:t> reportu</a:t>
            </a:r>
            <a:endParaRPr lang="en-US" dirty="0"/>
          </a:p>
          <a:p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732767D-4E9B-7948-3E79-2D1A5BD9B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52" y="1844824"/>
            <a:ext cx="8064896" cy="382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32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27F783-B40E-368A-BECE-CAED2CD99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Rozhraní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4D2606-636E-EC72-A4DB-CEB583690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DAX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cs-CZ" dirty="0"/>
          </a:p>
          <a:p>
            <a:pPr lvl="1"/>
            <a:r>
              <a:rPr lang="cs-CZ" dirty="0"/>
              <a:t>Dotazy na data pomocí jazyka DAX</a:t>
            </a: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75E1F60-B953-8FB0-0BAB-92CB0CFC0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16" y="1844824"/>
            <a:ext cx="8040426" cy="370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313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DB8FEA-E583-BF3A-43DA-62FC4FA53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Nastavení jazyku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621D25-BCB3-8094-613C-27E23A29D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File</a:t>
            </a:r>
            <a:r>
              <a:rPr lang="cs-CZ" dirty="0"/>
              <a:t> – </a:t>
            </a:r>
            <a:r>
              <a:rPr lang="cs-CZ" dirty="0" err="1"/>
              <a:t>Options</a:t>
            </a:r>
            <a:r>
              <a:rPr lang="cs-CZ" dirty="0"/>
              <a:t> and </a:t>
            </a:r>
            <a:r>
              <a:rPr lang="cs-CZ" dirty="0" err="1"/>
              <a:t>settings</a:t>
            </a:r>
            <a:r>
              <a:rPr lang="cs-CZ" dirty="0"/>
              <a:t> – </a:t>
            </a:r>
            <a:r>
              <a:rPr lang="cs-CZ" dirty="0" err="1"/>
              <a:t>Options</a:t>
            </a:r>
            <a:endParaRPr lang="cs-CZ" dirty="0"/>
          </a:p>
          <a:p>
            <a:endParaRPr lang="cs-CZ" dirty="0"/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14FF0A4-EE18-B724-06F0-7FEE05DC3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444090"/>
            <a:ext cx="6120680" cy="485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493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0656A8-6466-3C15-7408-23D396053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Nastavení jazyku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F255F4-F4A8-EEC9-00A4-029C475FC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Soubor – Možnosti a nastavení – Možnosti</a:t>
            </a:r>
          </a:p>
          <a:p>
            <a:endParaRPr lang="cs-CZ" dirty="0"/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C92F398-C338-3717-37DA-8DADF8B64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417252"/>
            <a:ext cx="5976664" cy="473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13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962C13-A216-793A-A5C1-F56A8C9B1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Načítaní dat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E271853-0268-EFC6-5E71-DE84D8F07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dirty="0"/>
              <a:t>široká škála možností připojení ke zdrojům</a:t>
            </a:r>
          </a:p>
          <a:p>
            <a:pPr lvl="1"/>
            <a:r>
              <a:rPr lang="cs-CZ" noProof="0" dirty="0"/>
              <a:t>Soubory (excel, text/</a:t>
            </a:r>
            <a:r>
              <a:rPr lang="cs-CZ" noProof="0" dirty="0" err="1"/>
              <a:t>csv</a:t>
            </a:r>
            <a:r>
              <a:rPr lang="cs-CZ" noProof="0" dirty="0"/>
              <a:t>, XML, JSON, ...)</a:t>
            </a:r>
          </a:p>
          <a:p>
            <a:pPr lvl="1"/>
            <a:r>
              <a:rPr lang="cs-CZ" noProof="0" dirty="0" err="1"/>
              <a:t>Databazy</a:t>
            </a:r>
            <a:r>
              <a:rPr lang="cs-CZ" noProof="0" dirty="0"/>
              <a:t> (SQL, DB2, </a:t>
            </a:r>
            <a:r>
              <a:rPr lang="cs-CZ" noProof="0" dirty="0" err="1"/>
              <a:t>MySQL</a:t>
            </a:r>
            <a:r>
              <a:rPr lang="cs-CZ" noProof="0" dirty="0"/>
              <a:t>, </a:t>
            </a:r>
            <a:r>
              <a:rPr lang="cs-CZ" noProof="0" dirty="0" err="1"/>
              <a:t>Sybase</a:t>
            </a:r>
            <a:r>
              <a:rPr lang="cs-CZ" noProof="0" dirty="0"/>
              <a:t>, </a:t>
            </a:r>
            <a:r>
              <a:rPr lang="cs-CZ" noProof="0" dirty="0" err="1"/>
              <a:t>Teradata</a:t>
            </a:r>
            <a:r>
              <a:rPr lang="cs-CZ" noProof="0" dirty="0"/>
              <a:t>, ...)</a:t>
            </a:r>
          </a:p>
          <a:p>
            <a:pPr lvl="1"/>
            <a:r>
              <a:rPr lang="cs-CZ" noProof="0" dirty="0" err="1"/>
              <a:t>Power</a:t>
            </a:r>
            <a:r>
              <a:rPr lang="cs-CZ" noProof="0" dirty="0"/>
              <a:t> </a:t>
            </a:r>
            <a:r>
              <a:rPr lang="cs-CZ" noProof="0" dirty="0" err="1"/>
              <a:t>Platform</a:t>
            </a:r>
            <a:r>
              <a:rPr lang="cs-CZ" noProof="0" dirty="0"/>
              <a:t> (</a:t>
            </a:r>
            <a:r>
              <a:rPr lang="cs-CZ" noProof="0" dirty="0" err="1"/>
              <a:t>Power</a:t>
            </a:r>
            <a:r>
              <a:rPr lang="cs-CZ" noProof="0" dirty="0"/>
              <a:t> BI </a:t>
            </a:r>
            <a:r>
              <a:rPr lang="cs-CZ" noProof="0" dirty="0" err="1"/>
              <a:t>dataset</a:t>
            </a:r>
            <a:r>
              <a:rPr lang="cs-CZ" noProof="0" dirty="0"/>
              <a:t>, ...)</a:t>
            </a:r>
          </a:p>
          <a:p>
            <a:pPr lvl="1"/>
            <a:r>
              <a:rPr lang="cs-CZ" noProof="0" dirty="0"/>
              <a:t>Azure (Azure SQL, ...)</a:t>
            </a:r>
          </a:p>
          <a:p>
            <a:pPr lvl="1"/>
            <a:r>
              <a:rPr lang="cs-CZ" noProof="0" dirty="0"/>
              <a:t>Online služby (</a:t>
            </a:r>
            <a:r>
              <a:rPr lang="cs-CZ" noProof="0" dirty="0" err="1"/>
              <a:t>Sharepoint</a:t>
            </a:r>
            <a:r>
              <a:rPr lang="cs-CZ" noProof="0" dirty="0"/>
              <a:t> Online, </a:t>
            </a:r>
            <a:r>
              <a:rPr lang="cs-CZ" noProof="0" dirty="0" err="1"/>
              <a:t>Salesforce</a:t>
            </a:r>
            <a:r>
              <a:rPr lang="cs-CZ" noProof="0" dirty="0"/>
              <a:t>)</a:t>
            </a:r>
          </a:p>
          <a:p>
            <a:pPr lvl="1"/>
            <a:r>
              <a:rPr lang="cs-CZ" noProof="0" dirty="0" err="1"/>
              <a:t>Iné</a:t>
            </a:r>
            <a:r>
              <a:rPr lang="cs-CZ" noProof="0" dirty="0"/>
              <a:t> (Web, ODBC, ...)</a:t>
            </a:r>
          </a:p>
          <a:p>
            <a:endParaRPr lang="sk-SK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9BB6845-5BE0-5D80-40EB-085785F93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2113690"/>
            <a:ext cx="2952328" cy="418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901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30E0A0-82A8-A415-0F9F-70469CC99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Import vs Direct </a:t>
            </a:r>
            <a:r>
              <a:rPr lang="cs-CZ" dirty="0" err="1"/>
              <a:t>Query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247B62-0411-D12B-C988-13F4F0B47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Import </a:t>
            </a:r>
          </a:p>
          <a:p>
            <a:pPr lvl="1"/>
            <a:r>
              <a:rPr lang="cs-CZ" noProof="0" dirty="0"/>
              <a:t>Data, ku kterým se připojíme (např. CSV) se uloží do</a:t>
            </a:r>
            <a:r>
              <a:rPr lang="sk-SK" dirty="0"/>
              <a:t> tzv. </a:t>
            </a:r>
            <a:r>
              <a:rPr lang="cs-CZ" noProof="0" dirty="0" err="1"/>
              <a:t>mezipaměti</a:t>
            </a:r>
            <a:r>
              <a:rPr lang="sk-SK" noProof="0" dirty="0"/>
              <a:t>.</a:t>
            </a:r>
            <a:endParaRPr lang="sk-SK" dirty="0"/>
          </a:p>
          <a:p>
            <a:pPr lvl="1"/>
            <a:r>
              <a:rPr lang="cs-CZ" noProof="0" dirty="0"/>
              <a:t>Následně se načítají do datového modelu a získáváme obraz dat v konkrétním okamžiku.</a:t>
            </a:r>
          </a:p>
          <a:p>
            <a:pPr lvl="1"/>
            <a:r>
              <a:rPr lang="cs-CZ" dirty="0"/>
              <a:t>Všechny vizuály budou založené na tomto konkrétním zdroji uloženém v </a:t>
            </a:r>
            <a:r>
              <a:rPr lang="cs-CZ" dirty="0" err="1"/>
              <a:t>mezipaměti</a:t>
            </a:r>
            <a:r>
              <a:rPr lang="cs-CZ" dirty="0"/>
              <a:t> a ne na původním zdroji dat, který je uložený někde v PC. Při změnách v původním zdroji dat je nutné kliknout na </a:t>
            </a:r>
            <a:r>
              <a:rPr lang="cs-CZ" dirty="0" err="1"/>
              <a:t>refresh</a:t>
            </a:r>
            <a:r>
              <a:rPr lang="cs-CZ" dirty="0"/>
              <a:t>.</a:t>
            </a:r>
          </a:p>
          <a:p>
            <a:pPr lvl="1"/>
            <a:r>
              <a:rPr lang="cs-CZ" noProof="0" dirty="0"/>
              <a:t>Vhodný pro menší datové soubory, které jsou neměnné.</a:t>
            </a:r>
          </a:p>
          <a:p>
            <a:pPr marL="457200" lvl="1" indent="0">
              <a:buNone/>
            </a:pPr>
            <a:endParaRPr lang="cs-CZ" noProof="0" dirty="0"/>
          </a:p>
          <a:p>
            <a:r>
              <a:rPr lang="cs-CZ" dirty="0" err="1"/>
              <a:t>DirectQuery</a:t>
            </a:r>
            <a:endParaRPr lang="cs-CZ" dirty="0"/>
          </a:p>
          <a:p>
            <a:pPr lvl="1"/>
            <a:r>
              <a:rPr lang="cs-CZ" noProof="0" dirty="0"/>
              <a:t>Data se neukládají, ale </a:t>
            </a:r>
            <a:r>
              <a:rPr lang="cs-CZ" noProof="0" dirty="0" err="1"/>
              <a:t>Power</a:t>
            </a:r>
            <a:r>
              <a:rPr lang="cs-CZ" noProof="0" dirty="0"/>
              <a:t> BI se přímo dotazuje na zdroj dat, kterým je například databáze.</a:t>
            </a:r>
          </a:p>
          <a:p>
            <a:pPr lvl="1"/>
            <a:r>
              <a:rPr lang="cs-CZ" dirty="0"/>
              <a:t>Při vytvoření nového vizuálu i při jeho změně nám to přinese aktuální informace, protože to směruje k sérii nových dotazů na zdroj dat. </a:t>
            </a:r>
          </a:p>
          <a:p>
            <a:pPr lvl="1"/>
            <a:r>
              <a:rPr lang="cs-CZ" noProof="0" dirty="0"/>
              <a:t>Vhodný pro velké datové soubory nebo soubory, které se neustále aktualizují a je vyžadován reporting téměř v reálnem čase. </a:t>
            </a:r>
          </a:p>
          <a:p>
            <a:pPr lvl="1"/>
            <a:r>
              <a:rPr lang="cs-CZ" noProof="0" dirty="0"/>
              <a:t>Mnoho omezení.</a:t>
            </a:r>
          </a:p>
          <a:p>
            <a:pPr marL="457200" lvl="1" indent="0">
              <a:buNone/>
            </a:pPr>
            <a:r>
              <a:rPr lang="cs-CZ" dirty="0"/>
              <a:t> 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22ADFB2-AB6D-68F5-ADF8-E01C6DB66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5649651"/>
            <a:ext cx="3064738" cy="50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099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DF70ED-C91B-2FF0-EC7E-EE7DB3F38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Query</a:t>
            </a:r>
            <a:r>
              <a:rPr lang="cs-CZ" dirty="0"/>
              <a:t> editor 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9689F4-64BE-FBA8-F068-982F88F62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Nástroj implementovaný do </a:t>
            </a:r>
            <a:r>
              <a:rPr lang="cs-CZ" dirty="0" err="1"/>
              <a:t>Power</a:t>
            </a:r>
            <a:r>
              <a:rPr lang="cs-CZ" dirty="0"/>
              <a:t> BI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noProof="0" dirty="0"/>
              <a:t>Nabízí široké možnosti transformace a čištění dat</a:t>
            </a:r>
          </a:p>
          <a:p>
            <a:pPr lvl="1"/>
            <a:r>
              <a:rPr lang="cs-CZ" noProof="0" dirty="0"/>
              <a:t>transformace tabulky,</a:t>
            </a:r>
          </a:p>
          <a:p>
            <a:pPr lvl="1"/>
            <a:r>
              <a:rPr lang="cs-CZ" dirty="0"/>
              <a:t>transformace sloupců podle datového typu.</a:t>
            </a:r>
          </a:p>
          <a:p>
            <a:pPr marL="457200" lvl="1" indent="0">
              <a:buNone/>
            </a:pPr>
            <a:endParaRPr lang="cs-CZ" noProof="0" dirty="0"/>
          </a:p>
          <a:p>
            <a:r>
              <a:rPr lang="cs-CZ" dirty="0"/>
              <a:t>Slouží k přípravě dat před analýzou a vizualizací</a:t>
            </a:r>
          </a:p>
          <a:p>
            <a:endParaRPr lang="cs-CZ" dirty="0"/>
          </a:p>
          <a:p>
            <a:r>
              <a:rPr lang="cs-CZ" dirty="0"/>
              <a:t>Důležitý krok pro dosažení kvalitního reportu</a:t>
            </a:r>
          </a:p>
          <a:p>
            <a:endParaRPr lang="cs-CZ" dirty="0"/>
          </a:p>
          <a:p>
            <a:r>
              <a:rPr lang="cs-CZ" dirty="0" err="1"/>
              <a:t>Home</a:t>
            </a:r>
            <a:r>
              <a:rPr lang="cs-CZ" dirty="0"/>
              <a:t> – </a:t>
            </a:r>
            <a:r>
              <a:rPr lang="sk-SK" dirty="0" err="1"/>
              <a:t>Transform</a:t>
            </a:r>
            <a:r>
              <a:rPr lang="sk-SK" dirty="0"/>
              <a:t> </a:t>
            </a:r>
            <a:r>
              <a:rPr lang="sk-SK" dirty="0" err="1"/>
              <a:t>data</a:t>
            </a: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7F66867-8770-FD3E-B496-68897600C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84784"/>
            <a:ext cx="7491109" cy="1234547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C19B221B-0B52-ADC9-67C6-C3D7557F3B5F}"/>
              </a:ext>
            </a:extLst>
          </p:cNvPr>
          <p:cNvSpPr/>
          <p:nvPr/>
        </p:nvSpPr>
        <p:spPr>
          <a:xfrm>
            <a:off x="5580112" y="1772816"/>
            <a:ext cx="648072" cy="792088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30066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CF0B69-1409-46DD-6501-7D0E0CD88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Query</a:t>
            </a:r>
            <a:endParaRPr lang="sk-SK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0579F918-B7EB-2D9D-2D5C-58DBFF7F88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2276872"/>
            <a:ext cx="8257201" cy="3177849"/>
          </a:xfrm>
        </p:spPr>
      </p:pic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7B3CDA11-BDAD-D609-4D40-CA6A434916B2}"/>
              </a:ext>
            </a:extLst>
          </p:cNvPr>
          <p:cNvSpPr txBox="1">
            <a:spLocks/>
          </p:cNvSpPr>
          <p:nvPr/>
        </p:nvSpPr>
        <p:spPr>
          <a:xfrm>
            <a:off x="216000" y="899999"/>
            <a:ext cx="8640000" cy="52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cs-CZ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cs-CZ" sz="16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cs-CZ" sz="16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lang="cs-CZ" sz="16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noProof="0" dirty="0"/>
              <a:t>Záznam posloupnosti kroků transformace dat </a:t>
            </a:r>
          </a:p>
          <a:p>
            <a:r>
              <a:rPr lang="cs-CZ" noProof="0" dirty="0"/>
              <a:t>Pod každým krokem je příkaz pro dotaz, který definuje co se má s daty během načítání do </a:t>
            </a:r>
            <a:r>
              <a:rPr lang="cs-CZ" noProof="0" dirty="0" err="1"/>
              <a:t>Power</a:t>
            </a:r>
            <a:r>
              <a:rPr lang="cs-CZ" noProof="0" dirty="0"/>
              <a:t> BI stát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5B5D204C-8AA2-D96C-8C3B-C3EF24794C15}"/>
              </a:ext>
            </a:extLst>
          </p:cNvPr>
          <p:cNvSpPr/>
          <p:nvPr/>
        </p:nvSpPr>
        <p:spPr>
          <a:xfrm>
            <a:off x="7697976" y="2708920"/>
            <a:ext cx="1187648" cy="2889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2520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11F50D-FD8A-91CF-BDF8-A312921C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Organizace kurzu a materiály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5B91ED-FC4D-F716-B1E0-E42FE4AA0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Výuka: 9:00-16:30</a:t>
            </a:r>
          </a:p>
          <a:p>
            <a:r>
              <a:rPr lang="cs-CZ" dirty="0"/>
              <a:t>Dopolední přestávka: 10:30-10:45</a:t>
            </a:r>
          </a:p>
          <a:p>
            <a:r>
              <a:rPr lang="cs-CZ" dirty="0"/>
              <a:t>Polední přestávka: 12:00-12:30</a:t>
            </a:r>
          </a:p>
          <a:p>
            <a:r>
              <a:rPr lang="cs-CZ" dirty="0"/>
              <a:t>Odpolední přestávka: 14:00-14:15</a:t>
            </a:r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Data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Prezentace a materiály</a:t>
            </a:r>
          </a:p>
          <a:p>
            <a:r>
              <a:rPr lang="cs-CZ" dirty="0" err="1"/>
              <a:t>Report.pbix</a:t>
            </a:r>
            <a:r>
              <a:rPr lang="cs-CZ" dirty="0"/>
              <a:t> (po skončení kurzu)</a:t>
            </a:r>
          </a:p>
          <a:p>
            <a:endParaRPr lang="sk-SK" dirty="0"/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E3C68481-2B93-02A3-5202-46C190ACE2D3}"/>
              </a:ext>
            </a:extLst>
          </p:cNvPr>
          <p:cNvSpPr/>
          <p:nvPr/>
        </p:nvSpPr>
        <p:spPr>
          <a:xfrm>
            <a:off x="2737916" y="2589673"/>
            <a:ext cx="2304256" cy="238920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3E08F252-CFD5-D235-3C0E-F14859AB1B8B}"/>
              </a:ext>
            </a:extLst>
          </p:cNvPr>
          <p:cNvCxnSpPr/>
          <p:nvPr/>
        </p:nvCxnSpPr>
        <p:spPr>
          <a:xfrm>
            <a:off x="1475656" y="3284984"/>
            <a:ext cx="1008112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Obrázek 16">
            <a:extLst>
              <a:ext uri="{FF2B5EF4-FFF2-40B4-BE49-F238E27FC236}">
                <a16:creationId xmlns:a16="http://schemas.microsoft.com/office/drawing/2014/main" id="{DE0276AF-64A8-B604-651D-F36B2A0ABE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613" y="1312254"/>
            <a:ext cx="1106749" cy="910504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B50BCE7E-5BB1-8601-1ADC-184AE1DA7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5299" y="5689208"/>
            <a:ext cx="1331452" cy="389693"/>
          </a:xfrm>
          <a:prstGeom prst="rect">
            <a:avLst/>
          </a:prstGeom>
        </p:spPr>
      </p:pic>
      <p:cxnSp>
        <p:nvCxnSpPr>
          <p:cNvPr id="22" name="Přímá spojnice se šipkou 21">
            <a:extLst>
              <a:ext uri="{FF2B5EF4-FFF2-40B4-BE49-F238E27FC236}">
                <a16:creationId xmlns:a16="http://schemas.microsoft.com/office/drawing/2014/main" id="{60BCFA61-7150-C3BA-1E4A-D9CCF7D445D8}"/>
              </a:ext>
            </a:extLst>
          </p:cNvPr>
          <p:cNvCxnSpPr/>
          <p:nvPr/>
        </p:nvCxnSpPr>
        <p:spPr>
          <a:xfrm>
            <a:off x="4283968" y="5877272"/>
            <a:ext cx="1008112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>
            <a:extLst>
              <a:ext uri="{FF2B5EF4-FFF2-40B4-BE49-F238E27FC236}">
                <a16:creationId xmlns:a16="http://schemas.microsoft.com/office/drawing/2014/main" id="{BEEF0326-C725-6E97-AFA6-406869FBD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8684" y="2659358"/>
            <a:ext cx="1489019" cy="2298081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15A0B95-674B-1A94-F524-13BD241100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232" y="2635013"/>
            <a:ext cx="1368024" cy="945794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93090D39-B213-8496-A290-E89BEE307320}"/>
              </a:ext>
            </a:extLst>
          </p:cNvPr>
          <p:cNvSpPr/>
          <p:nvPr/>
        </p:nvSpPr>
        <p:spPr>
          <a:xfrm>
            <a:off x="5456718" y="2610739"/>
            <a:ext cx="2931706" cy="238920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6BA875ED-3824-57F2-8765-3647EA0FC488}"/>
              </a:ext>
            </a:extLst>
          </p:cNvPr>
          <p:cNvCxnSpPr/>
          <p:nvPr/>
        </p:nvCxnSpPr>
        <p:spPr>
          <a:xfrm>
            <a:off x="3203848" y="5517232"/>
            <a:ext cx="3482903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D47AC514-440C-A1C4-436C-4E54E3B70618}"/>
              </a:ext>
            </a:extLst>
          </p:cNvPr>
          <p:cNvCxnSpPr/>
          <p:nvPr/>
        </p:nvCxnSpPr>
        <p:spPr>
          <a:xfrm flipV="1">
            <a:off x="6685831" y="5085184"/>
            <a:ext cx="0" cy="4320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" name="Obrázek 5">
            <a:extLst>
              <a:ext uri="{FF2B5EF4-FFF2-40B4-BE49-F238E27FC236}">
                <a16:creationId xmlns:a16="http://schemas.microsoft.com/office/drawing/2014/main" id="{F5ED84FE-5019-4EEE-2E87-719BBD4B5D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5356" y="3605081"/>
            <a:ext cx="1504915" cy="122065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5132D08-FE2D-681E-D197-FDA5B11FB7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5866" y="2658291"/>
            <a:ext cx="1196444" cy="89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761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B4CF40-9DA6-00AF-8DA5-BE0BF6340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Datový model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E72A9E5-B851-D3A7-C453-4C24824FE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Star schéma a důležitost pro </a:t>
            </a:r>
            <a:r>
              <a:rPr lang="cs-CZ" dirty="0" err="1"/>
              <a:t>Power</a:t>
            </a:r>
            <a:r>
              <a:rPr lang="cs-CZ" dirty="0"/>
              <a:t> BI </a:t>
            </a:r>
          </a:p>
          <a:p>
            <a:r>
              <a:rPr lang="cs-CZ" dirty="0"/>
              <a:t>Tabulky dimenzí a tabulky faktů</a:t>
            </a:r>
          </a:p>
          <a:p>
            <a:r>
              <a:rPr lang="cs-CZ" dirty="0"/>
              <a:t>Primární a cizí klíč</a:t>
            </a:r>
          </a:p>
          <a:p>
            <a:r>
              <a:rPr lang="cs-CZ" dirty="0"/>
              <a:t>Kardinalita vztahů </a:t>
            </a:r>
          </a:p>
          <a:p>
            <a:r>
              <a:rPr lang="cs-CZ" dirty="0"/>
              <a:t>Směr filtrování</a:t>
            </a:r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7BF6AC0-9F44-4384-DC3B-ECF863E90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2132856"/>
            <a:ext cx="5328592" cy="3640575"/>
          </a:xfrm>
          <a:prstGeom prst="rect">
            <a:avLst/>
          </a:prstGeom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B6A3BB65-9D9E-4880-553D-821040D15C57}"/>
              </a:ext>
            </a:extLst>
          </p:cNvPr>
          <p:cNvCxnSpPr/>
          <p:nvPr/>
        </p:nvCxnSpPr>
        <p:spPr>
          <a:xfrm>
            <a:off x="4427984" y="3717032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3196211-B678-ABE2-6A4E-1CDAACE5649E}"/>
              </a:ext>
            </a:extLst>
          </p:cNvPr>
          <p:cNvCxnSpPr/>
          <p:nvPr/>
        </p:nvCxnSpPr>
        <p:spPr>
          <a:xfrm>
            <a:off x="5796136" y="278092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8B9D8827-692E-5871-E760-2513CEA9A84C}"/>
              </a:ext>
            </a:extLst>
          </p:cNvPr>
          <p:cNvCxnSpPr/>
          <p:nvPr/>
        </p:nvCxnSpPr>
        <p:spPr>
          <a:xfrm flipH="1">
            <a:off x="6372200" y="3717032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F234F09F-C25E-128F-079D-848CEE66D1BB}"/>
              </a:ext>
            </a:extLst>
          </p:cNvPr>
          <p:cNvCxnSpPr/>
          <p:nvPr/>
        </p:nvCxnSpPr>
        <p:spPr>
          <a:xfrm flipH="1" flipV="1">
            <a:off x="6372200" y="4797152"/>
            <a:ext cx="28803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078BE810-D22B-053D-E56E-6D15F3CF7BE6}"/>
              </a:ext>
            </a:extLst>
          </p:cNvPr>
          <p:cNvCxnSpPr/>
          <p:nvPr/>
        </p:nvCxnSpPr>
        <p:spPr>
          <a:xfrm flipV="1">
            <a:off x="4932040" y="4797152"/>
            <a:ext cx="28803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4611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38A142-5B84-F10D-390E-44FC073E2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Faktová vs Dimenzionální</a:t>
            </a:r>
            <a:endParaRPr lang="sk-SK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A7ED41D-EA67-5D32-CA7D-3E478AD662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340768"/>
            <a:ext cx="8388424" cy="3986037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4D72A7D0-CEAA-D0E4-EB13-1925F41B7E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636912"/>
            <a:ext cx="1745131" cy="4496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E5A8CB5-51F7-E361-0F5D-C81C6B2E5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6228" y="3789040"/>
            <a:ext cx="2339543" cy="41913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18E86827-FB2E-7C94-AD66-3C28B27313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89040"/>
            <a:ext cx="2339543" cy="41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540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95CF3-CF96-7E7A-B1B1-CB7EB3D75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D56AE9-DA84-74BD-7457-43BFAF51F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Primární klíč vs Cizí klíč</a:t>
            </a:r>
            <a:endParaRPr lang="sk-SK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51F0CF6-8069-2872-9083-39DEB28CA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340768"/>
            <a:ext cx="8388424" cy="3986037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C00D7176-0111-F929-3B50-91734EDAD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265" y="5284802"/>
            <a:ext cx="2110923" cy="46486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94D382A6-6EA1-FDB0-BAEE-A4DC55D76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3789040"/>
            <a:ext cx="1478408" cy="46486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5922863-B85D-01C5-F401-38555EF613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599" y="3830953"/>
            <a:ext cx="1486029" cy="38103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C0308992-2AC7-0723-4808-FF3A55F731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7864" y="2636912"/>
            <a:ext cx="1745131" cy="449619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15E41CB0-EEB3-751D-414A-14910C6F6A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2240" y="4211986"/>
            <a:ext cx="2339543" cy="419136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CDDCFBA-61AF-2E00-0B12-92F3BD8F93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175124"/>
            <a:ext cx="2339543" cy="41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06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FE4528-EF12-5813-CDDB-74F90CF82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Kardinalita vztahu a směr filtrování</a:t>
            </a:r>
            <a:endParaRPr lang="sk-SK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086AF0F8-9FBB-5D79-DD53-69B9AEC19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8720"/>
            <a:ext cx="7300593" cy="51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127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C7F9A2-0DC2-3718-73D7-C06E528CD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Relační vazba</a:t>
            </a:r>
            <a:endParaRPr lang="sk-SK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3A74B7B-0F90-2585-5535-BE138F621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052736"/>
            <a:ext cx="6370583" cy="521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11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B340E6-8AFB-0D3E-9785-174BD3862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Osvědčené postupy při tvorbě modelu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E6888E8-ABC0-A219-9550-901E3F654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Každá tabulka má svůj účel – faktová/dimenzionální</a:t>
            </a:r>
          </a:p>
          <a:p>
            <a:r>
              <a:rPr lang="cs-CZ" dirty="0"/>
              <a:t>Star schéma</a:t>
            </a:r>
          </a:p>
          <a:p>
            <a:r>
              <a:rPr lang="cs-CZ" dirty="0"/>
              <a:t>Kardinalita vztahu </a:t>
            </a:r>
            <a:r>
              <a:rPr lang="cs-CZ" dirty="0" err="1"/>
              <a:t>One</a:t>
            </a:r>
            <a:r>
              <a:rPr lang="cs-CZ" dirty="0"/>
              <a:t>-to-Many</a:t>
            </a:r>
          </a:p>
          <a:p>
            <a:r>
              <a:rPr lang="cs-CZ" dirty="0"/>
              <a:t>Jeden směr filtrování</a:t>
            </a:r>
          </a:p>
          <a:p>
            <a:r>
              <a:rPr lang="cs-CZ" dirty="0"/>
              <a:t>Dimenze pro datum – tabulka</a:t>
            </a:r>
          </a:p>
          <a:p>
            <a:r>
              <a:rPr lang="cs-CZ" dirty="0"/>
              <a:t>Sloupec datum/čas rozdělit na dva sloupce</a:t>
            </a:r>
          </a:p>
          <a:p>
            <a:r>
              <a:rPr lang="cs-CZ" dirty="0"/>
              <a:t>Důležitá je včasná optimalizace modelu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49912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523D47-BE27-B270-A389-60A09C597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Optimalizace datového modelu a sestavy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ED0A0E-4C5A-42D0-3F71-5291A821B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908720"/>
            <a:ext cx="8640000" cy="5256000"/>
          </a:xfrm>
        </p:spPr>
        <p:txBody>
          <a:bodyPr>
            <a:normAutofit/>
          </a:bodyPr>
          <a:lstStyle/>
          <a:p>
            <a:r>
              <a:rPr lang="cs-CZ" dirty="0"/>
              <a:t>Model obsahuje data, které potřebujeme k analýze</a:t>
            </a:r>
          </a:p>
          <a:p>
            <a:pPr lvl="1"/>
            <a:r>
              <a:rPr lang="cs-CZ" dirty="0"/>
              <a:t>Odstranit nepotřebné sloupce a řádky </a:t>
            </a:r>
          </a:p>
          <a:p>
            <a:pPr lvl="1"/>
            <a:r>
              <a:rPr lang="cs-CZ" dirty="0"/>
              <a:t>Odstranit duplicity</a:t>
            </a:r>
          </a:p>
          <a:p>
            <a:pPr lvl="1"/>
            <a:r>
              <a:rPr lang="cs-CZ" dirty="0"/>
              <a:t>Ověřit správnost datových typů</a:t>
            </a:r>
          </a:p>
          <a:p>
            <a:pPr lvl="1"/>
            <a:r>
              <a:rPr lang="cs-CZ" dirty="0"/>
              <a:t>Důležitá je příprava dat</a:t>
            </a:r>
          </a:p>
          <a:p>
            <a:r>
              <a:rPr lang="cs-CZ" dirty="0"/>
              <a:t>Ověřit správnost vztahů (vypnout automatickou detekci vztahů)</a:t>
            </a:r>
          </a:p>
          <a:p>
            <a:r>
              <a:rPr lang="cs-CZ" dirty="0"/>
              <a:t>Vyhněte se obousměrnému křížovému filtrování</a:t>
            </a:r>
          </a:p>
          <a:p>
            <a:r>
              <a:rPr lang="cs-CZ" dirty="0"/>
              <a:t>Při režimu Direct </a:t>
            </a:r>
            <a:r>
              <a:rPr lang="cs-CZ" dirty="0" err="1"/>
              <a:t>Query</a:t>
            </a:r>
            <a:r>
              <a:rPr lang="cs-CZ" dirty="0"/>
              <a:t> se </a:t>
            </a:r>
            <a:r>
              <a:rPr lang="cs-CZ" noProof="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cs-CZ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yhněte relacím u počítaných sloupců</a:t>
            </a:r>
            <a:endParaRPr lang="cs-CZ" dirty="0"/>
          </a:p>
          <a:p>
            <a:r>
              <a:rPr lang="cs-CZ" dirty="0"/>
              <a:t>Při režimu Direct </a:t>
            </a:r>
            <a:r>
              <a:rPr lang="cs-CZ" dirty="0" err="1"/>
              <a:t>Query</a:t>
            </a:r>
            <a:r>
              <a:rPr lang="cs-CZ" dirty="0"/>
              <a:t> je výkon modelu ovlivněn zatížením zdroje dat, ale i jinými faktory (rychlost sítě, výkon serveru, počet uživatelů, …)</a:t>
            </a:r>
          </a:p>
          <a:p>
            <a:r>
              <a:rPr lang="cs-CZ" dirty="0"/>
              <a:t>Při režimu Direct </a:t>
            </a:r>
            <a:r>
              <a:rPr lang="cs-CZ" dirty="0" err="1"/>
              <a:t>Query</a:t>
            </a:r>
            <a:r>
              <a:rPr lang="cs-CZ" dirty="0"/>
              <a:t> zvážit snížení počtu dotazů (</a:t>
            </a:r>
            <a:r>
              <a:rPr lang="cs-CZ" dirty="0" err="1"/>
              <a:t>Options</a:t>
            </a:r>
            <a:r>
              <a:rPr lang="cs-CZ" dirty="0"/>
              <a:t> –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reduction</a:t>
            </a:r>
            <a:r>
              <a:rPr lang="cs-CZ" dirty="0"/>
              <a:t>)</a:t>
            </a:r>
          </a:p>
          <a:p>
            <a:r>
              <a:rPr lang="cs-CZ" dirty="0"/>
              <a:t>Omezit počet vizuálů na stránce</a:t>
            </a:r>
          </a:p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Lze použít i analyzátor výkonu</a:t>
            </a:r>
          </a:p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Možnost pracovat s agregacemi</a:t>
            </a:r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09585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5FEDCC-ED37-19F1-C0D2-8BD6B769F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je </a:t>
            </a:r>
            <a:r>
              <a:rPr lang="cs-CZ" dirty="0" err="1"/>
              <a:t>Power</a:t>
            </a:r>
            <a:r>
              <a:rPr lang="cs-CZ" dirty="0"/>
              <a:t> BI?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EDB1962-BCB9-C1A7-EA03-51D83551A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dirty="0" err="1"/>
              <a:t>Power</a:t>
            </a:r>
            <a:r>
              <a:rPr lang="cs-CZ" noProof="0" dirty="0"/>
              <a:t> BI je jeden z nejrozšířenějších a nejpoužívanějších nástrojů pro business </a:t>
            </a:r>
            <a:r>
              <a:rPr lang="cs-CZ" noProof="0" dirty="0" err="1"/>
              <a:t>intelligence</a:t>
            </a:r>
            <a:r>
              <a:rPr lang="cs-CZ" noProof="0" dirty="0"/>
              <a:t>, vyvinutý společností Microsoft, který poskytuje komplexní a uživatelsky přívětivou platformu pro zpracování, analýzu a vizualizaci dat.</a:t>
            </a:r>
          </a:p>
          <a:p>
            <a:endParaRPr lang="cs-CZ" noProof="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3906E7B-D24A-D816-3818-983EE14CD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127" y="2276872"/>
            <a:ext cx="7947745" cy="412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962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DC044C-CDAC-3032-9D30-F0BD05B73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Microsoft </a:t>
            </a:r>
            <a:r>
              <a:rPr lang="cs-CZ" dirty="0" err="1"/>
              <a:t>Power</a:t>
            </a:r>
            <a:r>
              <a:rPr lang="cs-CZ" dirty="0"/>
              <a:t> BI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A35F49B-F373-B2E1-F5AB-DEF8114D1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dirty="0"/>
              <a:t>Součástí</a:t>
            </a:r>
            <a:r>
              <a:rPr lang="sk-SK" dirty="0"/>
              <a:t> </a:t>
            </a:r>
            <a:r>
              <a:rPr lang="sk-SK" dirty="0" err="1"/>
              <a:t>Power</a:t>
            </a:r>
            <a:r>
              <a:rPr lang="sk-SK" dirty="0"/>
              <a:t> BI je:</a:t>
            </a:r>
          </a:p>
          <a:p>
            <a:pPr lvl="1"/>
            <a:r>
              <a:rPr lang="sk-SK" b="1" dirty="0" err="1"/>
              <a:t>Power</a:t>
            </a:r>
            <a:r>
              <a:rPr lang="sk-SK" b="1" dirty="0"/>
              <a:t> BI Desktop: </a:t>
            </a:r>
            <a:r>
              <a:rPr lang="sk-SK" dirty="0"/>
              <a:t>počítačová </a:t>
            </a:r>
            <a:r>
              <a:rPr lang="sk-SK" dirty="0" err="1"/>
              <a:t>aplikace</a:t>
            </a:r>
            <a:r>
              <a:rPr lang="sk-SK" dirty="0"/>
              <a:t>,</a:t>
            </a:r>
            <a:endParaRPr lang="sk-SK" b="1" dirty="0"/>
          </a:p>
          <a:p>
            <a:pPr lvl="1"/>
            <a:r>
              <a:rPr lang="sk-SK" b="1" dirty="0" err="1"/>
              <a:t>Power</a:t>
            </a:r>
            <a:r>
              <a:rPr lang="sk-SK" b="1" dirty="0"/>
              <a:t> BI Service:</a:t>
            </a:r>
            <a:r>
              <a:rPr lang="sk-SK" dirty="0"/>
              <a:t> online softvér </a:t>
            </a:r>
            <a:r>
              <a:rPr lang="sk-SK" dirty="0" err="1"/>
              <a:t>jako</a:t>
            </a:r>
            <a:r>
              <a:rPr lang="sk-SK" dirty="0"/>
              <a:t> služba (</a:t>
            </a:r>
            <a:r>
              <a:rPr lang="sk-SK" dirty="0" err="1"/>
              <a:t>SaaS</a:t>
            </a:r>
            <a:r>
              <a:rPr lang="sk-SK" dirty="0"/>
              <a:t>) - https://app.powerbi.com/</a:t>
            </a:r>
            <a:endParaRPr lang="sk-SK" b="1" dirty="0"/>
          </a:p>
          <a:p>
            <a:pPr lvl="1"/>
            <a:r>
              <a:rPr lang="sk-SK" b="1" dirty="0" err="1"/>
              <a:t>Power</a:t>
            </a:r>
            <a:r>
              <a:rPr lang="sk-SK" b="1" dirty="0"/>
              <a:t> BI Mobile:</a:t>
            </a:r>
            <a:r>
              <a:rPr lang="sk-SK" dirty="0"/>
              <a:t> mobilní </a:t>
            </a:r>
            <a:r>
              <a:rPr lang="sk-SK" dirty="0" err="1"/>
              <a:t>aplikace</a:t>
            </a:r>
            <a:r>
              <a:rPr lang="sk-SK" dirty="0"/>
              <a:t> (</a:t>
            </a:r>
            <a:r>
              <a:rPr lang="sk-SK" dirty="0" err="1"/>
              <a:t>iOS</a:t>
            </a:r>
            <a:r>
              <a:rPr lang="sk-SK" dirty="0"/>
              <a:t>, Android, Windows)</a:t>
            </a:r>
            <a:r>
              <a:rPr lang="cs-CZ" dirty="0"/>
              <a:t>,</a:t>
            </a:r>
            <a:endParaRPr lang="sk-SK" b="1" dirty="0"/>
          </a:p>
          <a:p>
            <a:pPr lvl="1"/>
            <a:r>
              <a:rPr lang="sk-SK" b="1" dirty="0" err="1"/>
              <a:t>Power</a:t>
            </a:r>
            <a:r>
              <a:rPr lang="sk-SK" b="1" dirty="0"/>
              <a:t> BI Report </a:t>
            </a:r>
            <a:r>
              <a:rPr lang="sk-SK" b="1" dirty="0" err="1"/>
              <a:t>Builder</a:t>
            </a:r>
            <a:r>
              <a:rPr lang="sk-SK" b="1" dirty="0"/>
              <a:t>: </a:t>
            </a:r>
            <a:r>
              <a:rPr lang="sk-SK" dirty="0"/>
              <a:t>počítačová </a:t>
            </a:r>
            <a:r>
              <a:rPr lang="sk-SK" dirty="0" err="1"/>
              <a:t>aplikace</a:t>
            </a:r>
            <a:r>
              <a:rPr lang="sk-SK" dirty="0"/>
              <a:t> na tvorbu stránkových </a:t>
            </a:r>
            <a:r>
              <a:rPr lang="sk-SK" dirty="0" err="1"/>
              <a:t>reportů</a:t>
            </a:r>
            <a:r>
              <a:rPr lang="sk-SK" dirty="0"/>
              <a:t>,</a:t>
            </a:r>
            <a:endParaRPr lang="sk-SK" b="1" dirty="0"/>
          </a:p>
          <a:p>
            <a:pPr lvl="1"/>
            <a:r>
              <a:rPr lang="sk-SK" b="1" dirty="0" err="1"/>
              <a:t>Power</a:t>
            </a:r>
            <a:r>
              <a:rPr lang="sk-SK" b="1" dirty="0"/>
              <a:t> BI Report Server:</a:t>
            </a:r>
            <a:r>
              <a:rPr lang="sk-SK" dirty="0"/>
              <a:t> lokálny report server,</a:t>
            </a:r>
            <a:endParaRPr lang="sk-SK" b="1" dirty="0"/>
          </a:p>
          <a:p>
            <a:pPr lvl="1"/>
            <a:r>
              <a:rPr lang="cs-CZ" b="1" noProof="0" dirty="0" err="1"/>
              <a:t>Power</a:t>
            </a:r>
            <a:r>
              <a:rPr lang="cs-CZ" b="1" noProof="0" dirty="0"/>
              <a:t> BI </a:t>
            </a:r>
            <a:r>
              <a:rPr lang="cs-CZ" b="1" noProof="0" dirty="0" err="1"/>
              <a:t>Gateway</a:t>
            </a:r>
            <a:r>
              <a:rPr lang="cs-CZ" b="1" noProof="0" dirty="0"/>
              <a:t>: </a:t>
            </a:r>
            <a:r>
              <a:rPr lang="cs-CZ" dirty="0"/>
              <a:t>n</a:t>
            </a:r>
            <a:r>
              <a:rPr lang="cs-CZ" noProof="0" dirty="0" err="1"/>
              <a:t>ástroj</a:t>
            </a:r>
            <a:r>
              <a:rPr lang="cs-CZ" noProof="0" dirty="0"/>
              <a:t>, který vytvoří bezpečné propojení mezi zdrojem dat a reportem, který se nachází v cloudu.</a:t>
            </a:r>
            <a:endParaRPr lang="cs-CZ" b="1" noProof="0" dirty="0"/>
          </a:p>
          <a:p>
            <a:endParaRPr lang="sk-SK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750E77EF-86C3-E35E-1E04-BCBCA77868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903" y="3507491"/>
            <a:ext cx="4355976" cy="2903984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DFD7FCB0-CA36-D78A-9CE4-40BBED5A17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9" y="3743133"/>
            <a:ext cx="3622837" cy="243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692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D337DBC-10AA-A6F6-27D2-8BB661524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Ukázky reportů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6FB6A7B-0814-F223-44E0-B1751EAD1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>
                <a:hlinkClick r:id="rId2"/>
              </a:rPr>
              <a:t>Opinion</a:t>
            </a:r>
            <a:r>
              <a:rPr lang="sk-SK" dirty="0">
                <a:hlinkClick r:id="rId2"/>
              </a:rPr>
              <a:t> </a:t>
            </a:r>
            <a:r>
              <a:rPr lang="sk-SK" dirty="0" err="1">
                <a:hlinkClick r:id="rId2"/>
              </a:rPr>
              <a:t>Insight</a:t>
            </a:r>
            <a:r>
              <a:rPr lang="sk-SK" dirty="0">
                <a:hlinkClick r:id="rId2"/>
              </a:rPr>
              <a:t> – demo</a:t>
            </a:r>
            <a:endParaRPr lang="sk-SK" dirty="0"/>
          </a:p>
          <a:p>
            <a:r>
              <a:rPr lang="sk-SK" dirty="0"/>
              <a:t>https://app.powerbi.com/view?r=eyJrIjoiMDk5MDQxZWEtNTFlNy00N2MxLWE2YjEtZGI2YWYzZTEwMzcwIiwidCI6IjU5MGM1YzllLWMwOTQtNDE4OC1iMzlkLThhOGRlNDdlYTU0MiIsImMiOjl9</a:t>
            </a:r>
          </a:p>
          <a:p>
            <a:endParaRPr lang="sk-SK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AF48727-E1C3-6369-47C0-E0C061BE9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636912"/>
            <a:ext cx="5040560" cy="28384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99211111-85D5-2DD2-E13A-49E19C2458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3091712"/>
            <a:ext cx="4824512" cy="265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80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35DC5F-7AF6-8B32-8210-95F9406B1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 – 1. den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CDCD99-79E0-8538-1AEE-539D6FD7E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Základní informace o </a:t>
            </a:r>
            <a:r>
              <a:rPr lang="cs-CZ" dirty="0" err="1"/>
              <a:t>Power</a:t>
            </a:r>
            <a:r>
              <a:rPr lang="cs-CZ" dirty="0"/>
              <a:t> BI, rozhraní </a:t>
            </a:r>
            <a:r>
              <a:rPr lang="cs-CZ" dirty="0" err="1"/>
              <a:t>Power</a:t>
            </a:r>
            <a:r>
              <a:rPr lang="cs-CZ" dirty="0"/>
              <a:t> BI Desktop</a:t>
            </a:r>
          </a:p>
          <a:p>
            <a:r>
              <a:rPr lang="cs-CZ" dirty="0"/>
              <a:t>Možnosti načítaní dat – režim import vs direct </a:t>
            </a:r>
            <a:r>
              <a:rPr lang="cs-CZ" dirty="0" err="1"/>
              <a:t>query</a:t>
            </a:r>
            <a:endParaRPr lang="cs-CZ" dirty="0"/>
          </a:p>
          <a:p>
            <a:r>
              <a:rPr lang="cs-CZ" dirty="0"/>
              <a:t>Příprava dat v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Query</a:t>
            </a:r>
            <a:r>
              <a:rPr lang="cs-CZ" dirty="0"/>
              <a:t> </a:t>
            </a:r>
          </a:p>
          <a:p>
            <a:r>
              <a:rPr lang="cs-CZ" dirty="0"/>
              <a:t>Tvorba datového modelu</a:t>
            </a:r>
          </a:p>
          <a:p>
            <a:r>
              <a:rPr lang="cs-CZ" dirty="0"/>
              <a:t>Tvorba hierarchií</a:t>
            </a:r>
          </a:p>
          <a:p>
            <a:r>
              <a:rPr lang="cs-CZ" dirty="0"/>
              <a:t>Tvorba skupin</a:t>
            </a: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1D42B3B8-C75C-A374-1C85-F044E04556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071059"/>
            <a:ext cx="6407727" cy="3105065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5166283F-92D2-CAB5-88A2-0FA45F0C8B78}"/>
              </a:ext>
            </a:extLst>
          </p:cNvPr>
          <p:cNvSpPr/>
          <p:nvPr/>
        </p:nvSpPr>
        <p:spPr>
          <a:xfrm>
            <a:off x="2411760" y="3102145"/>
            <a:ext cx="1368152" cy="215814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48156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7149-20FA-6A85-5398-F78260CDD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 – 2. den 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93577F-8EC4-76F8-AD50-7B4236063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Tvorba vizuálů a reportu a jejich formátování</a:t>
            </a:r>
          </a:p>
          <a:p>
            <a:r>
              <a:rPr lang="cs-CZ" dirty="0"/>
              <a:t>Filtrování, využití hierarchií, parametry</a:t>
            </a:r>
          </a:p>
          <a:p>
            <a:r>
              <a:rPr lang="cs-CZ" dirty="0"/>
              <a:t>Interaktivita v </a:t>
            </a:r>
            <a:r>
              <a:rPr lang="cs-CZ" dirty="0" err="1"/>
              <a:t>Power</a:t>
            </a:r>
            <a:r>
              <a:rPr lang="cs-CZ" dirty="0"/>
              <a:t> BI – tlačítka, záložky, podrobná analýza, popisky</a:t>
            </a:r>
          </a:p>
          <a:p>
            <a:r>
              <a:rPr lang="cs-CZ" dirty="0"/>
              <a:t>Úprava interakcí mezi vizuály</a:t>
            </a:r>
          </a:p>
          <a:p>
            <a:r>
              <a:rPr lang="cs-CZ" dirty="0"/>
              <a:t>Reporty optimalizované pro mobily</a:t>
            </a:r>
          </a:p>
          <a:p>
            <a:r>
              <a:rPr lang="cs-CZ" dirty="0"/>
              <a:t>Pokročilé vizualizace dat</a:t>
            </a:r>
          </a:p>
          <a:p>
            <a:endParaRPr lang="sk-SK" dirty="0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BD62E7B2-5AB8-8C33-2EF7-41DBFC55C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280623"/>
            <a:ext cx="6407727" cy="3105065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5F089938-7976-2EDE-4D01-685EE000C1FA}"/>
              </a:ext>
            </a:extLst>
          </p:cNvPr>
          <p:cNvSpPr/>
          <p:nvPr/>
        </p:nvSpPr>
        <p:spPr>
          <a:xfrm>
            <a:off x="1403648" y="4365104"/>
            <a:ext cx="1296144" cy="93610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9634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F949EA-3DA7-9071-825D-06EE5A8C1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 – 3. den</a:t>
            </a:r>
            <a:endParaRPr lang="sk-SK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4975EF6-5DC5-085D-836D-C1C6F7665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Jazyk DAX (Data </a:t>
            </a:r>
            <a:r>
              <a:rPr lang="cs-CZ" dirty="0" err="1"/>
              <a:t>analysis</a:t>
            </a:r>
            <a:r>
              <a:rPr lang="cs-CZ" dirty="0"/>
              <a:t> </a:t>
            </a:r>
            <a:r>
              <a:rPr lang="cs-CZ" dirty="0" err="1"/>
              <a:t>Expressions</a:t>
            </a:r>
            <a:r>
              <a:rPr lang="cs-CZ" dirty="0"/>
              <a:t>)</a:t>
            </a:r>
          </a:p>
          <a:p>
            <a:r>
              <a:rPr lang="cs-CZ" dirty="0"/>
              <a:t>Tvorba nových sloupců, metrik a tabulek pomocí jazyka DAX</a:t>
            </a:r>
          </a:p>
          <a:p>
            <a:r>
              <a:rPr lang="cs-CZ" dirty="0"/>
              <a:t>DAX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view</a:t>
            </a:r>
            <a:endParaRPr lang="cs-CZ" dirty="0"/>
          </a:p>
          <a:p>
            <a:r>
              <a:rPr lang="cs-CZ" dirty="0"/>
              <a:t>Publikace reportu </a:t>
            </a:r>
          </a:p>
          <a:p>
            <a:r>
              <a:rPr lang="cs-CZ" dirty="0"/>
              <a:t>Sdílení reportu</a:t>
            </a:r>
          </a:p>
          <a:p>
            <a:r>
              <a:rPr lang="cs-CZ" dirty="0"/>
              <a:t>Datová brána</a:t>
            </a: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B3055FE1-65FE-107C-AD35-AFCFA060E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038068"/>
            <a:ext cx="6407727" cy="3105065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CA056947-23FD-1FE4-1595-B4C7E870E5B1}"/>
              </a:ext>
            </a:extLst>
          </p:cNvPr>
          <p:cNvSpPr/>
          <p:nvPr/>
        </p:nvSpPr>
        <p:spPr>
          <a:xfrm>
            <a:off x="1907704" y="4149080"/>
            <a:ext cx="1296144" cy="936104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2A1C7F61-A4C6-8352-1C79-6976C77CF620}"/>
              </a:ext>
            </a:extLst>
          </p:cNvPr>
          <p:cNvSpPr/>
          <p:nvPr/>
        </p:nvSpPr>
        <p:spPr>
          <a:xfrm>
            <a:off x="3923928" y="2708920"/>
            <a:ext cx="4175479" cy="3384376"/>
          </a:xfrm>
          <a:prstGeom prst="rect">
            <a:avLst/>
          </a:prstGeom>
          <a:noFill/>
          <a:ln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672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9206E10-199E-9D04-F769-E9192D24B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Microsoft </a:t>
            </a:r>
            <a:r>
              <a:rPr lang="cs-CZ" dirty="0" err="1"/>
              <a:t>Power</a:t>
            </a:r>
            <a:r>
              <a:rPr lang="cs-CZ" dirty="0"/>
              <a:t> BI Desktop</a:t>
            </a:r>
            <a:endParaRPr lang="sk-SK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C688775-52A3-C4A6-1178-EBA75A7F7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dirty="0" err="1"/>
              <a:t>Power</a:t>
            </a:r>
            <a:r>
              <a:rPr lang="cs-CZ" noProof="0" dirty="0"/>
              <a:t> BI Desktop je počítačová aplikace, kterou je třeba mít staženou a nainstalovanou lokálně ve svém počítači. </a:t>
            </a:r>
          </a:p>
          <a:p>
            <a:r>
              <a:rPr lang="cs-CZ" noProof="0" dirty="0"/>
              <a:t>Je zdarma.</a:t>
            </a:r>
          </a:p>
          <a:p>
            <a:r>
              <a:rPr lang="cs-CZ" noProof="0" dirty="0"/>
              <a:t>Dostupná pouze pro operační systémy Windows.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2D9E6AC4-25A9-BBD4-521F-1CA831AEFD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30540"/>
            <a:ext cx="7596336" cy="3869458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7B0033CB-3470-A4D5-D6C1-02BFA6E00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1401464"/>
            <a:ext cx="510584" cy="46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522380"/>
      </p:ext>
    </p:extLst>
  </p:cSld>
  <p:clrMapOvr>
    <a:masterClrMapping/>
  </p:clrMapOvr>
</p:sld>
</file>

<file path=ppt/theme/theme1.xml><?xml version="1.0" encoding="utf-8"?>
<a:theme xmlns:a="http://schemas.openxmlformats.org/drawingml/2006/main" name="Sablona Acrea_Vyuka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ablona Acrea_Vyuka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1f354f2-db32-487f-8d0d-bbffabe2daa9" xsi:nil="true"/>
    <lcf76f155ced4ddcb4097134ff3c332f xmlns="f551f304-35f1-4822-bd5a-86468bd4639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180342E5E45A49BAE3ED635830AA46" ma:contentTypeVersion="16" ma:contentTypeDescription="Create a new document." ma:contentTypeScope="" ma:versionID="3b7488872cce60622fdfcaa29af6b4d8">
  <xsd:schema xmlns:xsd="http://www.w3.org/2001/XMLSchema" xmlns:xs="http://www.w3.org/2001/XMLSchema" xmlns:p="http://schemas.microsoft.com/office/2006/metadata/properties" xmlns:ns2="f551f304-35f1-4822-bd5a-86468bd4639c" xmlns:ns3="c1f354f2-db32-487f-8d0d-bbffabe2daa9" targetNamespace="http://schemas.microsoft.com/office/2006/metadata/properties" ma:root="true" ma:fieldsID="6df489f6f44f12d4cbc7440f650000a8" ns2:_="" ns3:_="">
    <xsd:import namespace="f551f304-35f1-4822-bd5a-86468bd4639c"/>
    <xsd:import namespace="c1f354f2-db32-487f-8d0d-bbffabe2da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51f304-35f1-4822-bd5a-86468bd463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715ead6-af98-4a11-8a19-32ca7283ed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354f2-db32-487f-8d0d-bbffabe2daa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8833ad-1fb9-44b8-9764-2ee1e97d0f46}" ma:internalName="TaxCatchAll" ma:showField="CatchAllData" ma:web="c1f354f2-db32-487f-8d0d-bbffabe2da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F75AE2-859B-4BAC-9980-0611154FA203}">
  <ds:schemaRefs>
    <ds:schemaRef ds:uri="http://purl.org/dc/elements/1.1/"/>
    <ds:schemaRef ds:uri="http://schemas.microsoft.com/office/infopath/2007/PartnerControls"/>
    <ds:schemaRef ds:uri="c1f354f2-db32-487f-8d0d-bbffabe2daa9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f551f304-35f1-4822-bd5a-86468bd4639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C848412-C878-4795-9FFB-58EA20D2F2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1A3EEC-7E07-473C-94C1-1F142AD839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51f304-35f1-4822-bd5a-86468bd4639c"/>
    <ds:schemaRef ds:uri="c1f354f2-db32-487f-8d0d-bbffabe2da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Sablona Acrea_Vyuka</Template>
  <TotalTime>29348</TotalTime>
  <Words>867</Words>
  <Application>Microsoft Office PowerPoint</Application>
  <PresentationFormat>Předvádění na obrazovce (4:3)</PresentationFormat>
  <Paragraphs>145</Paragraphs>
  <Slides>26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6</vt:i4>
      </vt:variant>
      <vt:variant>
        <vt:lpstr>Nadpisy snímků</vt:lpstr>
      </vt:variant>
      <vt:variant>
        <vt:i4>26</vt:i4>
      </vt:variant>
    </vt:vector>
  </HeadingPairs>
  <TitlesOfParts>
    <vt:vector size="34" baseType="lpstr">
      <vt:lpstr>Arial</vt:lpstr>
      <vt:lpstr>Calibri</vt:lpstr>
      <vt:lpstr>Sablona Acrea_Vyuka</vt:lpstr>
      <vt:lpstr>Vlastní návrh</vt:lpstr>
      <vt:lpstr>1_Vlastní návrh</vt:lpstr>
      <vt:lpstr>1_Sablona Acrea_Vyuka</vt:lpstr>
      <vt:lpstr>2_Vlastní návrh</vt:lpstr>
      <vt:lpstr>3_Vlastní návrh</vt:lpstr>
      <vt:lpstr>Ovládněte Power BI:  Od základů po pokročilé techniky</vt:lpstr>
      <vt:lpstr>Organizace kurzu a materiály</vt:lpstr>
      <vt:lpstr>Co je Power BI?</vt:lpstr>
      <vt:lpstr>Microsoft Power BI</vt:lpstr>
      <vt:lpstr>Ukázky reportů</vt:lpstr>
      <vt:lpstr>Obsah – 1. den</vt:lpstr>
      <vt:lpstr>Obsah – 2. den </vt:lpstr>
      <vt:lpstr>Obsah – 3. den</vt:lpstr>
      <vt:lpstr>Microsoft Power BI Desktop</vt:lpstr>
      <vt:lpstr>Rozhraní Power BI Desktop</vt:lpstr>
      <vt:lpstr>Rozhraní Power BI Desktop</vt:lpstr>
      <vt:lpstr>Rozhraní Power BI Desktop</vt:lpstr>
      <vt:lpstr>Rozhraní Power BI Desktop</vt:lpstr>
      <vt:lpstr>Nastavení jazyku</vt:lpstr>
      <vt:lpstr>Nastavení jazyku</vt:lpstr>
      <vt:lpstr>Načítaní dat</vt:lpstr>
      <vt:lpstr>Import vs Direct Query</vt:lpstr>
      <vt:lpstr>Power Query editor </vt:lpstr>
      <vt:lpstr>Power Query</vt:lpstr>
      <vt:lpstr>Datový model</vt:lpstr>
      <vt:lpstr>Faktová vs Dimenzionální</vt:lpstr>
      <vt:lpstr>Primární klíč vs Cizí klíč</vt:lpstr>
      <vt:lpstr>Kardinalita vztahu a směr filtrování</vt:lpstr>
      <vt:lpstr>Relační vazba</vt:lpstr>
      <vt:lpstr>Osvědčené postupy při tvorbě modelu</vt:lpstr>
      <vt:lpstr>Optimalizace datového modelu a sestavy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Živná Aneta</dc:creator>
  <cp:lastModifiedBy>Strušková Martina</cp:lastModifiedBy>
  <cp:revision>78</cp:revision>
  <cp:lastPrinted>2023-05-19T11:31:31Z</cp:lastPrinted>
  <dcterms:created xsi:type="dcterms:W3CDTF">2020-02-25T12:11:24Z</dcterms:created>
  <dcterms:modified xsi:type="dcterms:W3CDTF">2024-11-07T07:08:16Z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0x010100D5180342E5E45A49BAE3ED635830AA46</vt:lpwstr>
  </property>
  <property fmtid="{D5CDD505-2E9C-101B-9397-08002B2CF9AE}" pid="3" name="MediaServiceImageTags">
    <vt:lpwstr/>
  </property>
</Properties>
</file>