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webextensions/webextension1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sldIdLst>
    <p:sldId id="256" r:id="rId7"/>
    <p:sldId id="301" r:id="rId8"/>
    <p:sldId id="296" r:id="rId9"/>
    <p:sldId id="297" r:id="rId10"/>
    <p:sldId id="298" r:id="rId11"/>
    <p:sldId id="300" r:id="rId12"/>
    <p:sldId id="299" r:id="rId13"/>
    <p:sldId id="266" r:id="rId14"/>
    <p:sldId id="303" r:id="rId15"/>
    <p:sldId id="257" r:id="rId16"/>
    <p:sldId id="258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1" autoAdjust="0"/>
    <p:restoredTop sz="94660"/>
  </p:normalViewPr>
  <p:slideViewPr>
    <p:cSldViewPr showGuides="1">
      <p:cViewPr varScale="1">
        <p:scale>
          <a:sx n="152" d="100"/>
          <a:sy n="152" d="100"/>
        </p:scale>
        <p:origin x="211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2024 ACREA SR, s.r.o.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app.powerbi.com/view?r=eyJrIjoiMDk5MDQxZWEtNTFlNy00N2MxLWE2YjEtZGI2YWYzZTEwMzcwIiwidCI6IjU5MGM1YzllLWMwOTQtNDE4OC1iMzlkLThhOGRlNDdlYTU0MiIsImMiOjl9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webextension" Target="../webextensions/webextension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896744" cy="1470025"/>
          </a:xfrm>
        </p:spPr>
        <p:txBody>
          <a:bodyPr/>
          <a:lstStyle/>
          <a:p>
            <a:r>
              <a:rPr lang="cs-CZ" dirty="0"/>
              <a:t>Ovládněte Power BI: </a:t>
            </a:r>
            <a:br>
              <a:rPr lang="cs-CZ" dirty="0"/>
            </a:br>
            <a:r>
              <a:rPr lang="cs-CZ" dirty="0"/>
              <a:t>Od základů po pokročilé techniky</a:t>
            </a:r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 nás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52A488E-995F-6AA2-5231-FEBC9AEAC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81" r="11413" b="5325"/>
          <a:stretch/>
        </p:blipFill>
        <p:spPr>
          <a:xfrm>
            <a:off x="0" y="1520787"/>
            <a:ext cx="8100392" cy="38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Analytický proces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1042570-A908-CC96-3F16-004591DB7C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223"/>
          <a:stretch/>
        </p:blipFill>
        <p:spPr>
          <a:xfrm>
            <a:off x="395536" y="1628800"/>
            <a:ext cx="8172400" cy="318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93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7D02B-1876-3026-1619-38207287D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712CB-7087-BC13-F5F5-C425E5DF0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Mapy, mapové podklady</a:t>
            </a:r>
          </a:p>
          <a:p>
            <a:r>
              <a:rPr lang="sk-SK" dirty="0"/>
              <a:t>Prognózovanie</a:t>
            </a:r>
          </a:p>
          <a:p>
            <a:r>
              <a:rPr lang="sk-SK" dirty="0"/>
              <a:t>Vizuály z </a:t>
            </a:r>
            <a:r>
              <a:rPr lang="sk-SK" dirty="0" err="1"/>
              <a:t>AppSource</a:t>
            </a:r>
            <a:endParaRPr lang="sk-SK" dirty="0"/>
          </a:p>
          <a:p>
            <a:r>
              <a:rPr lang="sk-SK" dirty="0"/>
              <a:t>Dátová brána</a:t>
            </a:r>
          </a:p>
          <a:p>
            <a:r>
              <a:rPr lang="sk-SK" dirty="0"/>
              <a:t>Power BI </a:t>
            </a:r>
            <a:r>
              <a:rPr lang="sk-SK" dirty="0" err="1"/>
              <a:t>service</a:t>
            </a:r>
            <a:endParaRPr lang="sk-SK" dirty="0"/>
          </a:p>
          <a:p>
            <a:r>
              <a:rPr lang="sk-SK" dirty="0"/>
              <a:t>Publikácia a zdieľanie reportu na portáli</a:t>
            </a:r>
          </a:p>
          <a:p>
            <a:r>
              <a:rPr lang="sk-SK" dirty="0"/>
              <a:t>Export reportu do PowerPoint</a:t>
            </a:r>
          </a:p>
          <a:p>
            <a:pPr marL="0" indent="0">
              <a:buNone/>
            </a:pPr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88359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D8926-9C8C-AB73-D041-339E41C6D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Mapy, mapové podklady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F470E-EF68-5226-55E6-9C6F60815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ponúkajú vizualizáciu údajov o polohe a informované rozhodnutia na základe geografických informácii</a:t>
            </a:r>
          </a:p>
          <a:p>
            <a:r>
              <a:rPr lang="sk-SK" dirty="0"/>
              <a:t>typy mapových vizualizácii</a:t>
            </a:r>
          </a:p>
          <a:p>
            <a:pPr lvl="1"/>
            <a:r>
              <a:rPr lang="sk-SK" dirty="0"/>
              <a:t>online mapy</a:t>
            </a:r>
          </a:p>
          <a:p>
            <a:pPr lvl="2"/>
            <a:r>
              <a:rPr lang="sk-SK" dirty="0" err="1"/>
              <a:t>Map</a:t>
            </a:r>
            <a:endParaRPr lang="sk-SK" dirty="0"/>
          </a:p>
          <a:p>
            <a:pPr lvl="2"/>
            <a:r>
              <a:rPr lang="sk-SK" dirty="0" err="1"/>
              <a:t>Filled</a:t>
            </a:r>
            <a:r>
              <a:rPr lang="sk-SK" dirty="0"/>
              <a:t> </a:t>
            </a:r>
            <a:r>
              <a:rPr lang="sk-SK" dirty="0" err="1"/>
              <a:t>map</a:t>
            </a:r>
            <a:endParaRPr lang="sk-SK" dirty="0"/>
          </a:p>
          <a:p>
            <a:pPr lvl="2"/>
            <a:r>
              <a:rPr lang="sk-SK" dirty="0" err="1"/>
              <a:t>Azure</a:t>
            </a:r>
            <a:r>
              <a:rPr lang="sk-SK" dirty="0"/>
              <a:t> </a:t>
            </a:r>
            <a:r>
              <a:rPr lang="sk-SK" dirty="0" err="1"/>
              <a:t>map</a:t>
            </a:r>
            <a:endParaRPr lang="sk-SK" dirty="0"/>
          </a:p>
          <a:p>
            <a:pPr lvl="2"/>
            <a:r>
              <a:rPr lang="sk-SK" dirty="0" err="1"/>
              <a:t>ArcGIS</a:t>
            </a:r>
            <a:r>
              <a:rPr lang="sk-SK" dirty="0"/>
              <a:t> </a:t>
            </a:r>
            <a:r>
              <a:rPr lang="sk-SK" dirty="0" err="1"/>
              <a:t>for</a:t>
            </a:r>
            <a:r>
              <a:rPr lang="sk-SK" dirty="0"/>
              <a:t> Power BI</a:t>
            </a:r>
          </a:p>
          <a:p>
            <a:pPr lvl="1"/>
            <a:r>
              <a:rPr lang="sk-SK" dirty="0" err="1"/>
              <a:t>offline</a:t>
            </a:r>
            <a:r>
              <a:rPr lang="sk-SK" dirty="0"/>
              <a:t> mapy</a:t>
            </a:r>
          </a:p>
          <a:p>
            <a:pPr lvl="2"/>
            <a:r>
              <a:rPr lang="sk-SK" dirty="0" err="1"/>
              <a:t>Shape</a:t>
            </a:r>
            <a:r>
              <a:rPr lang="sk-SK" dirty="0"/>
              <a:t> </a:t>
            </a:r>
            <a:r>
              <a:rPr lang="sk-SK" dirty="0" err="1"/>
              <a:t>map</a:t>
            </a:r>
            <a:endParaRPr lang="sk-SK" dirty="0"/>
          </a:p>
          <a:p>
            <a:r>
              <a:rPr lang="sk-SK" dirty="0"/>
              <a:t>podpora vlastných mapových podkladov vo formáte .</a:t>
            </a:r>
            <a:r>
              <a:rPr lang="sk-SK" dirty="0" err="1"/>
              <a:t>json</a:t>
            </a:r>
            <a:r>
              <a:rPr lang="sk-SK" dirty="0"/>
              <a:t> pre </a:t>
            </a:r>
            <a:r>
              <a:rPr lang="sk-SK" dirty="0" err="1"/>
              <a:t>offline</a:t>
            </a:r>
            <a:r>
              <a:rPr lang="sk-SK" dirty="0"/>
              <a:t> mapy</a:t>
            </a:r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E3F9F9-6B16-87CB-053C-B9E41EA62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437112"/>
            <a:ext cx="6948264" cy="203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04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476D9-3CAE-A42E-1F36-2BF4916C3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Prognózovanie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0FDBC-5299-1BB0-8D1B-27FFDCEC80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961049"/>
          </a:xfrm>
        </p:spPr>
        <p:txBody>
          <a:bodyPr/>
          <a:lstStyle/>
          <a:p>
            <a:r>
              <a:rPr lang="sk-SK" dirty="0"/>
              <a:t>analýza časových radov s využitím štatistických modelov exponenciálneho vyhladzovania</a:t>
            </a:r>
          </a:p>
          <a:p>
            <a:r>
              <a:rPr lang="sk-SK" dirty="0"/>
              <a:t>prognózovanie dostupné pri vizualizácii čiarový graf</a:t>
            </a:r>
          </a:p>
          <a:p>
            <a:r>
              <a:rPr lang="sk-SK" dirty="0"/>
              <a:t>konfigurácia parametrov prognózy</a:t>
            </a:r>
          </a:p>
          <a:p>
            <a:pPr lvl="1"/>
            <a:r>
              <a:rPr lang="sk-SK" dirty="0"/>
              <a:t>dĺžka prognózy</a:t>
            </a:r>
          </a:p>
          <a:p>
            <a:pPr lvl="1"/>
            <a:r>
              <a:rPr lang="sk-SK" dirty="0"/>
              <a:t>interval spoľahlivosti</a:t>
            </a:r>
          </a:p>
          <a:p>
            <a:pPr lvl="1"/>
            <a:r>
              <a:rPr lang="sk-SK" dirty="0"/>
              <a:t>sezónnosť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E4ABFF-3FC8-2414-2C82-BFF230FFF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944" y="3429000"/>
            <a:ext cx="5336111" cy="296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22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1C5D7-CB90-D830-E95B-EF40755A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 z </a:t>
            </a:r>
            <a:r>
              <a:rPr lang="sk-SK" dirty="0" err="1"/>
              <a:t>AppSource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D2610-84BF-B06F-E36B-958E7173C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024945"/>
          </a:xfrm>
        </p:spPr>
        <p:txBody>
          <a:bodyPr/>
          <a:lstStyle/>
          <a:p>
            <a:r>
              <a:rPr lang="sk-SK" dirty="0"/>
              <a:t>rozširujú funkcionalitu Power BI Desktop</a:t>
            </a:r>
          </a:p>
          <a:p>
            <a:r>
              <a:rPr lang="sk-SK" dirty="0"/>
              <a:t>zdarma alebo platené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0ECA0-96CF-416D-6661-72360F3A5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32700"/>
            <a:ext cx="5220072" cy="33753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9C371E-25DA-16C1-77D0-1D34617A7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047" y="3068943"/>
            <a:ext cx="5128832" cy="331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12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C9B66-7BC0-9C59-6FB6-9AD1C21BE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Dátová brána – aktualizácia dát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439DB-811F-5211-AE05-150E9220F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316440" cy="5403623"/>
          </a:xfrm>
        </p:spPr>
        <p:txBody>
          <a:bodyPr>
            <a:normAutofit/>
          </a:bodyPr>
          <a:lstStyle/>
          <a:p>
            <a:r>
              <a:rPr lang="sk-SK" dirty="0"/>
              <a:t>funguje ako most poskytujúci rýchly a zabezpečený prenos údajov medzi lokálnymi údajmi a službami Microsoft (Power BI, Power Automate, ...</a:t>
            </a:r>
          </a:p>
          <a:p>
            <a:r>
              <a:rPr lang="sk-SK" dirty="0"/>
              <a:t>lokálne databázy a ostatné zdroje údajov sú uchované na lokálnych sieťach a bezpečne používané v cloudových službách</a:t>
            </a:r>
          </a:p>
          <a:p>
            <a:r>
              <a:rPr lang="sk-SK" dirty="0"/>
              <a:t>typy dátových brán</a:t>
            </a:r>
          </a:p>
          <a:p>
            <a:pPr lvl="1"/>
            <a:r>
              <a:rPr lang="sk-SK" dirty="0"/>
              <a:t>lokálna brána – prístup viacerým užívateľom pripojiť sa k viacerým lokálnym zdrojom; podpora viacerých služieb Microsoft</a:t>
            </a:r>
          </a:p>
          <a:p>
            <a:pPr lvl="1"/>
            <a:r>
              <a:rPr lang="sk-SK" dirty="0"/>
              <a:t>lokálna brána osobný režim – prístup jedného užívateľa k viacerým zdrojom; podpora služby Power BI</a:t>
            </a:r>
          </a:p>
          <a:p>
            <a:pPr lvl="1"/>
            <a:r>
              <a:rPr lang="sk-SK" dirty="0"/>
              <a:t>brána údajov virtuálnej siete – prístup viacerým užívateľom pripojiť sa k viacerým zdrojom údajov zabezpečených pomocou virtuálnych sietí;  spravovaná Microsoftom ako služba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ED3207-5D96-1F1A-5818-FEA0E1554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192" y="4437077"/>
            <a:ext cx="2419689" cy="201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16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766C9-FC97-CDAA-FB31-41A1BFEC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Power BI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1F761-39C2-06D8-F7DB-DBACA6245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1952937"/>
          </a:xfrm>
        </p:spPr>
        <p:txBody>
          <a:bodyPr/>
          <a:lstStyle/>
          <a:p>
            <a:r>
              <a:rPr lang="sk-SK" dirty="0"/>
              <a:t>kolekcia softvérových služieb, aplikácií a konektorov, ktoré spoločne pracujú pri vytváraní a zdieľaní reportov</a:t>
            </a:r>
          </a:p>
          <a:p>
            <a:r>
              <a:rPr lang="sk-SK" dirty="0"/>
              <a:t>správa objektov v pracovnom priestore</a:t>
            </a:r>
          </a:p>
          <a:p>
            <a:r>
              <a:rPr lang="sk-SK" dirty="0"/>
              <a:t>tvorba reportov priamo z prehliadača a ich zdieľanie ostatným užívateľom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2641CA-CBC7-19CF-D6A6-8A8F57069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896" y="2348880"/>
            <a:ext cx="6444208" cy="411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34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6685D-39B7-4C9A-9340-D723A411D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Publikácia a zdieľanie reportu na portáli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1BC5DE-D6AD-44F2-A863-16C55719B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172424" cy="1376873"/>
          </a:xfrm>
        </p:spPr>
        <p:txBody>
          <a:bodyPr/>
          <a:lstStyle/>
          <a:p>
            <a:r>
              <a:rPr lang="sk-SK" dirty="0">
                <a:hlinkClick r:id="rId2"/>
              </a:rPr>
              <a:t>priamy link na report</a:t>
            </a:r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378F14-D575-2D35-59A5-FE061BC38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239" y="1340768"/>
            <a:ext cx="7683185" cy="501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53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94CA1-57D9-CC5B-4A19-62DD23F4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Export Power BI reportu do PowerPoint</a:t>
            </a:r>
          </a:p>
        </p:txBody>
      </p:sp>
      <mc:AlternateContent xmlns:mc="http://schemas.openxmlformats.org/markup-compatibility/2006" xmlns:we="http://schemas.microsoft.com/office/webextensions/webextension/2010/11" xmlns:pca="http://schemas.microsoft.com/office/powerpoint/2013/contentapp">
        <mc:Choice Requires="we pca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45698412-B02E-EE2F-5BEB-FAE9095681AE}"/>
                  </a:ext>
                </a:extLst>
              </p:cNvPr>
              <p:cNvGraphicFramePr>
                <a:graphicFrameLocks noGrp="1"/>
              </p:cNvGraphicFramePr>
              <p:nvPr>
                <p:ph idx="1"/>
              </p:nvPr>
            </p:nvGraphicFramePr>
            <p:xfrm>
              <a:off x="215900" y="900113"/>
              <a:ext cx="8640763" cy="5256212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4" name="Content Placeholder 3">
                <a:extLst>
                  <a:ext uri="{FF2B5EF4-FFF2-40B4-BE49-F238E27FC236}">
                    <a16:creationId xmlns:a16="http://schemas.microsoft.com/office/drawing/2014/main" id="{45698412-B02E-EE2F-5BEB-FAE9095681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5900" y="900113"/>
                <a:ext cx="8640763" cy="525621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2849036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úvod_SK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webextension1.xml><?xml version="1.0" encoding="utf-8"?>
<we:webextension xmlns:we="http://schemas.microsoft.com/office/webextensions/webextension/2010/11" id="{1BA02D3A-442E-4CA0-B198-9EB22F8EB9ED}">
  <we:reference id="wa200003233" version="2.0.0.3" store="en-US" storeType="OMEX"/>
  <we:alternateReferences>
    <we:reference id="WA200003233" version="2.0.0.3" store="" storeType="OMEX"/>
  </we:alternateReferences>
  <we:properties>
    <we:property name="artifactViewState" value="&quot;live&quot;"/>
    <we:property name="backgroundColor" value="&quot;#EBEBEB&quot;"/>
    <we:property name="bookmark" value="&quot;H4sIAAAAAAAAA+VYS4/bOAz+K4EvvQQLWYpfvTXpYw9FMZhZFCgWc6AlOqNWsQxZzjY7yH9fSs68OtNk2w520+kliUiZ4sePpBhfJkr3nYHNO1hh8jyZW/tpBe7TRCTTpB1lTYUqbUTGIQOYpUrMypy0tvPatn3y/DLx4Jbo3+t+ABMMkfDP82kCxpzAMqwaMD1Okw5db1sw+m8cN5PKuwG30wQ/d8Y6CCbPPHgMZte0ndbkQvpb8Aek12s8Q+lH6Sl21vndOp/VKCqsxAyAp4qzUkh6ph+10c3D+8Oh0bGFbT3olhwIsoanORcMGaMgcKDPVEW5Nn63pd68+tw5wk3R2HQhbC/UGlqJKongHPYjlsvkxXLpcAl+t3x1R7mwZlg9ID+zg5N4ik1UtV77DZ1xBobCu6X4nThL0Y3CU1xjO2AUvx7aXbRYWF7YvxYOKbwqCKbXvi5ItLROSzD33P1dowMnLzZvya6579m1/tudvvVoEiJOAW/95EYa9uxOvdEnPzmQU6TMMugm0g6td5sH8JyTpNft0uzK5CYv/xhhSjP0lHmo5uAWF+B8qMf6I2V2SEZ62jqFbr6J+fhSu6uS4dMvgP1vubg9v6pn2v3xVpHuGBxdPxLKbufe+TZoeF2zmpU5A8myFPMZ1OXBjnAEyUnBVgNlyVeA7tQTQ2iPvc7+JZTo8JOA0u+FcfzXzcGu5h3iCrove9mDbeKNs0P3X/aIb6ucsUuoJq2wVkXK61kxK3mVFuKHusQj0LXvHj3IUG+0RHeHoGSFNPyFHwo8RCDdeJrGUW9VVGPEeZm81YR9tP0ezBDMPptDr+Uz8mgbQ/cVzuP2Ph7xyIEY6WqgyQRmleBZyRAVy/P0+8e8R3DxA4L71WnaxWBkqEClCs4ZYyVTuaDhXTyFQfzwvAdO/YQjXhDlmWyKvMlKnolMyJpKix0vZScG2hbVxP0S1B1EO1LI6eai/8eVom8sJWPA+fFSSJNB30+ouTXaP3H+9kMdySuFbEAURZoKus+QFSmrj5e8qzFK2v6pk7cf6kgeQy6VpO7JeUrDYynrIpK3FzREK/PBe7J1B3y8snMhS5hVjNdYZqpgNOwcNNnBEt/BWlM4rLtvM2uwrCsypapKqKrI04z/kJvR6kPDix1834HEE6Ax+/4QQ8kKrUJ1YJCJryOTeAi5pGtzaPIJLymvx57t9h/cXZj9NhUAAA==&quot;"/>
    <we:property name="creatorSessionId" value="&quot;9d8c8211-ec25-4087-938d-3be6c8cea49f&quot;"/>
    <we:property name="creatorTenantId" value="&quot;590c5c9e-c094-4188-b39d-8a8de47ea542&quot;"/>
    <we:property name="creatorUserId" value="&quot;10032000C03B3EB7&quot;"/>
    <we:property name="datasetId" value="&quot;ecaa0fd0-c26d-4178-ade2-ab81ff3f2b6e&quot;"/>
    <we:property name="embedUrl" value="&quot;/reportEmbed?reportId=d583bb24-7bcf-4ecc-b23b-d0d370021046&amp;config=eyJjbHVzdGVyVXJsIjoiaHR0cHM6Ly9XQUJJLVdFU1QtRVVST1BFLUQtUFJJTUFSWS1yZWRpcmVjdC5hbmFseXNpcy53aW5kb3dzLm5ldCIsImVtYmVkRmVhdHVyZXMiOnsidXNhZ2VNZXRyaWNzVk5leHQiOnRydWV9fQ%3D%3D&amp;disableSensitivityBanner=true&quot;"/>
    <we:property name="initialStateBookmark" value="&quot;H4sIAAAAAAAAA+VYS28bNxD+K8JechEKLlf7yi1S0/YQBIZdBCgKH2bJWZkJtVyQXDWq4f/eIVdy7NiWECdtFeUiiTPc4XzzcR6r60Qq12vYvIUVJi+TuTEfVmA/TLJkmnSjrM5mDDLO5KxkRVpWsi05aU3vlelc8vI68WCX6N8pN4AOhkj45+U0Aa3PYBlWLWiH06RH60wHWv2N42ZSeTvgzTTBj702FoLJCw8eg9k1bac1uZD+FPwB4dUaL1D4UXqOvbF+uy5mDWY1krMAPJWcVZmgZ9yojW4e3h8OjY4tTOdBdeRAkPGK17ShlvSNlWAMOA/yVmm/3dJsXn/sLeGmaGz6ELZXcg2dQJlEcBbdiOU6ebVcWlyC3y5f31MujB5Wj8gvzGAFnmMbVZ1XfkNnXICm8N5Q/M6soehG4a/WODfprWmVj7pfhm4bMhaWV+avhUWKsQyCS5I41S31lpJPMfh9xCHABgymeU+BC1jpAWMl2vkmwv1Z2R0jfPqZ1/8vVMJGoiIXbVm0ecXzLM9Ek1eMHS95Zxq6DuXE4hq7AU+cv4NoRwpLlLLknDFWMVlklLOZPF4Kz38I6p5EOVLWQptnmNcZp3xDlKwo0udT9g38/QPBJs/gwGkl0N5jIVkh9bvwQ4KHCKAfD1I46o2Maoz4rpM3ijCPtt+BHoLZF3NwSrwgj3YRG7sbefz+TsuK21084tvFgI4juWzTGhtZpryZlTPqbGmZHWRoQXFbGqsEofkXSAptl7pu5390pu4GYqQrb7Fq6pJxWdeZrMsizeMMsjckEP2bD96TB/cKScRRZKKCWc14g1UuyXZeHTTZ00T3FtaKSouxD20y5EIKarecp3SjKtGUzVe6SYNZC1lZpmlGVQRZmbLmeKs//ZSD8BNh3KlPX/uhjrnCm4Y1rCoYCJanWMygqb6qyvymKEGtuNq8oQakH/p/q/9yaHce3WFzk0/CsGV76C10TUn6SK2afodQosMnAcXthXECc6G3iCvoP68Lj/YlekUa+phcR8XRLnPG5tbytOAZQ8ZyDhzoMz2FAf+ocud2pHiCmH2z13cF5Bw9KI2W+tLQebt5ziwp9ODo5qGcg11cgfXH2oP3vIY9URC2DG7+y5rwJXfvMg7aN4+P8WbwrgeBZ0DV4+E4T/cROonywEgf/nNM4hlEumr0oVeA3f6tc/8AtZGI5DUVAAA=&quot;"/>
    <we:property name="isFiltersActionButtonVisible" value="true"/>
    <we:property name="isTitleSuggestionsDialogRejected" value="true"/>
    <we:property name="isVisualContainerHeaderHidden" value="false"/>
    <we:property name="pageDisplayName" value="&quot;Revenue&quot;"/>
    <we:property name="pageName" value="&quot;ReportSection64be39e934aa21d2083c&quot;"/>
    <we:property name="reportEmbeddedTime" value="&quot;2024-11-06T12:19:42.435Z&quot;"/>
    <we:property name="reportName" value="&quot;Sales_SK&quot;"/>
    <we:property name="reportState" value="&quot;CONNECTED&quot;"/>
    <we:property name="reportUrl" value="&quot;/groups/me/reports/d583bb24-7bcf-4ecc-b23b-d0d370021046/ReportSection64be39e934aa21d2083c?bookmarkGuid=ff7550e5-afd5-49ca-a5dd-2152d43b1102&amp;bookmarkUsage=1&amp;ctid=590c5c9e-c094-4188-b39d-8a8de47ea542&amp;fromEntryPoint=export&amp;pbi_source=storytelling_addin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7" ma:contentTypeDescription="Create a new document." ma:contentTypeScope="" ma:versionID="fdacaf787a1f9bc89cf94f606a4b5199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8cbd1bd101f90d5afcb4c8c06adb69ad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FDF3D1-5F73-4D52-9830-9F7791A65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C3B75E-0AA9-4EE2-8864-80E17E4647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28F3B3-3EE7-422F-8ECC-26BDB39C606A}">
  <ds:schemaRefs>
    <ds:schemaRef ds:uri="http://schemas.microsoft.com/office/2006/metadata/properties"/>
    <ds:schemaRef ds:uri="http://schemas.microsoft.com/office/infopath/2007/PartnerControls"/>
    <ds:schemaRef ds:uri="c1f354f2-db32-487f-8d0d-bbffabe2daa9"/>
    <ds:schemaRef ds:uri="f551f304-35f1-4822-bd5a-86468bd4639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Acrea_úvod_SK</Template>
  <TotalTime>1422</TotalTime>
  <Words>272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Sablona Acrea_úvod_SK</vt:lpstr>
      <vt:lpstr>Vlastní návrh</vt:lpstr>
      <vt:lpstr>1_Vlastní návrh</vt:lpstr>
      <vt:lpstr>Ovládněte Power BI:  Od základů po pokročilé techniky</vt:lpstr>
      <vt:lpstr>Obsah</vt:lpstr>
      <vt:lpstr>Mapy, mapové podklady</vt:lpstr>
      <vt:lpstr>Prognózovanie</vt:lpstr>
      <vt:lpstr>Vizuály z AppSource</vt:lpstr>
      <vt:lpstr>Dátová brána – aktualizácia dát</vt:lpstr>
      <vt:lpstr>Power BI Service</vt:lpstr>
      <vt:lpstr>Publikácia a zdieľanie reportu na portáli</vt:lpstr>
      <vt:lpstr>Export Power BI reportu do PowerPoint</vt:lpstr>
      <vt:lpstr>O nás</vt:lpstr>
      <vt:lpstr>Analytický proces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Kováč Stefan</cp:lastModifiedBy>
  <cp:revision>12</cp:revision>
  <dcterms:created xsi:type="dcterms:W3CDTF">2020-02-25T12:06:47Z</dcterms:created>
  <dcterms:modified xsi:type="dcterms:W3CDTF">2024-11-07T07:30:52Z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