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2" r:id="rId5"/>
    <p:sldMasterId id="2147483684" r:id="rId6"/>
    <p:sldMasterId id="2147483696" r:id="rId7"/>
    <p:sldMasterId id="2147483708" r:id="rId8"/>
    <p:sldMasterId id="2147483720" r:id="rId9"/>
  </p:sldMasterIdLst>
  <p:notesMasterIdLst>
    <p:notesMasterId r:id="rId59"/>
  </p:notesMasterIdLst>
  <p:handoutMasterIdLst>
    <p:handoutMasterId r:id="rId60"/>
  </p:handoutMasterIdLst>
  <p:sldIdLst>
    <p:sldId id="543" r:id="rId10"/>
    <p:sldId id="623" r:id="rId11"/>
    <p:sldId id="624" r:id="rId12"/>
    <p:sldId id="545" r:id="rId13"/>
    <p:sldId id="603" r:id="rId14"/>
    <p:sldId id="602" r:id="rId15"/>
    <p:sldId id="596" r:id="rId16"/>
    <p:sldId id="597" r:id="rId17"/>
    <p:sldId id="598" r:id="rId18"/>
    <p:sldId id="604" r:id="rId19"/>
    <p:sldId id="599" r:id="rId20"/>
    <p:sldId id="600" r:id="rId21"/>
    <p:sldId id="601" r:id="rId22"/>
    <p:sldId id="580" r:id="rId23"/>
    <p:sldId id="605" r:id="rId24"/>
    <p:sldId id="582" r:id="rId25"/>
    <p:sldId id="583" r:id="rId26"/>
    <p:sldId id="587" r:id="rId27"/>
    <p:sldId id="588" r:id="rId28"/>
    <p:sldId id="589" r:id="rId29"/>
    <p:sldId id="643" r:id="rId30"/>
    <p:sldId id="627" r:id="rId31"/>
    <p:sldId id="594" r:id="rId32"/>
    <p:sldId id="626" r:id="rId33"/>
    <p:sldId id="628" r:id="rId34"/>
    <p:sldId id="590" r:id="rId35"/>
    <p:sldId id="629" r:id="rId36"/>
    <p:sldId id="630" r:id="rId37"/>
    <p:sldId id="631" r:id="rId38"/>
    <p:sldId id="555" r:id="rId39"/>
    <p:sldId id="632" r:id="rId40"/>
    <p:sldId id="633" r:id="rId41"/>
    <p:sldId id="591" r:id="rId42"/>
    <p:sldId id="592" r:id="rId43"/>
    <p:sldId id="550" r:id="rId44"/>
    <p:sldId id="551" r:id="rId45"/>
    <p:sldId id="634" r:id="rId46"/>
    <p:sldId id="595" r:id="rId47"/>
    <p:sldId id="635" r:id="rId48"/>
    <p:sldId id="556" r:id="rId49"/>
    <p:sldId id="553" r:id="rId50"/>
    <p:sldId id="636" r:id="rId51"/>
    <p:sldId id="637" r:id="rId52"/>
    <p:sldId id="638" r:id="rId53"/>
    <p:sldId id="639" r:id="rId54"/>
    <p:sldId id="558" r:id="rId55"/>
    <p:sldId id="640" r:id="rId56"/>
    <p:sldId id="641" r:id="rId57"/>
    <p:sldId id="642" r:id="rId58"/>
  </p:sldIdLst>
  <p:sldSz cx="9144000" cy="6858000" type="screen4x3"/>
  <p:notesSz cx="6792913" cy="992505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Světlý styl 3 – zvýraznění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10" autoAdjust="0"/>
    <p:restoredTop sz="94620" autoAdjust="0"/>
  </p:normalViewPr>
  <p:slideViewPr>
    <p:cSldViewPr showGuides="1">
      <p:cViewPr varScale="1">
        <p:scale>
          <a:sx n="80" d="100"/>
          <a:sy n="80" d="100"/>
        </p:scale>
        <p:origin x="1483" y="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slide" Target="slides/slide30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slide" Target="slides/slide33.xml"/><Relationship Id="rId47" Type="http://schemas.openxmlformats.org/officeDocument/2006/relationships/slide" Target="slides/slide38.xml"/><Relationship Id="rId50" Type="http://schemas.openxmlformats.org/officeDocument/2006/relationships/slide" Target="slides/slide41.xml"/><Relationship Id="rId55" Type="http://schemas.openxmlformats.org/officeDocument/2006/relationships/slide" Target="slides/slide46.xml"/><Relationship Id="rId63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slide" Target="slides/slide32.xml"/><Relationship Id="rId54" Type="http://schemas.openxmlformats.org/officeDocument/2006/relationships/slide" Target="slides/slide45.xml"/><Relationship Id="rId62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slide" Target="slides/slide31.xml"/><Relationship Id="rId45" Type="http://schemas.openxmlformats.org/officeDocument/2006/relationships/slide" Target="slides/slide36.xml"/><Relationship Id="rId53" Type="http://schemas.openxmlformats.org/officeDocument/2006/relationships/slide" Target="slides/slide44.xml"/><Relationship Id="rId58" Type="http://schemas.openxmlformats.org/officeDocument/2006/relationships/slide" Target="slides/slide49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49" Type="http://schemas.openxmlformats.org/officeDocument/2006/relationships/slide" Target="slides/slide40.xml"/><Relationship Id="rId57" Type="http://schemas.openxmlformats.org/officeDocument/2006/relationships/slide" Target="slides/slide48.xml"/><Relationship Id="rId61" Type="http://schemas.openxmlformats.org/officeDocument/2006/relationships/presProps" Target="pres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4" Type="http://schemas.openxmlformats.org/officeDocument/2006/relationships/slide" Target="slides/slide35.xml"/><Relationship Id="rId52" Type="http://schemas.openxmlformats.org/officeDocument/2006/relationships/slide" Target="slides/slide43.xml"/><Relationship Id="rId6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slide" Target="slides/slide34.xml"/><Relationship Id="rId48" Type="http://schemas.openxmlformats.org/officeDocument/2006/relationships/slide" Target="slides/slide39.xml"/><Relationship Id="rId56" Type="http://schemas.openxmlformats.org/officeDocument/2006/relationships/slide" Target="slides/slide47.xml"/><Relationship Id="rId64" Type="http://schemas.openxmlformats.org/officeDocument/2006/relationships/tableStyles" Target="tableStyles.xml"/><Relationship Id="rId8" Type="http://schemas.openxmlformats.org/officeDocument/2006/relationships/slideMaster" Target="slideMasters/slideMaster5.xml"/><Relationship Id="rId51" Type="http://schemas.openxmlformats.org/officeDocument/2006/relationships/slide" Target="slides/slide42.xml"/><Relationship Id="rId3" Type="http://schemas.openxmlformats.org/officeDocument/2006/relationships/customXml" Target="../customXml/item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46" Type="http://schemas.openxmlformats.org/officeDocument/2006/relationships/slide" Target="slides/slide37.xml"/><Relationship Id="rId5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7F14FCDF-4556-9A86-28D6-B94DD6C09F9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32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D04CDE0-027C-7BEA-EF3B-8F7B658487C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32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7ECFB606-4892-D830-118D-5C5E6CB0816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32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B8363EAC-C05F-0818-69D4-3AAF8016008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8100" y="9428163"/>
            <a:ext cx="29432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5ABB8B-7662-4608-A4DB-ACB637F0E5E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14339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07T09:08:45.873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0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3596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7745" y="0"/>
            <a:ext cx="2943596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63638" y="1239838"/>
            <a:ext cx="4465637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292" y="4776431"/>
            <a:ext cx="543433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3596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7745" y="9427076"/>
            <a:ext cx="2943596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B014A5-AA23-41EF-9604-9583023073B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391544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B014A5-AA23-41EF-9604-9583023073B3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3086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2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779712" y="1700808"/>
            <a:ext cx="4896544" cy="1470025"/>
          </a:xfrm>
        </p:spPr>
        <p:txBody>
          <a:bodyPr/>
          <a:lstStyle>
            <a:lvl1pPr algn="l">
              <a:defRPr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779712" y="3249324"/>
            <a:ext cx="5896744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74204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138604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24877321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50085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307357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10513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92040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63405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21470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661699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5162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6000" y="216000"/>
            <a:ext cx="7560000" cy="540000"/>
          </a:xfrm>
        </p:spPr>
        <p:txBody>
          <a:bodyPr rIns="0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16000" y="899999"/>
            <a:ext cx="8640000" cy="52560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cs-CZ" dirty="0" smtClean="0"/>
            </a:lvl1pPr>
            <a:lvl2pPr>
              <a:defRPr lang="cs-CZ" dirty="0" smtClean="0"/>
            </a:lvl2pPr>
            <a:lvl3pPr>
              <a:defRPr lang="cs-CZ" dirty="0" smtClean="0"/>
            </a:lvl3pPr>
            <a:lvl4pPr>
              <a:defRPr lang="cs-CZ" dirty="0" smtClean="0"/>
            </a:lvl4pPr>
            <a:lvl5pPr>
              <a:defRPr lang="cs-CZ" dirty="0"/>
            </a:lvl5pPr>
          </a:lstStyle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Kliknutím lze upravit styly předlohy textu.</a:t>
            </a:r>
          </a:p>
          <a:p>
            <a:pPr marL="182563" lvl="1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Druhá úroveň</a:t>
            </a:r>
          </a:p>
          <a:p>
            <a:pPr marL="182563" lvl="2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Třetí úroveň</a:t>
            </a:r>
          </a:p>
          <a:p>
            <a:pPr marL="182563" lvl="3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Čtvrtá úroveň</a:t>
            </a:r>
          </a:p>
          <a:p>
            <a:pPr marL="182563" lvl="4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Pátá úroveň</a:t>
            </a: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1737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36947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54294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42083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53002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679371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698281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1864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543620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67586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8967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pic>
        <p:nvPicPr>
          <p:cNvPr id="6" name="Obráze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3568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730412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25351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46392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331789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2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779712" y="1700808"/>
            <a:ext cx="4896544" cy="1470025"/>
          </a:xfrm>
        </p:spPr>
        <p:txBody>
          <a:bodyPr/>
          <a:lstStyle>
            <a:lvl1pPr algn="l">
              <a:defRPr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779712" y="3249324"/>
            <a:ext cx="5896744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254663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6000" y="216000"/>
            <a:ext cx="7560000" cy="540000"/>
          </a:xfrm>
        </p:spPr>
        <p:txBody>
          <a:bodyPr rIns="0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16000" y="899999"/>
            <a:ext cx="8640000" cy="52560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cs-CZ" dirty="0" smtClean="0"/>
            </a:lvl1pPr>
            <a:lvl2pPr>
              <a:defRPr lang="cs-CZ" dirty="0" smtClean="0"/>
            </a:lvl2pPr>
            <a:lvl3pPr>
              <a:defRPr lang="cs-CZ" dirty="0" smtClean="0"/>
            </a:lvl3pPr>
            <a:lvl4pPr>
              <a:defRPr lang="cs-CZ" dirty="0" smtClean="0"/>
            </a:lvl4pPr>
            <a:lvl5pPr>
              <a:defRPr lang="cs-CZ" dirty="0"/>
            </a:lvl5pPr>
          </a:lstStyle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Po kliknutí můžete upravovat styly textu v předloze.</a:t>
            </a:r>
          </a:p>
          <a:p>
            <a:pPr marL="182563" lvl="1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Druhá úroveň</a:t>
            </a:r>
          </a:p>
          <a:p>
            <a:pPr marL="182563" lvl="2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Třetí úroveň</a:t>
            </a:r>
          </a:p>
          <a:p>
            <a:pPr marL="182563" lvl="3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Čtvrtá úroveň</a:t>
            </a:r>
          </a:p>
          <a:p>
            <a:pPr marL="182563" lvl="4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Pátá úroveň</a:t>
            </a: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5725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C989D80C-8567-C4A9-23E3-EEFCF177FE2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56470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16000" y="899999"/>
            <a:ext cx="4320000" cy="52560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cs-CZ" smtClean="0"/>
            </a:lvl1pPr>
            <a:lvl2pPr>
              <a:defRPr lang="cs-CZ" smtClean="0"/>
            </a:lvl2pPr>
            <a:lvl3pPr>
              <a:defRPr lang="cs-CZ" smtClean="0"/>
            </a:lvl3pPr>
            <a:lvl4pPr>
              <a:defRPr lang="cs-CZ" smtClean="0"/>
            </a:lvl4pPr>
            <a:lvl5pPr>
              <a:defRPr lang="cs-CZ" dirty="0"/>
            </a:lvl5pPr>
          </a:lstStyle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Po kliknutí můžete upravovat styly textu v předloze.</a:t>
            </a:r>
          </a:p>
          <a:p>
            <a:pPr marL="182563" lvl="1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Druhá úroveň</a:t>
            </a:r>
          </a:p>
          <a:p>
            <a:pPr marL="182563" lvl="2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Třetí úroveň</a:t>
            </a:r>
          </a:p>
          <a:p>
            <a:pPr marL="182563" lvl="3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Čtvrtá úroveň</a:t>
            </a:r>
          </a:p>
          <a:p>
            <a:pPr marL="182563" lvl="4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08000" y="899999"/>
            <a:ext cx="4320000" cy="52560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cs-CZ" smtClean="0"/>
            </a:lvl1pPr>
            <a:lvl2pPr>
              <a:defRPr lang="cs-CZ" smtClean="0"/>
            </a:lvl2pPr>
            <a:lvl3pPr>
              <a:defRPr lang="cs-CZ" smtClean="0"/>
            </a:lvl3pPr>
            <a:lvl4pPr>
              <a:defRPr lang="cs-CZ" smtClean="0"/>
            </a:lvl4pPr>
            <a:lvl5pPr>
              <a:defRPr lang="cs-CZ"/>
            </a:lvl5pPr>
          </a:lstStyle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Po kliknutí můžete upravovat styly textu v předloze.</a:t>
            </a:r>
          </a:p>
          <a:p>
            <a:pPr marL="182563" lvl="1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Druhá úroveň</a:t>
            </a:r>
          </a:p>
          <a:p>
            <a:pPr marL="182563" lvl="2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Třetí úroveň</a:t>
            </a:r>
          </a:p>
          <a:p>
            <a:pPr marL="182563" lvl="3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Čtvrtá úroveň</a:t>
            </a:r>
          </a:p>
          <a:p>
            <a:pPr marL="182563" lvl="4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Pátá úroveň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F6AABC44-F5AD-CD5B-35BB-426E09EDE34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65135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518D2CB8-E589-3488-707D-D2A2F88346F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55450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493B3170-D073-E261-16F4-3EE411B7D96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697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16000" y="899999"/>
            <a:ext cx="4320000" cy="52560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cs-CZ" smtClean="0"/>
            </a:lvl1pPr>
            <a:lvl2pPr>
              <a:defRPr lang="cs-CZ" smtClean="0"/>
            </a:lvl2pPr>
            <a:lvl3pPr>
              <a:defRPr lang="cs-CZ" smtClean="0"/>
            </a:lvl3pPr>
            <a:lvl4pPr>
              <a:defRPr lang="cs-CZ" smtClean="0"/>
            </a:lvl4pPr>
            <a:lvl5pPr>
              <a:defRPr lang="cs-CZ" dirty="0"/>
            </a:lvl5pPr>
          </a:lstStyle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Kliknutím lze upravit styly předlohy textu.</a:t>
            </a:r>
          </a:p>
          <a:p>
            <a:pPr marL="182563" lvl="1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Druhá úroveň</a:t>
            </a:r>
          </a:p>
          <a:p>
            <a:pPr marL="182563" lvl="2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Třetí úroveň</a:t>
            </a:r>
          </a:p>
          <a:p>
            <a:pPr marL="182563" lvl="3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Čtvrtá úroveň</a:t>
            </a:r>
          </a:p>
          <a:p>
            <a:pPr marL="182563" lvl="4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08000" y="899999"/>
            <a:ext cx="4320000" cy="52560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cs-CZ" smtClean="0"/>
            </a:lvl1pPr>
            <a:lvl2pPr>
              <a:defRPr lang="cs-CZ" smtClean="0"/>
            </a:lvl2pPr>
            <a:lvl3pPr>
              <a:defRPr lang="cs-CZ" smtClean="0"/>
            </a:lvl3pPr>
            <a:lvl4pPr>
              <a:defRPr lang="cs-CZ" smtClean="0"/>
            </a:lvl4pPr>
            <a:lvl5pPr>
              <a:defRPr lang="cs-CZ"/>
            </a:lvl5pPr>
          </a:lstStyle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Kliknutím lze upravit styly předlohy textu.</a:t>
            </a:r>
          </a:p>
          <a:p>
            <a:pPr marL="182563" lvl="1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Druhá úroveň</a:t>
            </a:r>
          </a:p>
          <a:p>
            <a:pPr marL="182563" lvl="2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Třetí úroveň</a:t>
            </a:r>
          </a:p>
          <a:p>
            <a:pPr marL="182563" lvl="3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Čtvrtá úroveň</a:t>
            </a:r>
          </a:p>
          <a:p>
            <a:pPr marL="182563" lvl="4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Pátá úroveň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16051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  <p:pic>
        <p:nvPicPr>
          <p:cNvPr id="2" name="Obrázek 1">
            <a:extLst>
              <a:ext uri="{FF2B5EF4-FFF2-40B4-BE49-F238E27FC236}">
                <a16:creationId xmlns:a16="http://schemas.microsoft.com/office/drawing/2014/main" id="{818C47C1-E1CD-16D0-8F8F-C0B47DA06FC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49771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/>
        </p:nvSpPr>
        <p:spPr>
          <a:xfrm>
            <a:off x="0" y="0"/>
            <a:ext cx="3491880" cy="62373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1412776"/>
            <a:ext cx="5111750" cy="47133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898" y="4623062"/>
            <a:ext cx="1828102" cy="226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10847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898" y="4623062"/>
            <a:ext cx="1828102" cy="226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91422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83449022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411710458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716509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018069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260516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7836656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2534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46508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259552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30566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628135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0801702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750304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4123267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2626049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216406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168506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0646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pic>
        <p:nvPicPr>
          <p:cNvPr id="5" name="Obrázek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8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316622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647222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361326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4358173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094905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791778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343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363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/>
        </p:nvSpPr>
        <p:spPr>
          <a:xfrm>
            <a:off x="0" y="0"/>
            <a:ext cx="3491880" cy="62373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1412776"/>
            <a:ext cx="5111750" cy="47133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898" y="4623062"/>
            <a:ext cx="1828102" cy="226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898" y="4623062"/>
            <a:ext cx="1828102" cy="226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970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1" y="6505200"/>
            <a:ext cx="9143999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16000" y="216000"/>
            <a:ext cx="7560000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16000" y="900000"/>
            <a:ext cx="8640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Kliknutím lze upravit styly předlohy textu.</a:t>
            </a:r>
          </a:p>
          <a:p>
            <a:pPr marL="357188" lvl="1" indent="-174625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Druhá úroveň</a:t>
            </a:r>
          </a:p>
          <a:p>
            <a:pPr marL="539750" lvl="2" indent="-182563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Třetí úroveň</a:t>
            </a:r>
          </a:p>
          <a:p>
            <a:pPr marL="712788" lvl="3" indent="-173038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Čtvrtá úroveň</a:t>
            </a:r>
          </a:p>
          <a:p>
            <a:pPr marL="895350" lvl="4" indent="-182563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Pátá úroveň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475" y="65660"/>
            <a:ext cx="1529525" cy="915068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360000" y="649800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bg1">
                    <a:lumMod val="95000"/>
                  </a:schemeClr>
                </a:solidFill>
              </a:rPr>
              <a:t>© 2023 ACREA CR, spol. s r.o.</a:t>
            </a:r>
          </a:p>
        </p:txBody>
      </p:sp>
    </p:spTree>
    <p:extLst>
      <p:ext uri="{BB962C8B-B14F-4D97-AF65-F5344CB8AC3E}">
        <p14:creationId xmlns:p14="http://schemas.microsoft.com/office/powerpoint/2010/main" val="924656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lang="cs-CZ" sz="2000" b="1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lang="cs-CZ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lang="cs-CZ" sz="16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lang="cs-CZ" sz="16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lang="cs-CZ" sz="16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984552-8A5E-4C71-82DC-9004B179B453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6940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D20D6-69BB-4D92-BECB-695A164C9E57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7169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1" y="6505200"/>
            <a:ext cx="9143999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16000" y="216000"/>
            <a:ext cx="7560000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16000" y="900000"/>
            <a:ext cx="8640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Kliknutím lze upravit styly předlohy textu.</a:t>
            </a:r>
          </a:p>
          <a:p>
            <a:pPr marL="357188" lvl="1" indent="-174625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Druhá úroveň</a:t>
            </a:r>
          </a:p>
          <a:p>
            <a:pPr marL="539750" lvl="2" indent="-182563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Třetí úroveň</a:t>
            </a:r>
          </a:p>
          <a:p>
            <a:pPr marL="712788" lvl="3" indent="-173038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Čtvrtá úroveň</a:t>
            </a:r>
          </a:p>
          <a:p>
            <a:pPr marL="895350" lvl="4" indent="-182563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Pátá úroveň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475" y="65660"/>
            <a:ext cx="1529525" cy="915068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360000" y="649800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>
                <a:solidFill>
                  <a:schemeClr val="bg1">
                    <a:lumMod val="95000"/>
                  </a:schemeClr>
                </a:solidFill>
              </a:rPr>
              <a:t>© 2024 </a:t>
            </a:r>
            <a:r>
              <a:rPr lang="cs-CZ" dirty="0">
                <a:solidFill>
                  <a:schemeClr val="bg1">
                    <a:lumMod val="95000"/>
                  </a:schemeClr>
                </a:solidFill>
              </a:rPr>
              <a:t>ACREA CR, spol. s r.o.</a:t>
            </a:r>
          </a:p>
        </p:txBody>
      </p:sp>
    </p:spTree>
    <p:extLst>
      <p:ext uri="{BB962C8B-B14F-4D97-AF65-F5344CB8AC3E}">
        <p14:creationId xmlns:p14="http://schemas.microsoft.com/office/powerpoint/2010/main" val="1244053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lang="cs-CZ" sz="2000" b="1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lang="cs-CZ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lang="cs-CZ" sz="16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lang="cs-CZ" sz="16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lang="cs-CZ" sz="16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984552-8A5E-4C71-82DC-9004B179B453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9592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D20D6-69BB-4D92-BECB-695A164C9E57}" type="datetimeFigureOut">
              <a:rPr lang="cs-CZ" smtClean="0"/>
              <a:t>21.05.2025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8589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hyperlink" Target="https://www.microsoft.com/en-us/download/details.aspx?id=58494&amp;msockid=2e97798ad65261a907686d03d7a3601b" TargetMode="External"/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5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3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3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3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3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3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3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3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3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3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3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3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3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NULL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customXml" Target="../ink/ink1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Relationship Id="rId14" Type="http://schemas.openxmlformats.org/officeDocument/2006/relationships/image" Target="../media/image3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>
            <a:extLst>
              <a:ext uri="{FF2B5EF4-FFF2-40B4-BE49-F238E27FC236}">
                <a16:creationId xmlns:a16="http://schemas.microsoft.com/office/drawing/2014/main" id="{7900A9D5-C2C0-439B-9CD2-22CCDB862D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99792" y="1844824"/>
            <a:ext cx="6056584" cy="1470025"/>
          </a:xfrm>
        </p:spPr>
        <p:txBody>
          <a:bodyPr/>
          <a:lstStyle/>
          <a:p>
            <a:pPr algn="ctr"/>
            <a:r>
              <a:rPr lang="cs-CZ" dirty="0"/>
              <a:t>Ovládněte </a:t>
            </a:r>
            <a:r>
              <a:rPr lang="cs-CZ" dirty="0" err="1"/>
              <a:t>Power</a:t>
            </a:r>
            <a:r>
              <a:rPr lang="cs-CZ" dirty="0"/>
              <a:t> BI: </a:t>
            </a:r>
            <a:br>
              <a:rPr lang="cs-CZ" dirty="0"/>
            </a:br>
            <a:r>
              <a:rPr lang="cs-CZ" dirty="0"/>
              <a:t>Od základů po pokročilé techniky</a:t>
            </a:r>
          </a:p>
        </p:txBody>
      </p:sp>
    </p:spTree>
    <p:extLst>
      <p:ext uri="{BB962C8B-B14F-4D97-AF65-F5344CB8AC3E}">
        <p14:creationId xmlns:p14="http://schemas.microsoft.com/office/powerpoint/2010/main" val="42459129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042B83-0A63-D36B-4975-399F754664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8570F40-C15F-9ACF-9EBE-761039C837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Power</a:t>
            </a:r>
            <a:r>
              <a:rPr lang="cs-CZ" dirty="0"/>
              <a:t> BI</a:t>
            </a:r>
            <a:endParaRPr lang="sk-SK" dirty="0"/>
          </a:p>
        </p:txBody>
      </p:sp>
      <p:pic>
        <p:nvPicPr>
          <p:cNvPr id="6" name="Zástupný obsah 5">
            <a:extLst>
              <a:ext uri="{FF2B5EF4-FFF2-40B4-BE49-F238E27FC236}">
                <a16:creationId xmlns:a16="http://schemas.microsoft.com/office/drawing/2014/main" id="{6D0F0C0B-FA06-3823-DCA3-73AA7DCBDD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1267200"/>
            <a:ext cx="8640763" cy="4482903"/>
          </a:xfrm>
        </p:spPr>
      </p:pic>
      <p:sp>
        <p:nvSpPr>
          <p:cNvPr id="8" name="Obdélník 7">
            <a:extLst>
              <a:ext uri="{FF2B5EF4-FFF2-40B4-BE49-F238E27FC236}">
                <a16:creationId xmlns:a16="http://schemas.microsoft.com/office/drawing/2014/main" id="{13008FD4-2606-D573-86FC-8260C8259B30}"/>
              </a:ext>
            </a:extLst>
          </p:cNvPr>
          <p:cNvSpPr/>
          <p:nvPr/>
        </p:nvSpPr>
        <p:spPr>
          <a:xfrm>
            <a:off x="6660232" y="1772816"/>
            <a:ext cx="2088232" cy="2160240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578248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CA929E-0418-1E5F-F214-6E5940739C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F7EE62-E59F-2F87-A057-8B8AE65B0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Power</a:t>
            </a:r>
            <a:r>
              <a:rPr lang="cs-CZ" dirty="0"/>
              <a:t> BI</a:t>
            </a:r>
            <a:endParaRPr lang="sk-SK" dirty="0"/>
          </a:p>
        </p:txBody>
      </p:sp>
      <p:pic>
        <p:nvPicPr>
          <p:cNvPr id="7" name="Zástupný obsah 6">
            <a:extLst>
              <a:ext uri="{FF2B5EF4-FFF2-40B4-BE49-F238E27FC236}">
                <a16:creationId xmlns:a16="http://schemas.microsoft.com/office/drawing/2014/main" id="{7E332D15-88AA-24F0-7B57-174AF9C997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1267200"/>
            <a:ext cx="8640763" cy="4482903"/>
          </a:xfrm>
        </p:spPr>
      </p:pic>
    </p:spTree>
    <p:extLst>
      <p:ext uri="{BB962C8B-B14F-4D97-AF65-F5344CB8AC3E}">
        <p14:creationId xmlns:p14="http://schemas.microsoft.com/office/powerpoint/2010/main" val="4409862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C9F13B-35A1-99F6-07E8-C29BA80F57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39C782E-5796-DDAA-15E5-CB9309A20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Power</a:t>
            </a:r>
            <a:r>
              <a:rPr lang="cs-CZ" dirty="0"/>
              <a:t> BI</a:t>
            </a:r>
            <a:endParaRPr lang="sk-SK" dirty="0"/>
          </a:p>
        </p:txBody>
      </p:sp>
      <p:pic>
        <p:nvPicPr>
          <p:cNvPr id="6" name="Zástupný obsah 5">
            <a:extLst>
              <a:ext uri="{FF2B5EF4-FFF2-40B4-BE49-F238E27FC236}">
                <a16:creationId xmlns:a16="http://schemas.microsoft.com/office/drawing/2014/main" id="{B20D0CD0-2B9F-3DA7-3BC2-176CCA22E8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1267200"/>
            <a:ext cx="8640763" cy="4482903"/>
          </a:xfrm>
        </p:spPr>
      </p:pic>
    </p:spTree>
    <p:extLst>
      <p:ext uri="{BB962C8B-B14F-4D97-AF65-F5344CB8AC3E}">
        <p14:creationId xmlns:p14="http://schemas.microsoft.com/office/powerpoint/2010/main" val="22785381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BB64F7-3CF9-66F2-F10E-BD6A190AD2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4E53B74-74A5-313E-DEE9-48B248A5CF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Power</a:t>
            </a:r>
            <a:r>
              <a:rPr lang="cs-CZ" dirty="0"/>
              <a:t> BI</a:t>
            </a:r>
            <a:endParaRPr lang="sk-SK" dirty="0"/>
          </a:p>
        </p:txBody>
      </p:sp>
      <p:pic>
        <p:nvPicPr>
          <p:cNvPr id="7" name="Zástupný obsah 6">
            <a:extLst>
              <a:ext uri="{FF2B5EF4-FFF2-40B4-BE49-F238E27FC236}">
                <a16:creationId xmlns:a16="http://schemas.microsoft.com/office/drawing/2014/main" id="{BCC68428-EC1C-CD8B-AC35-A546DCE5A2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1267200"/>
            <a:ext cx="8640763" cy="4482903"/>
          </a:xfrm>
        </p:spPr>
      </p:pic>
    </p:spTree>
    <p:extLst>
      <p:ext uri="{BB962C8B-B14F-4D97-AF65-F5344CB8AC3E}">
        <p14:creationId xmlns:p14="http://schemas.microsoft.com/office/powerpoint/2010/main" val="943725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DC044C-CDAC-3032-9D30-F0BD05B73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noProof="0" dirty="0"/>
              <a:t>Microsoft </a:t>
            </a:r>
            <a:r>
              <a:rPr lang="sk-SK" noProof="0" dirty="0" err="1"/>
              <a:t>Power</a:t>
            </a:r>
            <a:r>
              <a:rPr lang="sk-SK" noProof="0" dirty="0"/>
              <a:t> BI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A35F49B-F373-B2E1-F5AB-DEF8114D15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noProof="0" dirty="0"/>
              <a:t>Súčasťou </a:t>
            </a:r>
            <a:r>
              <a:rPr lang="sk-SK" noProof="0" dirty="0" err="1"/>
              <a:t>Power</a:t>
            </a:r>
            <a:r>
              <a:rPr lang="sk-SK" noProof="0" dirty="0"/>
              <a:t> BI je:</a:t>
            </a:r>
          </a:p>
          <a:p>
            <a:pPr lvl="1"/>
            <a:r>
              <a:rPr lang="sk-SK" b="1" noProof="0" dirty="0" err="1"/>
              <a:t>Power</a:t>
            </a:r>
            <a:r>
              <a:rPr lang="sk-SK" b="1" noProof="0" dirty="0"/>
              <a:t> BI Desktop: </a:t>
            </a:r>
            <a:r>
              <a:rPr lang="sk-SK" noProof="0" dirty="0"/>
              <a:t>počítačová aplikácia,</a:t>
            </a:r>
            <a:endParaRPr lang="sk-SK" b="1" noProof="0" dirty="0"/>
          </a:p>
          <a:p>
            <a:pPr lvl="1"/>
            <a:r>
              <a:rPr lang="sk-SK" b="1" noProof="0" dirty="0" err="1"/>
              <a:t>Power</a:t>
            </a:r>
            <a:r>
              <a:rPr lang="sk-SK" b="1" noProof="0" dirty="0"/>
              <a:t> BI Service:</a:t>
            </a:r>
            <a:r>
              <a:rPr lang="sk-SK" noProof="0" dirty="0"/>
              <a:t> online softvér ako služba (</a:t>
            </a:r>
            <a:r>
              <a:rPr lang="sk-SK" noProof="0" dirty="0" err="1"/>
              <a:t>SaaS</a:t>
            </a:r>
            <a:r>
              <a:rPr lang="sk-SK" noProof="0" dirty="0"/>
              <a:t>) - https://app.powerbi.com/</a:t>
            </a:r>
            <a:endParaRPr lang="sk-SK" b="1" noProof="0" dirty="0"/>
          </a:p>
          <a:p>
            <a:pPr lvl="1"/>
            <a:r>
              <a:rPr lang="sk-SK" b="1" noProof="0" dirty="0" err="1"/>
              <a:t>Power</a:t>
            </a:r>
            <a:r>
              <a:rPr lang="sk-SK" b="1" noProof="0" dirty="0"/>
              <a:t> BI Mobile:</a:t>
            </a:r>
            <a:r>
              <a:rPr lang="sk-SK" noProof="0" dirty="0"/>
              <a:t> mobilná aplikácia (</a:t>
            </a:r>
            <a:r>
              <a:rPr lang="sk-SK" noProof="0" dirty="0" err="1"/>
              <a:t>iOS</a:t>
            </a:r>
            <a:r>
              <a:rPr lang="sk-SK" noProof="0" dirty="0"/>
              <a:t>, Android, Windows),</a:t>
            </a:r>
            <a:endParaRPr lang="sk-SK" b="1" noProof="0" dirty="0"/>
          </a:p>
          <a:p>
            <a:pPr lvl="1"/>
            <a:r>
              <a:rPr lang="sk-SK" b="1" noProof="0" dirty="0" err="1"/>
              <a:t>Power</a:t>
            </a:r>
            <a:r>
              <a:rPr lang="sk-SK" b="1" noProof="0" dirty="0"/>
              <a:t> BI Report </a:t>
            </a:r>
            <a:r>
              <a:rPr lang="sk-SK" b="1" noProof="0" dirty="0" err="1"/>
              <a:t>Builder</a:t>
            </a:r>
            <a:r>
              <a:rPr lang="sk-SK" b="1" noProof="0" dirty="0"/>
              <a:t>: </a:t>
            </a:r>
            <a:r>
              <a:rPr lang="sk-SK" noProof="0" dirty="0"/>
              <a:t>počítačová aplikácia na tvorbu stránkových reportov,</a:t>
            </a:r>
            <a:endParaRPr lang="sk-SK" b="1" noProof="0" dirty="0"/>
          </a:p>
          <a:p>
            <a:pPr lvl="1"/>
            <a:r>
              <a:rPr lang="sk-SK" b="1" noProof="0" dirty="0" err="1"/>
              <a:t>Power</a:t>
            </a:r>
            <a:r>
              <a:rPr lang="sk-SK" b="1" noProof="0" dirty="0"/>
              <a:t> BI Report Server:</a:t>
            </a:r>
            <a:r>
              <a:rPr lang="sk-SK" noProof="0" dirty="0"/>
              <a:t> lokálny report server,</a:t>
            </a:r>
            <a:endParaRPr lang="sk-SK" b="1" noProof="0" dirty="0"/>
          </a:p>
          <a:p>
            <a:pPr lvl="1"/>
            <a:r>
              <a:rPr lang="sk-SK" b="1" noProof="0" dirty="0" err="1"/>
              <a:t>Power</a:t>
            </a:r>
            <a:r>
              <a:rPr lang="sk-SK" b="1" noProof="0" dirty="0"/>
              <a:t> BI </a:t>
            </a:r>
            <a:r>
              <a:rPr lang="sk-SK" b="1" noProof="0" dirty="0" err="1"/>
              <a:t>Gateway</a:t>
            </a:r>
            <a:r>
              <a:rPr lang="sk-SK" b="1" noProof="0" dirty="0"/>
              <a:t>: </a:t>
            </a:r>
            <a:r>
              <a:rPr lang="sk-SK" noProof="0" dirty="0"/>
              <a:t>nástroj, ktorý vytvorí bezpečné prepojenie medzi zdrojom dát a reportom, ktorý sa nachádza v </a:t>
            </a:r>
            <a:r>
              <a:rPr lang="sk-SK" noProof="0" dirty="0" err="1"/>
              <a:t>cloude</a:t>
            </a:r>
            <a:r>
              <a:rPr lang="sk-SK" noProof="0" dirty="0"/>
              <a:t>.</a:t>
            </a:r>
            <a:endParaRPr lang="sk-SK" b="1" noProof="0" dirty="0"/>
          </a:p>
          <a:p>
            <a:endParaRPr lang="sk-SK" noProof="0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750E77EF-86C3-E35E-1E04-BCBCA778684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3903" y="3507491"/>
            <a:ext cx="4355976" cy="2903984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DFD7FCB0-CA36-D78A-9CE4-40BBED5A17B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779" y="3743133"/>
            <a:ext cx="3622837" cy="2432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6926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053A68C-6476-6648-A081-23BA84D9C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Power</a:t>
            </a:r>
            <a:r>
              <a:rPr lang="cs-CZ" dirty="0"/>
              <a:t> BI Desktop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F94FC0F-BCFF-C3C1-ECB2-E7CB512AB2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noProof="0" dirty="0" err="1"/>
              <a:t>Power</a:t>
            </a:r>
            <a:r>
              <a:rPr lang="sk-SK" noProof="0" dirty="0"/>
              <a:t> BI Desktop je počítačová aplikácia, ktorú je </a:t>
            </a:r>
            <a:r>
              <a:rPr lang="sk-SK" dirty="0"/>
              <a:t>potrebné</a:t>
            </a:r>
            <a:r>
              <a:rPr lang="sk-SK" noProof="0" dirty="0"/>
              <a:t> mať stiahnutú a nainštalovanú lokálne vo svojom počítači. </a:t>
            </a:r>
          </a:p>
          <a:p>
            <a:pPr marL="0" indent="0">
              <a:buNone/>
            </a:pPr>
            <a:endParaRPr lang="sk-SK" noProof="0" dirty="0"/>
          </a:p>
          <a:p>
            <a:r>
              <a:rPr lang="sk-SK" dirty="0"/>
              <a:t>Odkaz na stiahnutie:</a:t>
            </a:r>
            <a:endParaRPr lang="sk-SK" noProof="0" dirty="0"/>
          </a:p>
          <a:p>
            <a:pPr marL="400050" lvl="1" indent="0">
              <a:buNone/>
            </a:pPr>
            <a:r>
              <a:rPr lang="en-US" dirty="0">
                <a:hlinkClick r:id="rId2"/>
              </a:rPr>
              <a:t>Download Microsoft Power BI Desktop from Official Microsoft Download Center</a:t>
            </a:r>
            <a:endParaRPr lang="cs-CZ" dirty="0"/>
          </a:p>
          <a:p>
            <a:pPr marL="285750"/>
            <a:endParaRPr lang="cs-CZ" dirty="0"/>
          </a:p>
          <a:p>
            <a:pPr marL="285750"/>
            <a:r>
              <a:rPr lang="cs-CZ" noProof="0" dirty="0"/>
              <a:t>Druhá </a:t>
            </a:r>
            <a:r>
              <a:rPr lang="sk-SK" noProof="0" dirty="0"/>
              <a:t>možnosť je cez Microsoft </a:t>
            </a:r>
            <a:r>
              <a:rPr lang="sk-SK" noProof="0" dirty="0" err="1"/>
              <a:t>Store</a:t>
            </a:r>
            <a:r>
              <a:rPr lang="cs-CZ" noProof="0" dirty="0"/>
              <a:t>.</a:t>
            </a:r>
            <a:endParaRPr lang="sk-SK" noProof="0" dirty="0"/>
          </a:p>
          <a:p>
            <a:pPr marL="0" indent="0">
              <a:buNone/>
            </a:pPr>
            <a:endParaRPr lang="sk-SK" noProof="0" dirty="0"/>
          </a:p>
          <a:p>
            <a:r>
              <a:rPr lang="sk-SK" noProof="0" dirty="0"/>
              <a:t>Je zadarmo.</a:t>
            </a:r>
          </a:p>
          <a:p>
            <a:r>
              <a:rPr lang="sk-SK" noProof="0" dirty="0"/>
              <a:t>Aplikácia je dostupná len pre operačné systémy </a:t>
            </a:r>
            <a:r>
              <a:rPr lang="sk-SK" noProof="0" dirty="0">
                <a:solidFill>
                  <a:schemeClr val="accent6"/>
                </a:solidFill>
              </a:rPr>
              <a:t>Windows</a:t>
            </a:r>
            <a:r>
              <a:rPr lang="sk-SK" noProof="0" dirty="0"/>
              <a:t>.</a:t>
            </a:r>
          </a:p>
          <a:p>
            <a:pPr marL="0" indent="0">
              <a:buNone/>
            </a:pPr>
            <a:endParaRPr lang="sk-SK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8B6D2A80-8217-04D8-084E-1C73223669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2" y="4738830"/>
            <a:ext cx="3600400" cy="1381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1494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9206E10-199E-9D04-F769-E9192D24B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Rozhranie</a:t>
            </a:r>
            <a:r>
              <a:rPr lang="cs-CZ" dirty="0"/>
              <a:t> </a:t>
            </a:r>
            <a:r>
              <a:rPr lang="cs-CZ" dirty="0" err="1"/>
              <a:t>Power</a:t>
            </a:r>
            <a:r>
              <a:rPr lang="cs-CZ" dirty="0"/>
              <a:t> BI Desktop</a:t>
            </a:r>
            <a:endParaRPr lang="sk-SK" dirty="0"/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9C688775-52A3-C4A6-1178-EBA75A7F74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Ikona na </a:t>
            </a:r>
            <a:r>
              <a:rPr lang="cs-CZ" dirty="0" err="1"/>
              <a:t>ploche</a:t>
            </a:r>
            <a:r>
              <a:rPr lang="cs-CZ" dirty="0"/>
              <a:t> </a:t>
            </a:r>
            <a:endParaRPr lang="sk-SK" noProof="0" dirty="0"/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2D9E6AC4-25A9-BBD4-521F-1CA831AEFDE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780" y="1880204"/>
            <a:ext cx="8316440" cy="4236268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6677C1D3-38B7-240C-30E4-7A5E69F093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3768" y="759834"/>
            <a:ext cx="723963" cy="960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5223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5399C23-D03A-05DA-571B-AB6EFCFAA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Rozhranie</a:t>
            </a:r>
            <a:r>
              <a:rPr lang="cs-CZ" dirty="0"/>
              <a:t> </a:t>
            </a:r>
            <a:r>
              <a:rPr lang="cs-CZ" dirty="0" err="1"/>
              <a:t>Power</a:t>
            </a:r>
            <a:r>
              <a:rPr lang="cs-CZ" dirty="0"/>
              <a:t> BI Desktop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E7EA128-0DBB-1649-41E1-A524D0E0E8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i="1" dirty="0"/>
              <a:t>Table </a:t>
            </a:r>
            <a:r>
              <a:rPr lang="sk-SK" i="1" dirty="0" err="1"/>
              <a:t>view</a:t>
            </a:r>
            <a:endParaRPr lang="sk-SK" i="1" dirty="0"/>
          </a:p>
          <a:p>
            <a:pPr lvl="1"/>
            <a:r>
              <a:rPr lang="cs-CZ" dirty="0"/>
              <a:t>Poskytuje </a:t>
            </a:r>
            <a:r>
              <a:rPr lang="cs-CZ" dirty="0" err="1"/>
              <a:t>náhľad</a:t>
            </a:r>
            <a:r>
              <a:rPr lang="cs-CZ" dirty="0"/>
              <a:t> importovaných dat.</a:t>
            </a:r>
            <a:endParaRPr lang="en-US" dirty="0"/>
          </a:p>
          <a:p>
            <a:endParaRPr lang="sk-SK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54168DE0-5604-FD65-4F19-944D1B992A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68" y="1951041"/>
            <a:ext cx="8460432" cy="3153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2023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72605-80ED-5E91-F620-C754B0876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Rozhranie</a:t>
            </a:r>
            <a:r>
              <a:rPr lang="cs-CZ" dirty="0"/>
              <a:t> </a:t>
            </a:r>
            <a:r>
              <a:rPr lang="cs-CZ" dirty="0" err="1"/>
              <a:t>Power</a:t>
            </a:r>
            <a:r>
              <a:rPr lang="cs-CZ" dirty="0"/>
              <a:t> BI Desktop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CB561D0-2E81-53D7-128B-BC4AAD966F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i="1" dirty="0"/>
              <a:t>Model </a:t>
            </a:r>
            <a:r>
              <a:rPr lang="sk-SK" i="1" dirty="0" err="1"/>
              <a:t>view</a:t>
            </a:r>
            <a:endParaRPr lang="sk-SK" i="1" dirty="0"/>
          </a:p>
          <a:p>
            <a:pPr lvl="1"/>
            <a:r>
              <a:rPr lang="sk-SK" noProof="0" dirty="0"/>
              <a:t>Dátový model.</a:t>
            </a:r>
          </a:p>
          <a:p>
            <a:pPr lvl="1"/>
            <a:r>
              <a:rPr lang="sk-SK" dirty="0"/>
              <a:t>S</a:t>
            </a:r>
            <a:r>
              <a:rPr lang="sk-SK" noProof="0" dirty="0" err="1"/>
              <a:t>chéma</a:t>
            </a:r>
            <a:r>
              <a:rPr lang="sk-SK" noProof="0" dirty="0"/>
              <a:t> tabuliek a ich vzájomných vzťahov.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542DB2D3-0789-3A01-64BE-5D61E5009A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796" y="2149583"/>
            <a:ext cx="8244408" cy="3808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9300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D120919-03EB-AEBD-2B5B-16AA38733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Rozhranie</a:t>
            </a:r>
            <a:r>
              <a:rPr lang="cs-CZ" dirty="0"/>
              <a:t> </a:t>
            </a:r>
            <a:r>
              <a:rPr lang="cs-CZ" dirty="0" err="1"/>
              <a:t>Power</a:t>
            </a:r>
            <a:r>
              <a:rPr lang="cs-CZ" dirty="0"/>
              <a:t> BI Desktop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1EF6990-5CC3-912F-2AD6-CE8BE25DED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i="1" dirty="0"/>
              <a:t>Report </a:t>
            </a:r>
            <a:r>
              <a:rPr lang="sk-SK" i="1" dirty="0" err="1"/>
              <a:t>view</a:t>
            </a:r>
            <a:endParaRPr lang="en-US" i="1" dirty="0"/>
          </a:p>
          <a:p>
            <a:pPr lvl="1"/>
            <a:r>
              <a:rPr lang="sk-SK" dirty="0"/>
              <a:t>Slúži k tvorbe reportu.</a:t>
            </a:r>
            <a:endParaRPr lang="en-US" dirty="0"/>
          </a:p>
          <a:p>
            <a:endParaRPr lang="sk-SK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5732767D-4E9B-7948-3E79-2D1A5BD9B3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552" y="1844824"/>
            <a:ext cx="8064896" cy="3825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632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372A2D4-A360-D65B-E006-C3245E734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090" y="193324"/>
            <a:ext cx="7524352" cy="540000"/>
          </a:xfrm>
        </p:spPr>
        <p:txBody>
          <a:bodyPr/>
          <a:lstStyle/>
          <a:p>
            <a:r>
              <a:rPr lang="sk-SK" dirty="0"/>
              <a:t>Čo vám kurz prinesie?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25EA217-E6E8-0ECF-3703-8572E0003D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k-SK" dirty="0"/>
              <a:t>Zoznámite sa so </a:t>
            </a:r>
            <a:r>
              <a:rPr lang="sk-SK" dirty="0">
                <a:solidFill>
                  <a:schemeClr val="accent6"/>
                </a:solidFill>
              </a:rPr>
              <a:t>základnou funkcionalitou </a:t>
            </a:r>
            <a:r>
              <a:rPr lang="sk-SK" dirty="0"/>
              <a:t>softvéru </a:t>
            </a:r>
            <a:r>
              <a:rPr lang="sk-SK" dirty="0" err="1"/>
              <a:t>Power</a:t>
            </a:r>
            <a:r>
              <a:rPr lang="sk-SK" dirty="0"/>
              <a:t> BI Desktop.</a:t>
            </a:r>
          </a:p>
          <a:p>
            <a:r>
              <a:rPr lang="sk-SK" dirty="0"/>
              <a:t>Naučíte sa </a:t>
            </a:r>
            <a:r>
              <a:rPr lang="sk-SK" dirty="0">
                <a:solidFill>
                  <a:schemeClr val="accent6"/>
                </a:solidFill>
              </a:rPr>
              <a:t>načítať dáta </a:t>
            </a:r>
            <a:r>
              <a:rPr lang="sk-SK" dirty="0"/>
              <a:t>z rôznych formátov.</a:t>
            </a:r>
          </a:p>
          <a:p>
            <a:r>
              <a:rPr lang="sk-SK" noProof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Naučíte sa </a:t>
            </a:r>
            <a:r>
              <a:rPr lang="sk-SK" noProof="0" dirty="0">
                <a:solidFill>
                  <a:schemeClr val="accent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transformovať dáta </a:t>
            </a:r>
            <a:r>
              <a:rPr lang="sk-SK" noProof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 </a:t>
            </a:r>
            <a:r>
              <a:rPr lang="sk-SK" noProof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Power</a:t>
            </a:r>
            <a:r>
              <a:rPr lang="sk-SK" noProof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sk-SK" noProof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Query</a:t>
            </a:r>
            <a:r>
              <a:rPr lang="sk-SK" noProof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editore.</a:t>
            </a:r>
            <a:endParaRPr lang="sk-SK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sk-SK" noProof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Osvojíte si základy </a:t>
            </a:r>
            <a:r>
              <a:rPr lang="sk-SK" noProof="0" dirty="0">
                <a:solidFill>
                  <a:schemeClr val="accent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dátovej architektúry a modelovania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sk-SK" noProof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Naučíte sa pracovať s jazykom </a:t>
            </a:r>
            <a:r>
              <a:rPr lang="sk-SK" noProof="0" dirty="0">
                <a:solidFill>
                  <a:schemeClr val="accent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DAX</a:t>
            </a:r>
            <a:r>
              <a:rPr lang="sk-SK" noProof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 vytvárať 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metriky.</a:t>
            </a:r>
            <a:endParaRPr lang="sk-SK" dirty="0"/>
          </a:p>
          <a:p>
            <a:r>
              <a:rPr lang="sk-SK" dirty="0"/>
              <a:t>Zoznámite sa s </a:t>
            </a:r>
            <a:r>
              <a:rPr lang="sk-SK" dirty="0">
                <a:solidFill>
                  <a:schemeClr val="accent6"/>
                </a:solidFill>
              </a:rPr>
              <a:t>tvorbou základných vizuálov</a:t>
            </a:r>
            <a:r>
              <a:rPr lang="sk-SK" dirty="0"/>
              <a:t>.</a:t>
            </a:r>
          </a:p>
          <a:p>
            <a:r>
              <a:rPr lang="sk-SK" dirty="0"/>
              <a:t>Naučíte sa ako </a:t>
            </a:r>
            <a:r>
              <a:rPr lang="sk-SK" dirty="0">
                <a:solidFill>
                  <a:schemeClr val="accent6"/>
                </a:solidFill>
              </a:rPr>
              <a:t>posunúť reporty na vyššiu úroveň</a:t>
            </a:r>
            <a:r>
              <a:rPr lang="sk-SK" dirty="0"/>
              <a:t>.</a:t>
            </a:r>
          </a:p>
          <a:p>
            <a:r>
              <a:rPr lang="sk-SK" dirty="0"/>
              <a:t>Naučíte sa </a:t>
            </a:r>
            <a:r>
              <a:rPr lang="sk-SK" dirty="0">
                <a:solidFill>
                  <a:schemeClr val="accent6"/>
                </a:solidFill>
              </a:rPr>
              <a:t>s vizuálmi pracovať </a:t>
            </a:r>
            <a:r>
              <a:rPr lang="sk-SK" dirty="0"/>
              <a:t>a vhodne ich </a:t>
            </a:r>
            <a:r>
              <a:rPr lang="sk-SK" dirty="0">
                <a:solidFill>
                  <a:schemeClr val="accent6"/>
                </a:solidFill>
              </a:rPr>
              <a:t>formátovať</a:t>
            </a:r>
            <a:r>
              <a:rPr lang="sk-SK" dirty="0"/>
              <a:t>.</a:t>
            </a:r>
          </a:p>
          <a:p>
            <a:r>
              <a:rPr lang="sk-SK" dirty="0"/>
              <a:t>Naučíte sa vytvárať výstupy vo forme </a:t>
            </a:r>
            <a:r>
              <a:rPr lang="sk-SK" dirty="0">
                <a:solidFill>
                  <a:schemeClr val="accent6"/>
                </a:solidFill>
              </a:rPr>
              <a:t>prehľadných reportov.</a:t>
            </a:r>
          </a:p>
          <a:p>
            <a:r>
              <a:rPr lang="sk-SK" dirty="0"/>
              <a:t>Naučíte sa ako reporty </a:t>
            </a:r>
            <a:r>
              <a:rPr lang="sk-SK" dirty="0">
                <a:solidFill>
                  <a:schemeClr val="accent6"/>
                </a:solidFill>
              </a:rPr>
              <a:t>publikovať</a:t>
            </a:r>
            <a:r>
              <a:rPr lang="sk-SK" dirty="0"/>
              <a:t> do </a:t>
            </a:r>
            <a:r>
              <a:rPr lang="sk-SK" dirty="0" err="1"/>
              <a:t>Power</a:t>
            </a:r>
            <a:r>
              <a:rPr lang="sk-SK" dirty="0"/>
              <a:t> BI Service a </a:t>
            </a:r>
            <a:r>
              <a:rPr lang="sk-SK" dirty="0">
                <a:solidFill>
                  <a:schemeClr val="accent6"/>
                </a:solidFill>
              </a:rPr>
              <a:t>zdieľať</a:t>
            </a:r>
            <a:r>
              <a:rPr lang="sk-SK" dirty="0"/>
              <a:t> ich s ďalšími členmi tímu alebo organizácie. </a:t>
            </a:r>
          </a:p>
          <a:p>
            <a:r>
              <a:rPr lang="sk-SK" noProof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Naučíte sa používať dátovú bránu a nastavovať pravidelnú aktualizáciu dát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sk-SK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sk-SK" noProof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Naučíte sa, ako zabezpečiť, že rôzni používatelia uvidia len dáta, ktoré im boli povolené, a to v rámci rovnakého reportu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sk-SK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495612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27F783-B40E-368A-BECE-CAED2CD99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Rozhranie</a:t>
            </a:r>
            <a:r>
              <a:rPr lang="cs-CZ" dirty="0"/>
              <a:t> </a:t>
            </a:r>
            <a:r>
              <a:rPr lang="cs-CZ" dirty="0" err="1"/>
              <a:t>Power</a:t>
            </a:r>
            <a:r>
              <a:rPr lang="cs-CZ" dirty="0"/>
              <a:t> BI Desktop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B4D2606-636E-EC72-A4DB-CEB5836909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i="1" dirty="0"/>
              <a:t>DAX </a:t>
            </a:r>
            <a:r>
              <a:rPr lang="cs-CZ" i="1" dirty="0" err="1"/>
              <a:t>query</a:t>
            </a:r>
            <a:r>
              <a:rPr lang="cs-CZ" i="1" dirty="0"/>
              <a:t> </a:t>
            </a:r>
            <a:r>
              <a:rPr lang="cs-CZ" i="1" dirty="0" err="1"/>
              <a:t>view</a:t>
            </a:r>
            <a:endParaRPr lang="cs-CZ" i="1" dirty="0"/>
          </a:p>
          <a:p>
            <a:pPr lvl="1"/>
            <a:r>
              <a:rPr lang="sk-SK" noProof="0" dirty="0"/>
              <a:t>Slúži k vráteniu dát z modelu pomocou dotazov jazyka DAX.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B75E1F60-B953-8FB0-0BAB-92CB0CFC07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816" y="1844824"/>
            <a:ext cx="8040426" cy="3709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3130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4C469D-C9E1-9D54-8976-8EC0C60E1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Rozhranie</a:t>
            </a:r>
            <a:r>
              <a:rPr lang="cs-CZ" dirty="0"/>
              <a:t> </a:t>
            </a:r>
            <a:r>
              <a:rPr lang="cs-CZ" dirty="0" err="1"/>
              <a:t>Power</a:t>
            </a:r>
            <a:r>
              <a:rPr lang="cs-CZ" dirty="0"/>
              <a:t> BI Desktop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99169A8-645C-FD5F-6873-269E33DFC8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TMDL </a:t>
            </a:r>
            <a:r>
              <a:rPr lang="cs-CZ" dirty="0" err="1"/>
              <a:t>view</a:t>
            </a:r>
            <a:r>
              <a:rPr lang="cs-CZ" dirty="0"/>
              <a:t> </a:t>
            </a:r>
            <a:r>
              <a:rPr lang="cs-CZ" dirty="0">
                <a:solidFill>
                  <a:schemeClr val="accent6"/>
                </a:solidFill>
              </a:rPr>
              <a:t>(</a:t>
            </a:r>
            <a:r>
              <a:rPr lang="en-US" b="1" i="0" dirty="0">
                <a:solidFill>
                  <a:schemeClr val="accent6"/>
                </a:solidFill>
                <a:effectLst/>
              </a:rPr>
              <a:t>File</a:t>
            </a:r>
            <a:r>
              <a:rPr lang="cs-CZ" b="0" i="0" dirty="0">
                <a:solidFill>
                  <a:schemeClr val="accent6"/>
                </a:solidFill>
                <a:effectLst/>
              </a:rPr>
              <a:t> –</a:t>
            </a:r>
            <a:r>
              <a:rPr lang="en-US" b="0" i="0" dirty="0">
                <a:solidFill>
                  <a:schemeClr val="accent6"/>
                </a:solidFill>
                <a:effectLst/>
              </a:rPr>
              <a:t> </a:t>
            </a:r>
            <a:r>
              <a:rPr lang="en-US" b="1" i="0" dirty="0">
                <a:solidFill>
                  <a:schemeClr val="accent6"/>
                </a:solidFill>
                <a:effectLst/>
              </a:rPr>
              <a:t>Options and settings</a:t>
            </a:r>
            <a:r>
              <a:rPr lang="en-US" b="0" i="0" dirty="0">
                <a:solidFill>
                  <a:schemeClr val="accent6"/>
                </a:solidFill>
                <a:effectLst/>
              </a:rPr>
              <a:t> </a:t>
            </a:r>
            <a:r>
              <a:rPr lang="cs-CZ" b="0" i="0" dirty="0">
                <a:solidFill>
                  <a:schemeClr val="accent6"/>
                </a:solidFill>
                <a:effectLst/>
              </a:rPr>
              <a:t> – </a:t>
            </a:r>
            <a:r>
              <a:rPr lang="en-US" b="0" i="0" dirty="0">
                <a:solidFill>
                  <a:schemeClr val="accent6"/>
                </a:solidFill>
                <a:effectLst/>
              </a:rPr>
              <a:t> </a:t>
            </a:r>
            <a:r>
              <a:rPr lang="en-US" b="1" i="0" dirty="0">
                <a:solidFill>
                  <a:schemeClr val="accent6"/>
                </a:solidFill>
                <a:effectLst/>
              </a:rPr>
              <a:t>Options</a:t>
            </a:r>
            <a:r>
              <a:rPr lang="en-US" b="0" i="0" dirty="0">
                <a:solidFill>
                  <a:schemeClr val="accent6"/>
                </a:solidFill>
                <a:effectLst/>
              </a:rPr>
              <a:t> </a:t>
            </a:r>
            <a:r>
              <a:rPr lang="cs-CZ" b="0" i="0" dirty="0">
                <a:solidFill>
                  <a:schemeClr val="accent6"/>
                </a:solidFill>
                <a:effectLst/>
              </a:rPr>
              <a:t> –</a:t>
            </a:r>
            <a:r>
              <a:rPr lang="en-US" b="1" i="0" dirty="0">
                <a:solidFill>
                  <a:schemeClr val="accent6"/>
                </a:solidFill>
                <a:effectLst/>
              </a:rPr>
              <a:t> Preview features</a:t>
            </a:r>
            <a:r>
              <a:rPr lang="en-US" b="0" i="0" dirty="0">
                <a:solidFill>
                  <a:schemeClr val="accent6"/>
                </a:solidFill>
                <a:effectLst/>
              </a:rPr>
              <a:t> </a:t>
            </a:r>
            <a:r>
              <a:rPr lang="cs-CZ" b="0" i="0" dirty="0">
                <a:solidFill>
                  <a:schemeClr val="accent6"/>
                </a:solidFill>
                <a:effectLst/>
              </a:rPr>
              <a:t> – </a:t>
            </a:r>
            <a:r>
              <a:rPr lang="en-US" b="1" i="0" dirty="0">
                <a:solidFill>
                  <a:schemeClr val="accent6"/>
                </a:solidFill>
                <a:effectLst/>
              </a:rPr>
              <a:t>TMDL View</a:t>
            </a:r>
            <a:r>
              <a:rPr lang="cs-CZ" b="0" dirty="0">
                <a:solidFill>
                  <a:schemeClr val="accent6"/>
                </a:solidFill>
              </a:rPr>
              <a:t>) </a:t>
            </a:r>
            <a:endParaRPr lang="cs-CZ" b="0" dirty="0">
              <a:solidFill>
                <a:schemeClr val="tx1"/>
              </a:solidFill>
            </a:endParaRPr>
          </a:p>
          <a:p>
            <a:pPr lvl="1"/>
            <a:r>
              <a:rPr lang="cs-CZ" dirty="0">
                <a:solidFill>
                  <a:schemeClr val="tx1"/>
                </a:solidFill>
              </a:rPr>
              <a:t>Umožňuje úpravu </a:t>
            </a:r>
            <a:r>
              <a:rPr lang="cs-CZ" dirty="0" err="1">
                <a:solidFill>
                  <a:schemeClr val="tx1"/>
                </a:solidFill>
              </a:rPr>
              <a:t>objektov</a:t>
            </a:r>
            <a:r>
              <a:rPr lang="cs-CZ" dirty="0">
                <a:solidFill>
                  <a:schemeClr val="tx1"/>
                </a:solidFill>
              </a:rPr>
              <a:t> </a:t>
            </a:r>
            <a:r>
              <a:rPr lang="cs-CZ" b="0" dirty="0" err="1">
                <a:solidFill>
                  <a:schemeClr val="tx1"/>
                </a:solidFill>
              </a:rPr>
              <a:t>sématického</a:t>
            </a:r>
            <a:r>
              <a:rPr lang="cs-CZ" b="0" dirty="0">
                <a:solidFill>
                  <a:schemeClr val="tx1"/>
                </a:solidFill>
              </a:rPr>
              <a:t> modelu.</a:t>
            </a:r>
            <a:endParaRPr lang="sk-SK" dirty="0">
              <a:solidFill>
                <a:schemeClr val="tx1"/>
              </a:solidFill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59BED998-89B9-687E-F773-4ACB47679F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20" y="2007764"/>
            <a:ext cx="6840760" cy="4176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0132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6AF4CA0-8867-1B81-4AB1-1D0B9EB75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noProof="0" dirty="0"/>
              <a:t>Nastavenia </a:t>
            </a:r>
            <a:r>
              <a:rPr lang="sk-SK" noProof="0" dirty="0" err="1"/>
              <a:t>Power</a:t>
            </a:r>
            <a:r>
              <a:rPr lang="sk-SK" noProof="0" dirty="0"/>
              <a:t> BI Desktop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1E2008C-DBA7-AD4A-1004-B59E1A2010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noProof="0" dirty="0"/>
              <a:t>Dve časti:</a:t>
            </a:r>
          </a:p>
          <a:p>
            <a:pPr lvl="1"/>
            <a:r>
              <a:rPr lang="sk-SK" b="1" noProof="0" dirty="0" err="1">
                <a:solidFill>
                  <a:schemeClr val="accent6"/>
                </a:solidFill>
              </a:rPr>
              <a:t>Global</a:t>
            </a:r>
            <a:r>
              <a:rPr lang="sk-SK" noProof="0" dirty="0"/>
              <a:t> – pre aplikáciu, pre všetky súbory </a:t>
            </a:r>
            <a:r>
              <a:rPr lang="sk-SK" noProof="0" dirty="0" err="1"/>
              <a:t>Power</a:t>
            </a:r>
            <a:r>
              <a:rPr lang="sk-SK" noProof="0" dirty="0"/>
              <a:t> BI.</a:t>
            </a:r>
          </a:p>
          <a:p>
            <a:pPr lvl="1"/>
            <a:r>
              <a:rPr lang="sk-SK" b="1" noProof="0" dirty="0" err="1">
                <a:solidFill>
                  <a:schemeClr val="accent6"/>
                </a:solidFill>
              </a:rPr>
              <a:t>Current</a:t>
            </a:r>
            <a:r>
              <a:rPr lang="sk-SK" b="1" noProof="0" dirty="0">
                <a:solidFill>
                  <a:schemeClr val="accent6"/>
                </a:solidFill>
              </a:rPr>
              <a:t> </a:t>
            </a:r>
            <a:r>
              <a:rPr lang="sk-SK" b="1" noProof="0" dirty="0" err="1">
                <a:solidFill>
                  <a:schemeClr val="accent6"/>
                </a:solidFill>
              </a:rPr>
              <a:t>file</a:t>
            </a:r>
            <a:r>
              <a:rPr lang="sk-SK" b="1" noProof="0" dirty="0">
                <a:solidFill>
                  <a:schemeClr val="accent6"/>
                </a:solidFill>
              </a:rPr>
              <a:t> </a:t>
            </a:r>
            <a:r>
              <a:rPr lang="sk-SK" noProof="0" dirty="0"/>
              <a:t>– pre konkrétny súbor .</a:t>
            </a:r>
            <a:r>
              <a:rPr lang="sk-SK" noProof="0" dirty="0" err="1"/>
              <a:t>pbix</a:t>
            </a:r>
            <a:r>
              <a:rPr lang="sk-SK" noProof="0" dirty="0"/>
              <a:t>.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347ED440-0C31-D7EC-068E-E807E3A3E2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2307686"/>
            <a:ext cx="4968552" cy="3966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2335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DB8FEA-E583-BF3A-43DA-62FC4FA537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Nastavenie</a:t>
            </a:r>
            <a:r>
              <a:rPr lang="cs-CZ" dirty="0"/>
              <a:t> jazyku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B621D25-BCB3-8094-613C-27E23A29D1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i="1" dirty="0" err="1">
                <a:solidFill>
                  <a:schemeClr val="accent6"/>
                </a:solidFill>
              </a:rPr>
              <a:t>File</a:t>
            </a:r>
            <a:r>
              <a:rPr lang="cs-CZ" i="1" dirty="0">
                <a:solidFill>
                  <a:schemeClr val="accent6"/>
                </a:solidFill>
              </a:rPr>
              <a:t> – </a:t>
            </a:r>
            <a:r>
              <a:rPr lang="cs-CZ" i="1" dirty="0" err="1">
                <a:solidFill>
                  <a:schemeClr val="accent6"/>
                </a:solidFill>
              </a:rPr>
              <a:t>Options</a:t>
            </a:r>
            <a:r>
              <a:rPr lang="cs-CZ" i="1" dirty="0">
                <a:solidFill>
                  <a:schemeClr val="accent6"/>
                </a:solidFill>
              </a:rPr>
              <a:t> and </a:t>
            </a:r>
            <a:r>
              <a:rPr lang="cs-CZ" i="1" dirty="0" err="1">
                <a:solidFill>
                  <a:schemeClr val="accent6"/>
                </a:solidFill>
              </a:rPr>
              <a:t>settings</a:t>
            </a:r>
            <a:r>
              <a:rPr lang="cs-CZ" i="1" dirty="0">
                <a:solidFill>
                  <a:schemeClr val="accent6"/>
                </a:solidFill>
              </a:rPr>
              <a:t> – </a:t>
            </a:r>
            <a:r>
              <a:rPr lang="cs-CZ" i="1" dirty="0" err="1">
                <a:solidFill>
                  <a:schemeClr val="accent6"/>
                </a:solidFill>
              </a:rPr>
              <a:t>Options</a:t>
            </a:r>
            <a:r>
              <a:rPr lang="cs-CZ" i="1" dirty="0">
                <a:solidFill>
                  <a:schemeClr val="accent6"/>
                </a:solidFill>
              </a:rPr>
              <a:t> – </a:t>
            </a:r>
            <a:r>
              <a:rPr lang="cs-CZ" i="1" dirty="0" err="1">
                <a:solidFill>
                  <a:schemeClr val="accent6"/>
                </a:solidFill>
              </a:rPr>
              <a:t>Regional</a:t>
            </a:r>
            <a:r>
              <a:rPr lang="cs-CZ" i="1" dirty="0">
                <a:solidFill>
                  <a:schemeClr val="accent6"/>
                </a:solidFill>
              </a:rPr>
              <a:t> </a:t>
            </a:r>
            <a:r>
              <a:rPr lang="cs-CZ" i="1" dirty="0" err="1">
                <a:solidFill>
                  <a:schemeClr val="accent6"/>
                </a:solidFill>
              </a:rPr>
              <a:t>Settings</a:t>
            </a:r>
            <a:endParaRPr lang="cs-CZ" i="1" dirty="0">
              <a:solidFill>
                <a:schemeClr val="accent6"/>
              </a:solidFill>
            </a:endParaRPr>
          </a:p>
          <a:p>
            <a:endParaRPr lang="cs-CZ" dirty="0"/>
          </a:p>
          <a:p>
            <a:endParaRPr lang="sk-SK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414FF0A4-EE18-B724-06F0-7FEE05DC32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1444090"/>
            <a:ext cx="6120680" cy="4855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4937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3CEBEF2-56EA-6172-EC4F-DD4A94C56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noProof="0" dirty="0"/>
              <a:t>Ďalšie dôležité nastavenia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A58EF4B-3A01-9E6E-EC26-24EEEC8450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i="1" dirty="0" err="1">
                <a:solidFill>
                  <a:schemeClr val="accent6"/>
                </a:solidFill>
              </a:rPr>
              <a:t>Global</a:t>
            </a:r>
            <a:r>
              <a:rPr lang="cs-CZ" i="1" dirty="0">
                <a:solidFill>
                  <a:schemeClr val="accent6"/>
                </a:solidFill>
              </a:rPr>
              <a:t> – Data </a:t>
            </a:r>
            <a:r>
              <a:rPr lang="cs-CZ" i="1" dirty="0" err="1">
                <a:solidFill>
                  <a:schemeClr val="accent6"/>
                </a:solidFill>
              </a:rPr>
              <a:t>Load</a:t>
            </a:r>
            <a:r>
              <a:rPr lang="cs-CZ" i="1" dirty="0">
                <a:solidFill>
                  <a:schemeClr val="accent6"/>
                </a:solidFill>
              </a:rPr>
              <a:t> </a:t>
            </a:r>
            <a:r>
              <a:rPr lang="cs-CZ" dirty="0"/>
              <a:t>–</a:t>
            </a:r>
            <a:r>
              <a:rPr lang="sk-SK" noProof="0" dirty="0"/>
              <a:t> nedetegovať dátové typy neštruktúrovaných dát.</a:t>
            </a:r>
          </a:p>
          <a:p>
            <a:endParaRPr lang="sk-SK" dirty="0"/>
          </a:p>
          <a:p>
            <a:endParaRPr lang="sk-SK" dirty="0"/>
          </a:p>
          <a:p>
            <a:endParaRPr lang="sk-SK" dirty="0"/>
          </a:p>
          <a:p>
            <a:pPr marL="0" indent="0">
              <a:buNone/>
            </a:pPr>
            <a:endParaRPr lang="sk-SK" dirty="0"/>
          </a:p>
          <a:p>
            <a:r>
              <a:rPr lang="sk-SK" i="1" dirty="0" err="1">
                <a:solidFill>
                  <a:schemeClr val="accent6"/>
                </a:solidFill>
              </a:rPr>
              <a:t>Global</a:t>
            </a:r>
            <a:r>
              <a:rPr lang="sk-SK" i="1" dirty="0">
                <a:solidFill>
                  <a:schemeClr val="accent6"/>
                </a:solidFill>
              </a:rPr>
              <a:t> – </a:t>
            </a:r>
            <a:r>
              <a:rPr lang="sk-SK" i="1" dirty="0" err="1">
                <a:solidFill>
                  <a:schemeClr val="accent6"/>
                </a:solidFill>
              </a:rPr>
              <a:t>Preview</a:t>
            </a:r>
            <a:r>
              <a:rPr lang="sk-SK" i="1" dirty="0">
                <a:solidFill>
                  <a:schemeClr val="accent6"/>
                </a:solidFill>
              </a:rPr>
              <a:t> </a:t>
            </a:r>
            <a:r>
              <a:rPr lang="sk-SK" i="1" dirty="0" err="1">
                <a:solidFill>
                  <a:schemeClr val="accent6"/>
                </a:solidFill>
              </a:rPr>
              <a:t>features</a:t>
            </a:r>
            <a:r>
              <a:rPr lang="sk-SK" i="1" dirty="0">
                <a:solidFill>
                  <a:schemeClr val="accent6"/>
                </a:solidFill>
              </a:rPr>
              <a:t> </a:t>
            </a:r>
            <a:r>
              <a:rPr lang="sk-SK" dirty="0"/>
              <a:t>– pokročilejšie funkcionality </a:t>
            </a:r>
            <a:r>
              <a:rPr lang="sk-SK" dirty="0" err="1"/>
              <a:t>Power</a:t>
            </a:r>
            <a:r>
              <a:rPr lang="sk-SK" dirty="0"/>
              <a:t> BI, ktoré si možno pridať a používať pri tvorbe reportu.</a:t>
            </a:r>
          </a:p>
          <a:p>
            <a:endParaRPr lang="sk-SK" dirty="0"/>
          </a:p>
          <a:p>
            <a:endParaRPr lang="sk-SK" dirty="0"/>
          </a:p>
          <a:p>
            <a:r>
              <a:rPr lang="sk-SK" i="1" dirty="0" err="1">
                <a:solidFill>
                  <a:schemeClr val="accent6"/>
                </a:solidFill>
              </a:rPr>
              <a:t>Global</a:t>
            </a:r>
            <a:r>
              <a:rPr lang="sk-SK" i="1" dirty="0">
                <a:solidFill>
                  <a:schemeClr val="accent6"/>
                </a:solidFill>
              </a:rPr>
              <a:t> – </a:t>
            </a:r>
            <a:r>
              <a:rPr lang="sk-SK" i="1" dirty="0" err="1">
                <a:solidFill>
                  <a:schemeClr val="accent6"/>
                </a:solidFill>
              </a:rPr>
              <a:t>Security</a:t>
            </a:r>
            <a:r>
              <a:rPr lang="sk-SK" i="1" dirty="0">
                <a:solidFill>
                  <a:schemeClr val="accent6"/>
                </a:solidFill>
              </a:rPr>
              <a:t> </a:t>
            </a:r>
            <a:r>
              <a:rPr lang="sk-SK" dirty="0"/>
              <a:t>– pri práci s mapovými </a:t>
            </a:r>
          </a:p>
          <a:p>
            <a:pPr marL="0" indent="0">
              <a:buNone/>
            </a:pPr>
            <a:r>
              <a:rPr lang="sk-SK" dirty="0"/>
              <a:t>      vizuálmi.</a:t>
            </a:r>
          </a:p>
          <a:p>
            <a:endParaRPr lang="sk-SK" dirty="0"/>
          </a:p>
          <a:p>
            <a:endParaRPr lang="sk-SK" dirty="0"/>
          </a:p>
          <a:p>
            <a:pPr marL="0" indent="0">
              <a:buNone/>
            </a:pPr>
            <a:endParaRPr lang="sk-SK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A68D339B-285E-9ABD-840E-5EEF3DE608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412776"/>
            <a:ext cx="4720151" cy="1054105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AD4B39C8-811C-75CD-D57F-7B8BFBA33C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8064" y="3429000"/>
            <a:ext cx="3384376" cy="2543626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2430ABE6-E579-EC2A-FC60-D4D6CC3936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15880" y="4683033"/>
            <a:ext cx="2520280" cy="1380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0789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56D7E2D-33C3-CAC9-A046-D2AD0DA65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noProof="0" dirty="0"/>
              <a:t>Ďalšie dôležité nastavenia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B2F62D7-F91F-A09F-4DE5-9162F29795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i="1" noProof="0" dirty="0" err="1">
                <a:solidFill>
                  <a:schemeClr val="accent6"/>
                </a:solidFill>
              </a:rPr>
              <a:t>Current</a:t>
            </a:r>
            <a:r>
              <a:rPr lang="sk-SK" i="1" noProof="0" dirty="0">
                <a:solidFill>
                  <a:schemeClr val="accent6"/>
                </a:solidFill>
              </a:rPr>
              <a:t> </a:t>
            </a:r>
            <a:r>
              <a:rPr lang="sk-SK" i="1" noProof="0" dirty="0" err="1">
                <a:solidFill>
                  <a:schemeClr val="accent6"/>
                </a:solidFill>
              </a:rPr>
              <a:t>file</a:t>
            </a:r>
            <a:r>
              <a:rPr lang="sk-SK" i="1" noProof="0" dirty="0">
                <a:solidFill>
                  <a:schemeClr val="accent6"/>
                </a:solidFill>
              </a:rPr>
              <a:t> – </a:t>
            </a:r>
            <a:r>
              <a:rPr lang="sk-SK" i="1" noProof="0" dirty="0" err="1">
                <a:solidFill>
                  <a:schemeClr val="accent6"/>
                </a:solidFill>
              </a:rPr>
              <a:t>Data</a:t>
            </a:r>
            <a:r>
              <a:rPr lang="sk-SK" i="1" noProof="0" dirty="0">
                <a:solidFill>
                  <a:schemeClr val="accent6"/>
                </a:solidFill>
              </a:rPr>
              <a:t> </a:t>
            </a:r>
            <a:r>
              <a:rPr lang="sk-SK" i="1" noProof="0" dirty="0" err="1">
                <a:solidFill>
                  <a:schemeClr val="accent6"/>
                </a:solidFill>
              </a:rPr>
              <a:t>Load</a:t>
            </a:r>
            <a:r>
              <a:rPr lang="sk-SK" i="1" noProof="0" dirty="0">
                <a:solidFill>
                  <a:schemeClr val="accent6"/>
                </a:solidFill>
              </a:rPr>
              <a:t> </a:t>
            </a:r>
            <a:r>
              <a:rPr lang="sk-SK" noProof="0" dirty="0"/>
              <a:t>– vzťahy si vytvárať bez pomoci</a:t>
            </a:r>
            <a:r>
              <a:rPr lang="sk-SK" dirty="0"/>
              <a:t>!</a:t>
            </a:r>
            <a:endParaRPr lang="sk-SK" noProof="0" dirty="0"/>
          </a:p>
          <a:p>
            <a:endParaRPr lang="sk-SK" dirty="0"/>
          </a:p>
          <a:p>
            <a:endParaRPr lang="sk-SK" noProof="0" dirty="0"/>
          </a:p>
          <a:p>
            <a:endParaRPr lang="sk-SK" dirty="0"/>
          </a:p>
          <a:p>
            <a:endParaRPr lang="sk-SK" noProof="0" dirty="0"/>
          </a:p>
          <a:p>
            <a:endParaRPr lang="sk-SK" dirty="0"/>
          </a:p>
          <a:p>
            <a:endParaRPr lang="sk-SK" noProof="0" dirty="0"/>
          </a:p>
          <a:p>
            <a:r>
              <a:rPr lang="sk-SK" i="1" dirty="0" err="1">
                <a:solidFill>
                  <a:schemeClr val="accent6"/>
                </a:solidFill>
              </a:rPr>
              <a:t>Current</a:t>
            </a:r>
            <a:r>
              <a:rPr lang="sk-SK" i="1" dirty="0">
                <a:solidFill>
                  <a:schemeClr val="accent6"/>
                </a:solidFill>
              </a:rPr>
              <a:t> </a:t>
            </a:r>
            <a:r>
              <a:rPr lang="sk-SK" i="1" dirty="0" err="1">
                <a:solidFill>
                  <a:schemeClr val="accent6"/>
                </a:solidFill>
              </a:rPr>
              <a:t>file</a:t>
            </a:r>
            <a:r>
              <a:rPr lang="sk-SK" i="1" dirty="0">
                <a:solidFill>
                  <a:schemeClr val="accent6"/>
                </a:solidFill>
              </a:rPr>
              <a:t> – </a:t>
            </a:r>
            <a:r>
              <a:rPr lang="sk-SK" i="1" dirty="0" err="1">
                <a:solidFill>
                  <a:schemeClr val="accent6"/>
                </a:solidFill>
              </a:rPr>
              <a:t>Locale</a:t>
            </a:r>
            <a:r>
              <a:rPr lang="sk-SK" i="1" dirty="0">
                <a:solidFill>
                  <a:schemeClr val="accent6"/>
                </a:solidFill>
              </a:rPr>
              <a:t> </a:t>
            </a:r>
            <a:r>
              <a:rPr lang="sk-SK" i="1" dirty="0" err="1">
                <a:solidFill>
                  <a:schemeClr val="accent6"/>
                </a:solidFill>
              </a:rPr>
              <a:t>for</a:t>
            </a:r>
            <a:r>
              <a:rPr lang="sk-SK" i="1" dirty="0">
                <a:solidFill>
                  <a:schemeClr val="accent6"/>
                </a:solidFill>
              </a:rPr>
              <a:t> import </a:t>
            </a:r>
            <a:r>
              <a:rPr lang="sk-SK" dirty="0"/>
              <a:t>– závisí na type dátovej matice, s ktorou pracujeme – česká databáza alebo americká ?</a:t>
            </a:r>
          </a:p>
          <a:p>
            <a:endParaRPr lang="sk-SK" noProof="0" dirty="0"/>
          </a:p>
          <a:p>
            <a:endParaRPr lang="sk-SK" noProof="0" dirty="0"/>
          </a:p>
          <a:p>
            <a:endParaRPr lang="cs-CZ" dirty="0"/>
          </a:p>
          <a:p>
            <a:endParaRPr lang="sk-SK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B1EDCA15-4CFD-D74E-EC18-1858701FA3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822" y="1412776"/>
            <a:ext cx="3588154" cy="1494217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70B57A4B-4268-D814-548A-FAAC58642B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4581128"/>
            <a:ext cx="6421680" cy="1109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8894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B962C13-A216-793A-A5C1-F56A8C9B1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Import dat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E271853-0268-EFC6-5E71-DE84D8F077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Š</a:t>
            </a:r>
            <a:r>
              <a:rPr lang="cs-CZ" noProof="0" dirty="0" err="1"/>
              <a:t>iroká</a:t>
            </a:r>
            <a:r>
              <a:rPr lang="cs-CZ" noProof="0" dirty="0"/>
              <a:t> škála možností </a:t>
            </a:r>
            <a:r>
              <a:rPr lang="sk-SK" noProof="0" dirty="0"/>
              <a:t>pripojenia</a:t>
            </a:r>
            <a:r>
              <a:rPr lang="sk-SK" dirty="0"/>
              <a:t> sa ku</a:t>
            </a:r>
            <a:r>
              <a:rPr lang="sk-SK" noProof="0" dirty="0"/>
              <a:t> zdrojom:</a:t>
            </a:r>
          </a:p>
          <a:p>
            <a:pPr lvl="1"/>
            <a:r>
              <a:rPr lang="cs-CZ" dirty="0"/>
              <a:t>sú</a:t>
            </a:r>
            <a:r>
              <a:rPr lang="cs-CZ" noProof="0" dirty="0"/>
              <a:t>bor (excel, text/</a:t>
            </a:r>
            <a:r>
              <a:rPr lang="cs-CZ" noProof="0" dirty="0" err="1"/>
              <a:t>csv</a:t>
            </a:r>
            <a:r>
              <a:rPr lang="cs-CZ" noProof="0" dirty="0"/>
              <a:t>, XML, JSON, ...),</a:t>
            </a:r>
          </a:p>
          <a:p>
            <a:pPr lvl="1"/>
            <a:r>
              <a:rPr lang="sk-SK" dirty="0"/>
              <a:t>d</a:t>
            </a:r>
            <a:r>
              <a:rPr lang="sk-SK" noProof="0" dirty="0" err="1"/>
              <a:t>atabáza</a:t>
            </a:r>
            <a:r>
              <a:rPr lang="cs-CZ" noProof="0" dirty="0"/>
              <a:t> (SQL, DB2, </a:t>
            </a:r>
            <a:r>
              <a:rPr lang="cs-CZ" noProof="0" dirty="0" err="1"/>
              <a:t>MySQL</a:t>
            </a:r>
            <a:r>
              <a:rPr lang="cs-CZ" noProof="0" dirty="0"/>
              <a:t>, </a:t>
            </a:r>
            <a:r>
              <a:rPr lang="cs-CZ" noProof="0" dirty="0" err="1"/>
              <a:t>Sybase</a:t>
            </a:r>
            <a:r>
              <a:rPr lang="cs-CZ" noProof="0" dirty="0"/>
              <a:t>, </a:t>
            </a:r>
            <a:r>
              <a:rPr lang="cs-CZ" noProof="0" dirty="0" err="1"/>
              <a:t>Teradata</a:t>
            </a:r>
            <a:r>
              <a:rPr lang="cs-CZ" noProof="0" dirty="0"/>
              <a:t>, ...),</a:t>
            </a:r>
          </a:p>
          <a:p>
            <a:pPr lvl="1"/>
            <a:r>
              <a:rPr lang="cs-CZ" noProof="0" dirty="0" err="1"/>
              <a:t>Power</a:t>
            </a:r>
            <a:r>
              <a:rPr lang="cs-CZ" noProof="0" dirty="0"/>
              <a:t> </a:t>
            </a:r>
            <a:r>
              <a:rPr lang="cs-CZ" noProof="0" dirty="0" err="1"/>
              <a:t>Platform</a:t>
            </a:r>
            <a:r>
              <a:rPr lang="cs-CZ" noProof="0" dirty="0"/>
              <a:t> (</a:t>
            </a:r>
            <a:r>
              <a:rPr lang="cs-CZ" noProof="0" dirty="0" err="1"/>
              <a:t>Power</a:t>
            </a:r>
            <a:r>
              <a:rPr lang="cs-CZ" noProof="0" dirty="0"/>
              <a:t> BI </a:t>
            </a:r>
            <a:r>
              <a:rPr lang="cs-CZ" noProof="0" dirty="0" err="1"/>
              <a:t>dataset</a:t>
            </a:r>
            <a:r>
              <a:rPr lang="cs-CZ" noProof="0" dirty="0"/>
              <a:t>, ...),</a:t>
            </a:r>
          </a:p>
          <a:p>
            <a:pPr lvl="1"/>
            <a:r>
              <a:rPr lang="cs-CZ" noProof="0" dirty="0"/>
              <a:t>Azure (Azure SQL, ...),</a:t>
            </a:r>
          </a:p>
          <a:p>
            <a:pPr lvl="1"/>
            <a:r>
              <a:rPr lang="cs-CZ" dirty="0"/>
              <a:t>o</a:t>
            </a:r>
            <a:r>
              <a:rPr lang="cs-CZ" noProof="0" dirty="0" err="1"/>
              <a:t>nline</a:t>
            </a:r>
            <a:r>
              <a:rPr lang="cs-CZ" noProof="0" dirty="0"/>
              <a:t> služby (</a:t>
            </a:r>
            <a:r>
              <a:rPr lang="cs-CZ" noProof="0" dirty="0" err="1"/>
              <a:t>Sharepoint</a:t>
            </a:r>
            <a:r>
              <a:rPr lang="cs-CZ" noProof="0" dirty="0"/>
              <a:t> Online, </a:t>
            </a:r>
            <a:r>
              <a:rPr lang="cs-CZ" noProof="0" dirty="0" err="1"/>
              <a:t>Salesforce</a:t>
            </a:r>
            <a:r>
              <a:rPr lang="cs-CZ" noProof="0" dirty="0"/>
              <a:t>),</a:t>
            </a:r>
          </a:p>
          <a:p>
            <a:pPr lvl="1"/>
            <a:r>
              <a:rPr lang="cs-CZ" dirty="0"/>
              <a:t>i</a:t>
            </a:r>
            <a:r>
              <a:rPr lang="cs-CZ" noProof="0" dirty="0" err="1"/>
              <a:t>né</a:t>
            </a:r>
            <a:r>
              <a:rPr lang="cs-CZ" noProof="0" dirty="0"/>
              <a:t> (Web, ODBC, ...).</a:t>
            </a:r>
          </a:p>
          <a:p>
            <a:endParaRPr lang="sk-SK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29BB6845-5BE0-5D80-40EB-085785F93C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104" y="2113690"/>
            <a:ext cx="2952328" cy="4186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9019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52F4BF6-D69D-2256-720B-30A3E5BC9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Excel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324E08E-0D8E-5D4B-9BB8-B41DB87B8E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noProof="0" dirty="0"/>
              <a:t>Musíme vybrať list v rámci </a:t>
            </a:r>
            <a:r>
              <a:rPr lang="sk-SK" noProof="0" dirty="0" err="1"/>
              <a:t>excel</a:t>
            </a:r>
            <a:r>
              <a:rPr lang="sk-SK" noProof="0" dirty="0"/>
              <a:t> súboru</a:t>
            </a:r>
            <a:r>
              <a:rPr lang="cs-CZ" dirty="0"/>
              <a:t>.</a:t>
            </a:r>
          </a:p>
          <a:p>
            <a:r>
              <a:rPr lang="cs-CZ" dirty="0"/>
              <a:t>Potom máme </a:t>
            </a:r>
            <a:r>
              <a:rPr lang="cs-CZ" dirty="0" err="1"/>
              <a:t>dve</a:t>
            </a:r>
            <a:r>
              <a:rPr lang="cs-CZ" dirty="0"/>
              <a:t> možnosti: </a:t>
            </a:r>
          </a:p>
          <a:p>
            <a:pPr lvl="1"/>
            <a:r>
              <a:rPr lang="sk-SK" i="1" dirty="0">
                <a:solidFill>
                  <a:schemeClr val="accent6"/>
                </a:solidFill>
              </a:rPr>
              <a:t>načítať dáta</a:t>
            </a:r>
            <a:r>
              <a:rPr lang="sk-SK" dirty="0"/>
              <a:t> (</a:t>
            </a:r>
            <a:r>
              <a:rPr lang="sk-SK" dirty="0" err="1"/>
              <a:t>Load</a:t>
            </a:r>
            <a:r>
              <a:rPr lang="sk-SK" dirty="0"/>
              <a:t>),</a:t>
            </a:r>
          </a:p>
          <a:p>
            <a:pPr lvl="1"/>
            <a:r>
              <a:rPr lang="sk-SK" i="1" dirty="0">
                <a:solidFill>
                  <a:schemeClr val="accent6"/>
                </a:solidFill>
              </a:rPr>
              <a:t>transformovať dáta </a:t>
            </a:r>
            <a:r>
              <a:rPr lang="sk-SK" dirty="0"/>
              <a:t>(</a:t>
            </a:r>
            <a:r>
              <a:rPr lang="sk-SK" dirty="0" err="1"/>
              <a:t>Tranform</a:t>
            </a:r>
            <a:r>
              <a:rPr lang="sk-SK" dirty="0"/>
              <a:t> </a:t>
            </a:r>
            <a:r>
              <a:rPr lang="sk-SK" dirty="0" err="1"/>
              <a:t>Data</a:t>
            </a:r>
            <a:r>
              <a:rPr lang="sk-SK" dirty="0"/>
              <a:t>) – dostaneme sa do </a:t>
            </a:r>
            <a:r>
              <a:rPr lang="sk-SK" i="1" dirty="0" err="1">
                <a:solidFill>
                  <a:schemeClr val="accent6"/>
                </a:solidFill>
              </a:rPr>
              <a:t>Power</a:t>
            </a:r>
            <a:r>
              <a:rPr lang="sk-SK" i="1" dirty="0">
                <a:solidFill>
                  <a:schemeClr val="accent6"/>
                </a:solidFill>
              </a:rPr>
              <a:t> </a:t>
            </a:r>
            <a:r>
              <a:rPr lang="sk-SK" i="1" dirty="0" err="1">
                <a:solidFill>
                  <a:schemeClr val="accent6"/>
                </a:solidFill>
              </a:rPr>
              <a:t>Query</a:t>
            </a:r>
            <a:r>
              <a:rPr lang="sk-SK" i="1" dirty="0">
                <a:solidFill>
                  <a:schemeClr val="accent6"/>
                </a:solidFill>
              </a:rPr>
              <a:t> editoru</a:t>
            </a:r>
            <a:r>
              <a:rPr lang="sk-SK" dirty="0"/>
              <a:t>.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1CF96335-467E-CDA0-C954-9299DBA98F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2420888"/>
            <a:ext cx="4968552" cy="3993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078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2A4AE1C-EF62-219F-A213-013DA5B87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CSV </a:t>
            </a:r>
            <a:r>
              <a:rPr lang="cs-CZ" dirty="0" err="1"/>
              <a:t>alebo</a:t>
            </a:r>
            <a:r>
              <a:rPr lang="cs-CZ" dirty="0"/>
              <a:t> </a:t>
            </a:r>
            <a:r>
              <a:rPr lang="cs-CZ" dirty="0" err="1"/>
              <a:t>txt</a:t>
            </a:r>
            <a:endParaRPr lang="sk-SK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053219D3-292F-4677-A344-9AC4C33372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901088"/>
            <a:ext cx="7704856" cy="5055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8411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EF44C16-75C2-014E-2C37-E84D1DEBC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 kliknutí na </a:t>
            </a:r>
            <a:r>
              <a:rPr lang="cs-CZ" dirty="0" err="1"/>
              <a:t>Load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257A739-4A69-993E-B5B2-1009EEA2A5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i="0" dirty="0">
                <a:solidFill>
                  <a:schemeClr val="tx1"/>
                </a:solidFill>
                <a:effectLst/>
              </a:rPr>
              <a:t>Dáta, ku ktorým sa pripojíme (napr. Excel) sa uložia do tzv. </a:t>
            </a:r>
            <a:r>
              <a:rPr lang="sk-SK" i="0" dirty="0" err="1">
                <a:solidFill>
                  <a:schemeClr val="tx1"/>
                </a:solidFill>
                <a:effectLst/>
              </a:rPr>
              <a:t>medzipamäte</a:t>
            </a:r>
            <a:r>
              <a:rPr lang="sk-SK" i="0" dirty="0">
                <a:solidFill>
                  <a:schemeClr val="tx1"/>
                </a:solidFill>
                <a:effectLst/>
              </a:rPr>
              <a:t>.</a:t>
            </a:r>
          </a:p>
          <a:p>
            <a:r>
              <a:rPr lang="sk-SK" i="0" dirty="0">
                <a:solidFill>
                  <a:schemeClr val="tx1"/>
                </a:solidFill>
                <a:effectLst/>
              </a:rPr>
              <a:t>Následne sa načítajú do dátového modelu a získavame obraz dát v konkrétnom okamihu. </a:t>
            </a:r>
          </a:p>
          <a:p>
            <a:r>
              <a:rPr lang="sk-SK" i="0" dirty="0">
                <a:solidFill>
                  <a:schemeClr val="tx1"/>
                </a:solidFill>
                <a:effectLst/>
              </a:rPr>
              <a:t>Všetky vizuály budú založené na tomto konkrétnom zdroji uloženom v </a:t>
            </a:r>
            <a:r>
              <a:rPr lang="sk-SK" i="0" dirty="0" err="1">
                <a:solidFill>
                  <a:schemeClr val="tx1"/>
                </a:solidFill>
                <a:effectLst/>
              </a:rPr>
              <a:t>medzipamäti</a:t>
            </a:r>
            <a:r>
              <a:rPr lang="sk-SK" i="0" dirty="0">
                <a:solidFill>
                  <a:schemeClr val="tx1"/>
                </a:solidFill>
                <a:effectLst/>
              </a:rPr>
              <a:t> a nie na pôvodnom zdroji dát, ktorý je uložený niekde v PC. </a:t>
            </a:r>
          </a:p>
          <a:p>
            <a:r>
              <a:rPr lang="sk-SK" i="0" dirty="0">
                <a:solidFill>
                  <a:schemeClr val="tx1"/>
                </a:solidFill>
                <a:effectLst/>
              </a:rPr>
              <a:t>Pri zmenách v pôvodnom zdroji dát je nutné kliknúť na </a:t>
            </a:r>
            <a:r>
              <a:rPr lang="sk-SK" i="0" dirty="0" err="1">
                <a:solidFill>
                  <a:schemeClr val="accent6"/>
                </a:solidFill>
                <a:effectLst/>
              </a:rPr>
              <a:t>refresh</a:t>
            </a:r>
            <a:r>
              <a:rPr lang="sk-SK" i="0" dirty="0">
                <a:solidFill>
                  <a:schemeClr val="tx1"/>
                </a:solidFill>
                <a:effectLst/>
              </a:rPr>
              <a:t>. </a:t>
            </a:r>
          </a:p>
          <a:p>
            <a:endParaRPr lang="sk-SK" dirty="0">
              <a:solidFill>
                <a:schemeClr val="tx1"/>
              </a:solidFill>
            </a:endParaRPr>
          </a:p>
          <a:p>
            <a:endParaRPr lang="sk-SK" i="0" dirty="0">
              <a:solidFill>
                <a:schemeClr val="tx1"/>
              </a:solidFill>
              <a:effectLst/>
            </a:endParaRPr>
          </a:p>
          <a:p>
            <a:endParaRPr lang="sk-SK" dirty="0">
              <a:solidFill>
                <a:schemeClr val="tx1"/>
              </a:solidFill>
            </a:endParaRPr>
          </a:p>
          <a:p>
            <a:endParaRPr lang="sk-SK" i="0" dirty="0">
              <a:solidFill>
                <a:schemeClr val="tx1"/>
              </a:solidFill>
              <a:effectLst/>
            </a:endParaRPr>
          </a:p>
          <a:p>
            <a:r>
              <a:rPr lang="sk-SK" i="0" dirty="0">
                <a:solidFill>
                  <a:schemeClr val="tx1"/>
                </a:solidFill>
                <a:effectLst/>
              </a:rPr>
              <a:t>Vhodný pre menšie dátové súbory, ktoré sú nemenné.</a:t>
            </a:r>
            <a:endParaRPr lang="sk-SK" dirty="0">
              <a:solidFill>
                <a:schemeClr val="tx1"/>
              </a:solidFill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2449F7C0-2C3F-091D-EABE-F664586CDF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3212976"/>
            <a:ext cx="6299215" cy="1029284"/>
          </a:xfrm>
          <a:prstGeom prst="rect">
            <a:avLst/>
          </a:prstGeom>
        </p:spPr>
      </p:pic>
      <p:sp>
        <p:nvSpPr>
          <p:cNvPr id="6" name="Obdélník 5">
            <a:extLst>
              <a:ext uri="{FF2B5EF4-FFF2-40B4-BE49-F238E27FC236}">
                <a16:creationId xmlns:a16="http://schemas.microsoft.com/office/drawing/2014/main" id="{EC3B94D5-551B-BBAA-3AD6-9001514D7586}"/>
              </a:ext>
            </a:extLst>
          </p:cNvPr>
          <p:cNvSpPr/>
          <p:nvPr/>
        </p:nvSpPr>
        <p:spPr>
          <a:xfrm>
            <a:off x="6084168" y="3430166"/>
            <a:ext cx="504056" cy="792088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04935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411F50D-FD8A-91CF-BDF8-A312921C7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Organizácia</a:t>
            </a:r>
            <a:r>
              <a:rPr lang="cs-CZ" dirty="0"/>
              <a:t> kurzu a materiály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D5B91ED-FC4D-F716-B1E0-E42FE4AA07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Výuka: 9:00 - 16:30</a:t>
            </a:r>
          </a:p>
          <a:p>
            <a:r>
              <a:rPr lang="cs-CZ" dirty="0" err="1"/>
              <a:t>Doobedná</a:t>
            </a:r>
            <a:r>
              <a:rPr lang="cs-CZ" dirty="0"/>
              <a:t> </a:t>
            </a:r>
            <a:r>
              <a:rPr lang="cs-CZ" dirty="0" err="1"/>
              <a:t>prestávka</a:t>
            </a:r>
            <a:r>
              <a:rPr lang="cs-CZ" dirty="0"/>
              <a:t>: 10:30 - 10:45</a:t>
            </a:r>
          </a:p>
          <a:p>
            <a:r>
              <a:rPr lang="cs-CZ" dirty="0" err="1"/>
              <a:t>Obed</a:t>
            </a:r>
            <a:r>
              <a:rPr lang="cs-CZ" dirty="0"/>
              <a:t>: 12:00 - 13:00</a:t>
            </a:r>
          </a:p>
          <a:p>
            <a:r>
              <a:rPr lang="cs-CZ" dirty="0" err="1"/>
              <a:t>Poobedná</a:t>
            </a:r>
            <a:r>
              <a:rPr lang="cs-CZ" dirty="0"/>
              <a:t> </a:t>
            </a:r>
            <a:r>
              <a:rPr lang="cs-CZ" dirty="0" err="1"/>
              <a:t>prestávka</a:t>
            </a:r>
            <a:r>
              <a:rPr lang="cs-CZ" dirty="0"/>
              <a:t>: 14:30 - 14:45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dirty="0"/>
              <a:t>Data</a:t>
            </a:r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  <a:p>
            <a:r>
              <a:rPr lang="cs-CZ" dirty="0" err="1"/>
              <a:t>Prezentácie</a:t>
            </a:r>
            <a:r>
              <a:rPr lang="cs-CZ" dirty="0"/>
              <a:t> a materiály 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dirty="0"/>
              <a:t>Návody a </a:t>
            </a:r>
            <a:r>
              <a:rPr lang="cs-CZ" dirty="0" err="1"/>
              <a:t>dokumentácia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r>
              <a:rPr lang="cs-CZ" dirty="0" err="1"/>
              <a:t>Report.pbix</a:t>
            </a:r>
            <a:r>
              <a:rPr lang="cs-CZ" dirty="0"/>
              <a:t> (po skončení kurzu)</a:t>
            </a:r>
            <a:endParaRPr lang="sk-SK" dirty="0"/>
          </a:p>
        </p:txBody>
      </p:sp>
      <p:cxnSp>
        <p:nvCxnSpPr>
          <p:cNvPr id="15" name="Přímá spojnice se šipkou 14">
            <a:extLst>
              <a:ext uri="{FF2B5EF4-FFF2-40B4-BE49-F238E27FC236}">
                <a16:creationId xmlns:a16="http://schemas.microsoft.com/office/drawing/2014/main" id="{3E08F252-CFD5-D235-3C0E-F14859AB1B8B}"/>
              </a:ext>
            </a:extLst>
          </p:cNvPr>
          <p:cNvCxnSpPr>
            <a:cxnSpLocks/>
          </p:cNvCxnSpPr>
          <p:nvPr/>
        </p:nvCxnSpPr>
        <p:spPr>
          <a:xfrm>
            <a:off x="1331640" y="2971477"/>
            <a:ext cx="688448" cy="0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Obrázek 16">
            <a:extLst>
              <a:ext uri="{FF2B5EF4-FFF2-40B4-BE49-F238E27FC236}">
                <a16:creationId xmlns:a16="http://schemas.microsoft.com/office/drawing/2014/main" id="{DE0276AF-64A8-B604-651D-F36B2A0ABE8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0673" y="1258098"/>
            <a:ext cx="1106749" cy="910504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A976CCF1-D965-23F3-2000-368841DC68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072" y="5691572"/>
            <a:ext cx="1106749" cy="323926"/>
          </a:xfrm>
          <a:prstGeom prst="rect">
            <a:avLst/>
          </a:prstGeom>
        </p:spPr>
      </p:pic>
      <p:cxnSp>
        <p:nvCxnSpPr>
          <p:cNvPr id="5" name="Přímá spojnice se šipkou 4">
            <a:extLst>
              <a:ext uri="{FF2B5EF4-FFF2-40B4-BE49-F238E27FC236}">
                <a16:creationId xmlns:a16="http://schemas.microsoft.com/office/drawing/2014/main" id="{A55F1B4A-2111-2E43-8169-69A820821B5E}"/>
              </a:ext>
            </a:extLst>
          </p:cNvPr>
          <p:cNvCxnSpPr/>
          <p:nvPr/>
        </p:nvCxnSpPr>
        <p:spPr>
          <a:xfrm>
            <a:off x="4168125" y="5877272"/>
            <a:ext cx="1008112" cy="0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bdélník 12">
            <a:extLst>
              <a:ext uri="{FF2B5EF4-FFF2-40B4-BE49-F238E27FC236}">
                <a16:creationId xmlns:a16="http://schemas.microsoft.com/office/drawing/2014/main" id="{E3C68481-2B93-02A3-5202-46C190ACE2D3}"/>
              </a:ext>
            </a:extLst>
          </p:cNvPr>
          <p:cNvSpPr/>
          <p:nvPr/>
        </p:nvSpPr>
        <p:spPr>
          <a:xfrm>
            <a:off x="2166708" y="2526701"/>
            <a:ext cx="2837339" cy="155037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12" name="Přímá spojnice se šipkou 11">
            <a:extLst>
              <a:ext uri="{FF2B5EF4-FFF2-40B4-BE49-F238E27FC236}">
                <a16:creationId xmlns:a16="http://schemas.microsoft.com/office/drawing/2014/main" id="{16A8E32A-F440-C570-A01A-DED4B2486531}"/>
              </a:ext>
            </a:extLst>
          </p:cNvPr>
          <p:cNvCxnSpPr>
            <a:cxnSpLocks/>
          </p:cNvCxnSpPr>
          <p:nvPr/>
        </p:nvCxnSpPr>
        <p:spPr>
          <a:xfrm>
            <a:off x="3455212" y="5157192"/>
            <a:ext cx="712913" cy="0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Obrázek 15">
            <a:extLst>
              <a:ext uri="{FF2B5EF4-FFF2-40B4-BE49-F238E27FC236}">
                <a16:creationId xmlns:a16="http://schemas.microsoft.com/office/drawing/2014/main" id="{DF4FEAEB-F174-CAB8-D476-0822BC8E24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9375" y="4976165"/>
            <a:ext cx="2720576" cy="541067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8C163C49-0B69-B564-5C59-AD1BC9ADE9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49375" y="4661885"/>
            <a:ext cx="2724660" cy="270533"/>
          </a:xfrm>
          <a:prstGeom prst="rect">
            <a:avLst/>
          </a:prstGeom>
        </p:spPr>
      </p:pic>
      <p:pic>
        <p:nvPicPr>
          <p:cNvPr id="18" name="Obrázek 17">
            <a:extLst>
              <a:ext uri="{FF2B5EF4-FFF2-40B4-BE49-F238E27FC236}">
                <a16:creationId xmlns:a16="http://schemas.microsoft.com/office/drawing/2014/main" id="{1281BE17-9A2C-2B07-005C-92EF5FB67D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45906" y="4679834"/>
            <a:ext cx="1711601" cy="285267"/>
          </a:xfrm>
          <a:prstGeom prst="rect">
            <a:avLst/>
          </a:prstGeom>
        </p:spPr>
      </p:pic>
      <p:pic>
        <p:nvPicPr>
          <p:cNvPr id="23" name="Obrázek 22">
            <a:extLst>
              <a:ext uri="{FF2B5EF4-FFF2-40B4-BE49-F238E27FC236}">
                <a16:creationId xmlns:a16="http://schemas.microsoft.com/office/drawing/2014/main" id="{37B4EA82-AF49-2435-C9E3-1CAACA9E5989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b="43509"/>
          <a:stretch/>
        </p:blipFill>
        <p:spPr>
          <a:xfrm>
            <a:off x="2283595" y="2657977"/>
            <a:ext cx="1489019" cy="1298201"/>
          </a:xfrm>
          <a:prstGeom prst="rect">
            <a:avLst/>
          </a:prstGeom>
        </p:spPr>
      </p:pic>
      <p:pic>
        <p:nvPicPr>
          <p:cNvPr id="24" name="Obrázek 23">
            <a:extLst>
              <a:ext uri="{FF2B5EF4-FFF2-40B4-BE49-F238E27FC236}">
                <a16:creationId xmlns:a16="http://schemas.microsoft.com/office/drawing/2014/main" id="{E2D67468-1A2F-FFF8-6851-1BB224B3BE99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54705" r="21235" b="3929"/>
          <a:stretch/>
        </p:blipFill>
        <p:spPr>
          <a:xfrm>
            <a:off x="3661784" y="2643971"/>
            <a:ext cx="1172814" cy="950622"/>
          </a:xfrm>
          <a:prstGeom prst="rect">
            <a:avLst/>
          </a:prstGeom>
        </p:spPr>
      </p:pic>
      <p:sp>
        <p:nvSpPr>
          <p:cNvPr id="26" name="Obdélník 25">
            <a:extLst>
              <a:ext uri="{FF2B5EF4-FFF2-40B4-BE49-F238E27FC236}">
                <a16:creationId xmlns:a16="http://schemas.microsoft.com/office/drawing/2014/main" id="{1D21912C-1EF4-01B3-76DA-7E3F89B91FC7}"/>
              </a:ext>
            </a:extLst>
          </p:cNvPr>
          <p:cNvSpPr/>
          <p:nvPr/>
        </p:nvSpPr>
        <p:spPr>
          <a:xfrm>
            <a:off x="4273626" y="4613869"/>
            <a:ext cx="4582374" cy="984676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27" name="Obrázek 26">
            <a:extLst>
              <a:ext uri="{FF2B5EF4-FFF2-40B4-BE49-F238E27FC236}">
                <a16:creationId xmlns:a16="http://schemas.microsoft.com/office/drawing/2014/main" id="{66C19747-710F-2E1B-C682-FD83F3D798A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04474" y="2667502"/>
            <a:ext cx="1504915" cy="1220653"/>
          </a:xfrm>
          <a:prstGeom prst="rect">
            <a:avLst/>
          </a:prstGeom>
        </p:spPr>
      </p:pic>
      <p:pic>
        <p:nvPicPr>
          <p:cNvPr id="28" name="Obrázek 27">
            <a:extLst>
              <a:ext uri="{FF2B5EF4-FFF2-40B4-BE49-F238E27FC236}">
                <a16:creationId xmlns:a16="http://schemas.microsoft.com/office/drawing/2014/main" id="{F70B37CA-C6BC-06F8-D21B-8C256E5D645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68173" y="2621217"/>
            <a:ext cx="1368024" cy="945794"/>
          </a:xfrm>
          <a:prstGeom prst="rect">
            <a:avLst/>
          </a:prstGeom>
        </p:spPr>
      </p:pic>
      <p:pic>
        <p:nvPicPr>
          <p:cNvPr id="29" name="Obrázek 28">
            <a:extLst>
              <a:ext uri="{FF2B5EF4-FFF2-40B4-BE49-F238E27FC236}">
                <a16:creationId xmlns:a16="http://schemas.microsoft.com/office/drawing/2014/main" id="{C77BFEB5-1F0C-B21B-130C-8E5560CE7E1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47478" y="2636913"/>
            <a:ext cx="1196444" cy="899238"/>
          </a:xfrm>
          <a:prstGeom prst="rect">
            <a:avLst/>
          </a:prstGeom>
        </p:spPr>
      </p:pic>
      <p:cxnSp>
        <p:nvCxnSpPr>
          <p:cNvPr id="32" name="Přímá spojnice 31">
            <a:extLst>
              <a:ext uri="{FF2B5EF4-FFF2-40B4-BE49-F238E27FC236}">
                <a16:creationId xmlns:a16="http://schemas.microsoft.com/office/drawing/2014/main" id="{49B8EF93-A0FD-9687-3E58-E26F2560ACF2}"/>
              </a:ext>
            </a:extLst>
          </p:cNvPr>
          <p:cNvCxnSpPr/>
          <p:nvPr/>
        </p:nvCxnSpPr>
        <p:spPr>
          <a:xfrm>
            <a:off x="3262595" y="4365104"/>
            <a:ext cx="3482903" cy="0"/>
          </a:xfrm>
          <a:prstGeom prst="line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3" name="Přímá spojnice se šipkou 32">
            <a:extLst>
              <a:ext uri="{FF2B5EF4-FFF2-40B4-BE49-F238E27FC236}">
                <a16:creationId xmlns:a16="http://schemas.microsoft.com/office/drawing/2014/main" id="{F37AA8E4-99DA-0B99-4A81-E22047A77AFA}"/>
              </a:ext>
            </a:extLst>
          </p:cNvPr>
          <p:cNvCxnSpPr>
            <a:cxnSpLocks/>
          </p:cNvCxnSpPr>
          <p:nvPr/>
        </p:nvCxnSpPr>
        <p:spPr>
          <a:xfrm flipV="1">
            <a:off x="6745498" y="4149080"/>
            <a:ext cx="0" cy="21602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7" name="Obrázek 6">
            <a:extLst>
              <a:ext uri="{FF2B5EF4-FFF2-40B4-BE49-F238E27FC236}">
                <a16:creationId xmlns:a16="http://schemas.microsoft.com/office/drawing/2014/main" id="{32C6E27C-CAA3-18D0-9A30-84E0AD62BE2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541182" y="3608657"/>
            <a:ext cx="1360198" cy="282503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9D4AAD6A-C4AF-A5BC-B962-55F247EE974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145700" y="5008106"/>
            <a:ext cx="1384068" cy="285266"/>
          </a:xfrm>
          <a:prstGeom prst="rect">
            <a:avLst/>
          </a:prstGeom>
        </p:spPr>
      </p:pic>
      <p:pic>
        <p:nvPicPr>
          <p:cNvPr id="19" name="Obrázek 18">
            <a:extLst>
              <a:ext uri="{FF2B5EF4-FFF2-40B4-BE49-F238E27FC236}">
                <a16:creationId xmlns:a16="http://schemas.microsoft.com/office/drawing/2014/main" id="{D63F7D82-A3F4-127D-1703-6354EBB8160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575372" y="3495942"/>
            <a:ext cx="1426334" cy="285267"/>
          </a:xfrm>
          <a:prstGeom prst="rect">
            <a:avLst/>
          </a:prstGeom>
        </p:spPr>
      </p:pic>
      <p:sp>
        <p:nvSpPr>
          <p:cNvPr id="14" name="Obdélník 13">
            <a:extLst>
              <a:ext uri="{FF2B5EF4-FFF2-40B4-BE49-F238E27FC236}">
                <a16:creationId xmlns:a16="http://schemas.microsoft.com/office/drawing/2014/main" id="{EC482223-9109-2FBF-8877-1AC5F7EA9363}"/>
              </a:ext>
            </a:extLst>
          </p:cNvPr>
          <p:cNvSpPr/>
          <p:nvPr/>
        </p:nvSpPr>
        <p:spPr>
          <a:xfrm>
            <a:off x="5220072" y="2594831"/>
            <a:ext cx="3635927" cy="1470788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583361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A30E0A0-82A8-A415-0F9F-70469CC99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Import vs Direct </a:t>
            </a:r>
            <a:r>
              <a:rPr lang="cs-CZ" dirty="0" err="1"/>
              <a:t>Query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1247B62-0411-D12B-C988-13F4F0B472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Import </a:t>
            </a:r>
          </a:p>
          <a:p>
            <a:pPr lvl="1"/>
            <a:r>
              <a:rPr lang="cs-CZ" noProof="0" dirty="0" err="1"/>
              <a:t>Dáta</a:t>
            </a:r>
            <a:r>
              <a:rPr lang="cs-CZ" noProof="0" dirty="0"/>
              <a:t>, ku </a:t>
            </a:r>
            <a:r>
              <a:rPr lang="cs-CZ" noProof="0" dirty="0" err="1"/>
              <a:t>ktorým</a:t>
            </a:r>
            <a:r>
              <a:rPr lang="cs-CZ" noProof="0" dirty="0"/>
              <a:t> </a:t>
            </a:r>
            <a:r>
              <a:rPr lang="cs-CZ" noProof="0" dirty="0" err="1"/>
              <a:t>sa</a:t>
            </a:r>
            <a:r>
              <a:rPr lang="cs-CZ" noProof="0" dirty="0"/>
              <a:t> </a:t>
            </a:r>
            <a:r>
              <a:rPr lang="cs-CZ" noProof="0" dirty="0" err="1"/>
              <a:t>pripojíme</a:t>
            </a:r>
            <a:r>
              <a:rPr lang="cs-CZ" noProof="0" dirty="0"/>
              <a:t> (</a:t>
            </a:r>
            <a:r>
              <a:rPr lang="cs-CZ" noProof="0" dirty="0" err="1"/>
              <a:t>napr</a:t>
            </a:r>
            <a:r>
              <a:rPr lang="cs-CZ" noProof="0" dirty="0"/>
              <a:t>. CSV) </a:t>
            </a:r>
            <a:r>
              <a:rPr lang="cs-CZ" noProof="0" dirty="0" err="1"/>
              <a:t>sa</a:t>
            </a:r>
            <a:r>
              <a:rPr lang="cs-CZ" noProof="0" dirty="0"/>
              <a:t> </a:t>
            </a:r>
            <a:r>
              <a:rPr lang="cs-CZ" noProof="0" dirty="0" err="1"/>
              <a:t>uložia</a:t>
            </a:r>
            <a:r>
              <a:rPr lang="cs-CZ" noProof="0" dirty="0"/>
              <a:t> do tzv. </a:t>
            </a:r>
            <a:r>
              <a:rPr lang="cs-CZ" noProof="0" dirty="0" err="1"/>
              <a:t>medzipamäte</a:t>
            </a:r>
            <a:r>
              <a:rPr lang="cs-CZ" noProof="0" dirty="0"/>
              <a:t>.</a:t>
            </a:r>
          </a:p>
          <a:p>
            <a:pPr lvl="1"/>
            <a:r>
              <a:rPr lang="cs-CZ" noProof="0" dirty="0" err="1"/>
              <a:t>Následne</a:t>
            </a:r>
            <a:r>
              <a:rPr lang="cs-CZ" noProof="0" dirty="0"/>
              <a:t> </a:t>
            </a:r>
            <a:r>
              <a:rPr lang="cs-CZ" noProof="0" dirty="0" err="1"/>
              <a:t>sa</a:t>
            </a:r>
            <a:r>
              <a:rPr lang="cs-CZ" noProof="0" dirty="0"/>
              <a:t> </a:t>
            </a:r>
            <a:r>
              <a:rPr lang="cs-CZ" noProof="0" dirty="0" err="1"/>
              <a:t>načítajú</a:t>
            </a:r>
            <a:r>
              <a:rPr lang="cs-CZ" noProof="0" dirty="0"/>
              <a:t> do </a:t>
            </a:r>
            <a:r>
              <a:rPr lang="cs-CZ" noProof="0" dirty="0" err="1"/>
              <a:t>dátového</a:t>
            </a:r>
            <a:r>
              <a:rPr lang="cs-CZ" noProof="0" dirty="0"/>
              <a:t> modelu a </a:t>
            </a:r>
            <a:r>
              <a:rPr lang="cs-CZ" noProof="0" dirty="0" err="1"/>
              <a:t>získavame</a:t>
            </a:r>
            <a:r>
              <a:rPr lang="cs-CZ" noProof="0" dirty="0"/>
              <a:t> obraz dát v </a:t>
            </a:r>
            <a:r>
              <a:rPr lang="cs-CZ" noProof="0" dirty="0" err="1"/>
              <a:t>konkrétnom</a:t>
            </a:r>
            <a:r>
              <a:rPr lang="cs-CZ" noProof="0" dirty="0"/>
              <a:t> </a:t>
            </a:r>
            <a:r>
              <a:rPr lang="cs-CZ" noProof="0" dirty="0" err="1"/>
              <a:t>okamihu</a:t>
            </a:r>
            <a:r>
              <a:rPr lang="cs-CZ" noProof="0" dirty="0"/>
              <a:t>.</a:t>
            </a:r>
          </a:p>
          <a:p>
            <a:pPr lvl="1"/>
            <a:r>
              <a:rPr lang="cs-CZ" noProof="0" dirty="0" err="1"/>
              <a:t>Všetky</a:t>
            </a:r>
            <a:r>
              <a:rPr lang="cs-CZ" noProof="0" dirty="0"/>
              <a:t> vizuály </a:t>
            </a:r>
            <a:r>
              <a:rPr lang="cs-CZ" noProof="0" dirty="0" err="1"/>
              <a:t>budú</a:t>
            </a:r>
            <a:r>
              <a:rPr lang="cs-CZ" noProof="0" dirty="0"/>
              <a:t> založené na tomto </a:t>
            </a:r>
            <a:r>
              <a:rPr lang="cs-CZ" noProof="0" dirty="0" err="1"/>
              <a:t>konkrétnom</a:t>
            </a:r>
            <a:r>
              <a:rPr lang="cs-CZ" noProof="0" dirty="0"/>
              <a:t> zdroji </a:t>
            </a:r>
            <a:r>
              <a:rPr lang="cs-CZ" noProof="0" dirty="0" err="1"/>
              <a:t>uloženom</a:t>
            </a:r>
            <a:r>
              <a:rPr lang="cs-CZ" noProof="0" dirty="0"/>
              <a:t> v </a:t>
            </a:r>
            <a:r>
              <a:rPr lang="cs-CZ" noProof="0" dirty="0" err="1"/>
              <a:t>medzipamäti</a:t>
            </a:r>
            <a:r>
              <a:rPr lang="cs-CZ" noProof="0" dirty="0"/>
              <a:t> a </a:t>
            </a:r>
            <a:r>
              <a:rPr lang="cs-CZ" noProof="0" dirty="0" err="1"/>
              <a:t>nie</a:t>
            </a:r>
            <a:r>
              <a:rPr lang="cs-CZ" noProof="0" dirty="0"/>
              <a:t> na </a:t>
            </a:r>
            <a:r>
              <a:rPr lang="cs-CZ" noProof="0" dirty="0" err="1"/>
              <a:t>pôvodnom</a:t>
            </a:r>
            <a:r>
              <a:rPr lang="cs-CZ" noProof="0" dirty="0"/>
              <a:t> zdroji dát, </a:t>
            </a:r>
            <a:r>
              <a:rPr lang="cs-CZ" noProof="0" dirty="0" err="1"/>
              <a:t>ktorý</a:t>
            </a:r>
            <a:r>
              <a:rPr lang="cs-CZ" noProof="0" dirty="0"/>
              <a:t> je uložený </a:t>
            </a:r>
            <a:r>
              <a:rPr lang="cs-CZ" noProof="0" dirty="0" err="1"/>
              <a:t>niekde</a:t>
            </a:r>
            <a:r>
              <a:rPr lang="cs-CZ" noProof="0" dirty="0"/>
              <a:t> v PC. </a:t>
            </a:r>
            <a:r>
              <a:rPr lang="cs-CZ" noProof="0" dirty="0" err="1"/>
              <a:t>Pri</a:t>
            </a:r>
            <a:r>
              <a:rPr lang="cs-CZ" noProof="0" dirty="0"/>
              <a:t> </a:t>
            </a:r>
            <a:r>
              <a:rPr lang="cs-CZ" noProof="0" dirty="0" err="1"/>
              <a:t>zmenách</a:t>
            </a:r>
            <a:r>
              <a:rPr lang="cs-CZ" noProof="0" dirty="0"/>
              <a:t> v </a:t>
            </a:r>
            <a:r>
              <a:rPr lang="cs-CZ" noProof="0" dirty="0" err="1"/>
              <a:t>pôvodnom</a:t>
            </a:r>
            <a:r>
              <a:rPr lang="cs-CZ" noProof="0" dirty="0"/>
              <a:t> zdroji dát je nutné </a:t>
            </a:r>
            <a:r>
              <a:rPr lang="cs-CZ" noProof="0" dirty="0" err="1"/>
              <a:t>kliknúť</a:t>
            </a:r>
            <a:r>
              <a:rPr lang="cs-CZ" noProof="0" dirty="0"/>
              <a:t> na </a:t>
            </a:r>
            <a:r>
              <a:rPr lang="cs-CZ" noProof="0" dirty="0" err="1"/>
              <a:t>refresh</a:t>
            </a:r>
            <a:r>
              <a:rPr lang="cs-CZ" noProof="0" dirty="0"/>
              <a:t>.</a:t>
            </a:r>
          </a:p>
          <a:p>
            <a:pPr lvl="1"/>
            <a:r>
              <a:rPr lang="cs-CZ" noProof="0" dirty="0"/>
              <a:t>Vhodný </a:t>
            </a:r>
            <a:r>
              <a:rPr lang="cs-CZ" noProof="0" dirty="0" err="1"/>
              <a:t>pre</a:t>
            </a:r>
            <a:r>
              <a:rPr lang="cs-CZ" noProof="0" dirty="0"/>
              <a:t> </a:t>
            </a:r>
            <a:r>
              <a:rPr lang="cs-CZ" noProof="0" dirty="0" err="1"/>
              <a:t>menšie</a:t>
            </a:r>
            <a:r>
              <a:rPr lang="cs-CZ" noProof="0" dirty="0"/>
              <a:t> </a:t>
            </a:r>
            <a:r>
              <a:rPr lang="cs-CZ" noProof="0" dirty="0" err="1"/>
              <a:t>dátové</a:t>
            </a:r>
            <a:r>
              <a:rPr lang="cs-CZ" noProof="0" dirty="0"/>
              <a:t> </a:t>
            </a:r>
            <a:r>
              <a:rPr lang="cs-CZ" noProof="0" dirty="0" err="1"/>
              <a:t>súbory</a:t>
            </a:r>
            <a:r>
              <a:rPr lang="cs-CZ" noProof="0" dirty="0"/>
              <a:t>, </a:t>
            </a:r>
            <a:r>
              <a:rPr lang="cs-CZ" noProof="0" dirty="0" err="1"/>
              <a:t>ktoré</a:t>
            </a:r>
            <a:r>
              <a:rPr lang="cs-CZ" noProof="0" dirty="0"/>
              <a:t> sú </a:t>
            </a:r>
            <a:r>
              <a:rPr lang="cs-CZ" noProof="0" dirty="0" err="1"/>
              <a:t>nemenné</a:t>
            </a:r>
            <a:r>
              <a:rPr lang="cs-CZ" noProof="0" dirty="0"/>
              <a:t>.</a:t>
            </a:r>
          </a:p>
          <a:p>
            <a:r>
              <a:rPr lang="cs-CZ" dirty="0" err="1"/>
              <a:t>DirectQuery</a:t>
            </a:r>
            <a:endParaRPr lang="cs-CZ" dirty="0"/>
          </a:p>
          <a:p>
            <a:pPr lvl="1"/>
            <a:r>
              <a:rPr lang="cs-CZ" dirty="0" err="1"/>
              <a:t>Dáta</a:t>
            </a:r>
            <a:r>
              <a:rPr lang="cs-CZ" dirty="0"/>
              <a:t> </a:t>
            </a:r>
            <a:r>
              <a:rPr lang="cs-CZ" dirty="0" err="1"/>
              <a:t>sa</a:t>
            </a:r>
            <a:r>
              <a:rPr lang="cs-CZ" dirty="0"/>
              <a:t> </a:t>
            </a:r>
            <a:r>
              <a:rPr lang="cs-CZ" dirty="0" err="1"/>
              <a:t>neukladajú</a:t>
            </a:r>
            <a:r>
              <a:rPr lang="cs-CZ" dirty="0"/>
              <a:t>, ale </a:t>
            </a:r>
            <a:r>
              <a:rPr lang="cs-CZ" dirty="0" err="1"/>
              <a:t>Power</a:t>
            </a:r>
            <a:r>
              <a:rPr lang="cs-CZ" dirty="0"/>
              <a:t> BI </a:t>
            </a:r>
            <a:r>
              <a:rPr lang="cs-CZ" dirty="0" err="1"/>
              <a:t>sa</a:t>
            </a:r>
            <a:r>
              <a:rPr lang="cs-CZ" dirty="0"/>
              <a:t> </a:t>
            </a:r>
            <a:r>
              <a:rPr lang="cs-CZ" dirty="0" err="1"/>
              <a:t>priamo</a:t>
            </a:r>
            <a:r>
              <a:rPr lang="cs-CZ" dirty="0"/>
              <a:t> dotazuje na zdroj dát, </a:t>
            </a:r>
            <a:r>
              <a:rPr lang="cs-CZ" dirty="0" err="1"/>
              <a:t>ktorým</a:t>
            </a:r>
            <a:r>
              <a:rPr lang="cs-CZ" dirty="0"/>
              <a:t> je </a:t>
            </a:r>
            <a:r>
              <a:rPr lang="cs-CZ" dirty="0" err="1"/>
              <a:t>napríklad</a:t>
            </a:r>
            <a:r>
              <a:rPr lang="cs-CZ" dirty="0"/>
              <a:t> </a:t>
            </a:r>
            <a:r>
              <a:rPr lang="cs-CZ" dirty="0" err="1"/>
              <a:t>databáza</a:t>
            </a:r>
            <a:r>
              <a:rPr lang="cs-CZ" dirty="0"/>
              <a:t>.</a:t>
            </a:r>
          </a:p>
          <a:p>
            <a:pPr lvl="1"/>
            <a:r>
              <a:rPr lang="cs-CZ" dirty="0" err="1"/>
              <a:t>Pri</a:t>
            </a:r>
            <a:r>
              <a:rPr lang="cs-CZ" dirty="0"/>
              <a:t> </a:t>
            </a:r>
            <a:r>
              <a:rPr lang="cs-CZ" dirty="0" err="1"/>
              <a:t>vytvorení</a:t>
            </a:r>
            <a:r>
              <a:rPr lang="cs-CZ" dirty="0"/>
              <a:t> nového vizuálu aj </a:t>
            </a:r>
            <a:r>
              <a:rPr lang="cs-CZ" dirty="0" err="1"/>
              <a:t>pri</a:t>
            </a:r>
            <a:r>
              <a:rPr lang="cs-CZ" dirty="0"/>
              <a:t> jeho </a:t>
            </a:r>
            <a:r>
              <a:rPr lang="cs-CZ" dirty="0" err="1"/>
              <a:t>zmene</a:t>
            </a:r>
            <a:r>
              <a:rPr lang="cs-CZ" dirty="0"/>
              <a:t> nám to </a:t>
            </a:r>
            <a:r>
              <a:rPr lang="cs-CZ" dirty="0" err="1"/>
              <a:t>prinesie</a:t>
            </a:r>
            <a:r>
              <a:rPr lang="cs-CZ" dirty="0"/>
              <a:t> </a:t>
            </a:r>
            <a:r>
              <a:rPr lang="cs-CZ" dirty="0" err="1"/>
              <a:t>aktuálne</a:t>
            </a:r>
            <a:r>
              <a:rPr lang="cs-CZ" dirty="0"/>
              <a:t> </a:t>
            </a:r>
            <a:r>
              <a:rPr lang="cs-CZ" dirty="0" err="1"/>
              <a:t>informácie</a:t>
            </a:r>
            <a:r>
              <a:rPr lang="cs-CZ" dirty="0"/>
              <a:t>, </a:t>
            </a:r>
            <a:r>
              <a:rPr lang="cs-CZ" dirty="0" err="1"/>
              <a:t>pretože</a:t>
            </a:r>
            <a:r>
              <a:rPr lang="cs-CZ" dirty="0"/>
              <a:t> to </a:t>
            </a:r>
            <a:r>
              <a:rPr lang="cs-CZ" dirty="0" err="1"/>
              <a:t>smeruje</a:t>
            </a:r>
            <a:r>
              <a:rPr lang="cs-CZ" dirty="0"/>
              <a:t> k sérii nových </a:t>
            </a:r>
            <a:r>
              <a:rPr lang="cs-CZ" dirty="0" err="1"/>
              <a:t>dotazov</a:t>
            </a:r>
            <a:r>
              <a:rPr lang="cs-CZ" dirty="0"/>
              <a:t> na zdroj dát.</a:t>
            </a:r>
          </a:p>
          <a:p>
            <a:pPr lvl="1"/>
            <a:r>
              <a:rPr lang="cs-CZ" dirty="0"/>
              <a:t>Vhodný </a:t>
            </a:r>
            <a:r>
              <a:rPr lang="cs-CZ" dirty="0" err="1"/>
              <a:t>pre</a:t>
            </a:r>
            <a:r>
              <a:rPr lang="cs-CZ" dirty="0"/>
              <a:t> </a:t>
            </a:r>
            <a:r>
              <a:rPr lang="cs-CZ" dirty="0" err="1"/>
              <a:t>veľké</a:t>
            </a:r>
            <a:r>
              <a:rPr lang="cs-CZ" dirty="0"/>
              <a:t> </a:t>
            </a:r>
            <a:r>
              <a:rPr lang="cs-CZ" dirty="0" err="1"/>
              <a:t>dátové</a:t>
            </a:r>
            <a:r>
              <a:rPr lang="cs-CZ" dirty="0"/>
              <a:t> </a:t>
            </a:r>
            <a:r>
              <a:rPr lang="cs-CZ" dirty="0" err="1"/>
              <a:t>súbory</a:t>
            </a:r>
            <a:r>
              <a:rPr lang="cs-CZ" dirty="0"/>
              <a:t> </a:t>
            </a:r>
            <a:r>
              <a:rPr lang="cs-CZ" dirty="0" err="1"/>
              <a:t>alebo</a:t>
            </a:r>
            <a:r>
              <a:rPr lang="cs-CZ" dirty="0"/>
              <a:t> </a:t>
            </a:r>
            <a:r>
              <a:rPr lang="cs-CZ" dirty="0" err="1"/>
              <a:t>súbory</a:t>
            </a:r>
            <a:r>
              <a:rPr lang="cs-CZ" dirty="0"/>
              <a:t>, </a:t>
            </a:r>
            <a:r>
              <a:rPr lang="cs-CZ" dirty="0" err="1"/>
              <a:t>ktoré</a:t>
            </a:r>
            <a:r>
              <a:rPr lang="cs-CZ" dirty="0"/>
              <a:t> </a:t>
            </a:r>
            <a:r>
              <a:rPr lang="cs-CZ" dirty="0" err="1"/>
              <a:t>sa</a:t>
            </a:r>
            <a:r>
              <a:rPr lang="cs-CZ" dirty="0"/>
              <a:t> neustále </a:t>
            </a:r>
            <a:r>
              <a:rPr lang="cs-CZ" dirty="0" err="1"/>
              <a:t>aktualizujú</a:t>
            </a:r>
            <a:r>
              <a:rPr lang="cs-CZ" dirty="0"/>
              <a:t> a je vyžadovaný reporting </a:t>
            </a:r>
            <a:r>
              <a:rPr lang="cs-CZ" dirty="0" err="1"/>
              <a:t>takmer</a:t>
            </a:r>
            <a:r>
              <a:rPr lang="cs-CZ" dirty="0"/>
              <a:t> v </a:t>
            </a:r>
            <a:r>
              <a:rPr lang="cs-CZ" dirty="0" err="1"/>
              <a:t>reálnom</a:t>
            </a:r>
            <a:r>
              <a:rPr lang="cs-CZ" dirty="0"/>
              <a:t> čase.</a:t>
            </a:r>
          </a:p>
          <a:p>
            <a:pPr lvl="1"/>
            <a:r>
              <a:rPr lang="cs-CZ" dirty="0" err="1"/>
              <a:t>Veľa</a:t>
            </a:r>
            <a:r>
              <a:rPr lang="cs-CZ" dirty="0"/>
              <a:t> </a:t>
            </a:r>
            <a:r>
              <a:rPr lang="cs-CZ" dirty="0" err="1"/>
              <a:t>obmedzení</a:t>
            </a:r>
            <a:r>
              <a:rPr lang="cs-CZ" dirty="0"/>
              <a:t>.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822ADFB2-AB6D-68F5-ADF8-E01C6DB668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9952" y="5844124"/>
            <a:ext cx="3064738" cy="506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09997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685E4C9-FC74-E437-C202-C17DC3547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SQL Server </a:t>
            </a:r>
            <a:r>
              <a:rPr lang="cs-CZ" dirty="0" err="1"/>
              <a:t>databáza</a:t>
            </a:r>
            <a:endParaRPr lang="sk-SK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BA8F224F-5D51-7F37-DCA1-E1AE842929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954840"/>
            <a:ext cx="5098103" cy="2528327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03EF9FEB-2C75-FFC3-AC2C-220525BB1A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9408" y="3682007"/>
            <a:ext cx="5481269" cy="2416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10650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F2D9D6E-ABEC-8D63-1A81-0CE6FE8C6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Príprava</a:t>
            </a:r>
            <a:r>
              <a:rPr lang="cs-CZ" dirty="0"/>
              <a:t> dát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7B85DFA-9BA6-2C6D-37FC-C7A990F43A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2400" i="1" dirty="0" err="1">
                <a:solidFill>
                  <a:schemeClr val="tx1"/>
                </a:solidFill>
              </a:rPr>
              <a:t>Motivácia</a:t>
            </a:r>
            <a:r>
              <a:rPr lang="cs-CZ" sz="2400" i="1" dirty="0">
                <a:solidFill>
                  <a:schemeClr val="tx1"/>
                </a:solidFill>
              </a:rPr>
              <a:t>:</a:t>
            </a:r>
          </a:p>
          <a:p>
            <a:r>
              <a:rPr lang="sk-SK" b="1" dirty="0"/>
              <a:t>Surové dáta bývajú často v zlom stave.</a:t>
            </a:r>
          </a:p>
          <a:p>
            <a:pPr marL="0" indent="0">
              <a:buNone/>
            </a:pPr>
            <a:endParaRPr lang="sk-SK" b="1" dirty="0"/>
          </a:p>
          <a:p>
            <a:r>
              <a:rPr lang="sk-SK" dirty="0"/>
              <a:t>Môžu obsahovať: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sk-SK" dirty="0"/>
              <a:t>chyby a preklepy,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sk-SK" dirty="0"/>
              <a:t>chýbajúce hodnoty,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sk-SK" dirty="0"/>
              <a:t>duplicity,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sk-SK" dirty="0"/>
              <a:t>nejednotné formáty (napr. dátumy, čísla),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sk-SK" dirty="0"/>
              <a:t>alebo nepresnosti spôsobené pri zbere a prenose dát.</a:t>
            </a:r>
          </a:p>
          <a:p>
            <a:pPr marL="457200" lvl="1" indent="0">
              <a:buNone/>
            </a:pPr>
            <a:endParaRPr lang="sk-SK" dirty="0"/>
          </a:p>
          <a:p>
            <a:r>
              <a:rPr lang="sk-SK" b="1" dirty="0"/>
              <a:t>Z nekvalitných dát nemôžeme robiť kvalitné rozhodnutia.</a:t>
            </a:r>
          </a:p>
          <a:p>
            <a:r>
              <a:rPr lang="sk-SK" dirty="0"/>
              <a:t>Analýza je len taká dobrá, ako dobré sú dáta, ktoré ju živia. </a:t>
            </a:r>
          </a:p>
          <a:p>
            <a:r>
              <a:rPr lang="sk-SK" dirty="0"/>
              <a:t>Ak vychádzame z nekonzistentných alebo skreslených údajov, ohrozujeme presnosť záverov, a teda aj kvalitu rozhodnutí.</a:t>
            </a:r>
            <a:endParaRPr lang="cs-CZ" dirty="0"/>
          </a:p>
          <a:p>
            <a:pPr marL="0" indent="0">
              <a:buNone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5333593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BDF70ED-C91B-2FF0-EC7E-EE7DB3F38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Power</a:t>
            </a:r>
            <a:r>
              <a:rPr lang="cs-CZ" dirty="0"/>
              <a:t> </a:t>
            </a:r>
            <a:r>
              <a:rPr lang="cs-CZ" dirty="0" err="1"/>
              <a:t>Query</a:t>
            </a:r>
            <a:r>
              <a:rPr lang="cs-CZ" dirty="0"/>
              <a:t> editor 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49689F4-64BE-FBA8-F068-982F88F620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Nástroj implementovaný do </a:t>
            </a:r>
            <a:r>
              <a:rPr lang="cs-CZ" dirty="0" err="1"/>
              <a:t>Power</a:t>
            </a:r>
            <a:r>
              <a:rPr lang="cs-CZ" dirty="0"/>
              <a:t> BI.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r>
              <a:rPr lang="sk-SK" noProof="0" dirty="0"/>
              <a:t>Ponúka široké možnosti </a:t>
            </a:r>
            <a:r>
              <a:rPr lang="sk-SK" noProof="0" dirty="0">
                <a:solidFill>
                  <a:schemeClr val="accent6"/>
                </a:solidFill>
              </a:rPr>
              <a:t>transformácie a čistenia dát</a:t>
            </a:r>
            <a:r>
              <a:rPr lang="cs-CZ" dirty="0"/>
              <a:t>.</a:t>
            </a:r>
            <a:endParaRPr lang="cs-CZ" noProof="0" dirty="0"/>
          </a:p>
          <a:p>
            <a:pPr marL="457200" lvl="1" indent="0">
              <a:buNone/>
            </a:pPr>
            <a:endParaRPr lang="cs-CZ" noProof="0" dirty="0"/>
          </a:p>
          <a:p>
            <a:r>
              <a:rPr lang="sk-SK" noProof="0" dirty="0"/>
              <a:t>Slúži k príprave dát pred analýzou a vizualizáciou.</a:t>
            </a:r>
          </a:p>
          <a:p>
            <a:pPr marL="0" indent="0">
              <a:buNone/>
            </a:pPr>
            <a:endParaRPr lang="cs-CZ" dirty="0"/>
          </a:p>
          <a:p>
            <a:r>
              <a:rPr lang="sk-SK" noProof="0" dirty="0"/>
              <a:t>Dôležitý krok pre dosiahnutie kvalitného reportu.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dirty="0"/>
              <a:t>Karta </a:t>
            </a:r>
            <a:r>
              <a:rPr lang="cs-CZ" i="1" dirty="0" err="1">
                <a:solidFill>
                  <a:schemeClr val="accent6"/>
                </a:solidFill>
              </a:rPr>
              <a:t>Home</a:t>
            </a:r>
            <a:r>
              <a:rPr lang="cs-CZ" i="1" dirty="0">
                <a:solidFill>
                  <a:schemeClr val="accent6"/>
                </a:solidFill>
              </a:rPr>
              <a:t> – </a:t>
            </a:r>
            <a:r>
              <a:rPr lang="sk-SK" i="1" dirty="0" err="1">
                <a:solidFill>
                  <a:schemeClr val="accent6"/>
                </a:solidFill>
              </a:rPr>
              <a:t>Transform</a:t>
            </a:r>
            <a:r>
              <a:rPr lang="sk-SK" i="1" dirty="0">
                <a:solidFill>
                  <a:schemeClr val="accent6"/>
                </a:solidFill>
              </a:rPr>
              <a:t> </a:t>
            </a:r>
            <a:r>
              <a:rPr lang="sk-SK" i="1" dirty="0" err="1">
                <a:solidFill>
                  <a:schemeClr val="accent6"/>
                </a:solidFill>
              </a:rPr>
              <a:t>data</a:t>
            </a:r>
            <a:r>
              <a:rPr lang="sk-SK" dirty="0"/>
              <a:t> (buď cez Report alebo Model </a:t>
            </a:r>
            <a:r>
              <a:rPr lang="sk-SK" dirty="0" err="1"/>
              <a:t>view</a:t>
            </a:r>
            <a:r>
              <a:rPr lang="cs-CZ" dirty="0"/>
              <a:t>).</a:t>
            </a:r>
            <a:endParaRPr lang="sk-SK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77F66867-8770-FD3E-B496-68897600C0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484784"/>
            <a:ext cx="7491109" cy="1234547"/>
          </a:xfrm>
          <a:prstGeom prst="rect">
            <a:avLst/>
          </a:prstGeom>
        </p:spPr>
      </p:pic>
      <p:sp>
        <p:nvSpPr>
          <p:cNvPr id="6" name="Obdélník 5">
            <a:extLst>
              <a:ext uri="{FF2B5EF4-FFF2-40B4-BE49-F238E27FC236}">
                <a16:creationId xmlns:a16="http://schemas.microsoft.com/office/drawing/2014/main" id="{C19B221B-0B52-ADC9-67C6-C3D7557F3B5F}"/>
              </a:ext>
            </a:extLst>
          </p:cNvPr>
          <p:cNvSpPr/>
          <p:nvPr/>
        </p:nvSpPr>
        <p:spPr>
          <a:xfrm>
            <a:off x="5580112" y="1772816"/>
            <a:ext cx="648072" cy="792088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13006661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8CF0B69-1409-46DD-6501-7D0E0CD88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Power</a:t>
            </a:r>
            <a:r>
              <a:rPr lang="cs-CZ" dirty="0"/>
              <a:t> </a:t>
            </a:r>
            <a:r>
              <a:rPr lang="cs-CZ" dirty="0" err="1"/>
              <a:t>Query</a:t>
            </a:r>
            <a:r>
              <a:rPr lang="cs-CZ" dirty="0"/>
              <a:t> editor</a:t>
            </a:r>
            <a:endParaRPr lang="sk-SK" dirty="0"/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0579F918-B7EB-2D9D-2D5C-58DBFF7F88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8992" y="3110227"/>
            <a:ext cx="7914016" cy="3045772"/>
          </a:xfrm>
        </p:spPr>
      </p:pic>
      <p:sp>
        <p:nvSpPr>
          <p:cNvPr id="8" name="Zástupný obsah 2">
            <a:extLst>
              <a:ext uri="{FF2B5EF4-FFF2-40B4-BE49-F238E27FC236}">
                <a16:creationId xmlns:a16="http://schemas.microsoft.com/office/drawing/2014/main" id="{7B3CDA11-BDAD-D609-4D40-CA6A434916B2}"/>
              </a:ext>
            </a:extLst>
          </p:cNvPr>
          <p:cNvSpPr txBox="1">
            <a:spLocks/>
          </p:cNvSpPr>
          <p:nvPr/>
        </p:nvSpPr>
        <p:spPr>
          <a:xfrm>
            <a:off x="216000" y="899999"/>
            <a:ext cx="8640000" cy="525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cs-CZ" sz="2000" b="1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lang="cs-CZ" sz="1800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cs-CZ" sz="1600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lang="cs-CZ" sz="1600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lang="cs-CZ" sz="16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noProof="0" dirty="0"/>
              <a:t>Naľavo</a:t>
            </a:r>
            <a:r>
              <a:rPr lang="cs-CZ" dirty="0"/>
              <a:t> sú </a:t>
            </a:r>
            <a:r>
              <a:rPr lang="sk-SK" noProof="0" dirty="0"/>
              <a:t>tabuľky</a:t>
            </a:r>
            <a:r>
              <a:rPr lang="cs-CZ" noProof="0" dirty="0"/>
              <a:t>.</a:t>
            </a:r>
            <a:r>
              <a:rPr lang="cs-CZ" dirty="0"/>
              <a:t> Jedna je vždy označená – </a:t>
            </a:r>
            <a:r>
              <a:rPr lang="sk-SK" noProof="0" dirty="0"/>
              <a:t>s ňou budeme pracovať.</a:t>
            </a:r>
          </a:p>
          <a:p>
            <a:r>
              <a:rPr lang="sk-SK" noProof="0" dirty="0"/>
              <a:t>V strede obrazovky je </a:t>
            </a:r>
            <a:r>
              <a:rPr lang="sk-SK" dirty="0"/>
              <a:t>náhľad dát. Ako dáta vypadajú v aktuálnom stave transformácií.</a:t>
            </a:r>
            <a:endParaRPr lang="sk-SK" noProof="0" dirty="0"/>
          </a:p>
          <a:p>
            <a:r>
              <a:rPr lang="sk-SK" noProof="0" dirty="0"/>
              <a:t>Záznam postupnosti krokov transformácií dát je napravo.</a:t>
            </a:r>
          </a:p>
          <a:p>
            <a:r>
              <a:rPr lang="sk-SK" noProof="0" dirty="0"/>
              <a:t>Pod každým krokom je príkaz pre dotaz, ktorý definuje, čo sa má s dátami behom načítania do </a:t>
            </a:r>
            <a:r>
              <a:rPr lang="sk-SK" noProof="0" dirty="0" err="1"/>
              <a:t>Power</a:t>
            </a:r>
            <a:r>
              <a:rPr lang="sk-SK" noProof="0" dirty="0"/>
              <a:t> BI stať.</a:t>
            </a:r>
          </a:p>
        </p:txBody>
      </p:sp>
      <p:sp>
        <p:nvSpPr>
          <p:cNvPr id="3" name="Obdélník 2">
            <a:extLst>
              <a:ext uri="{FF2B5EF4-FFF2-40B4-BE49-F238E27FC236}">
                <a16:creationId xmlns:a16="http://schemas.microsoft.com/office/drawing/2014/main" id="{5B5D204C-8AA2-D96C-8C3B-C3EF24794C15}"/>
              </a:ext>
            </a:extLst>
          </p:cNvPr>
          <p:cNvSpPr/>
          <p:nvPr/>
        </p:nvSpPr>
        <p:spPr>
          <a:xfrm>
            <a:off x="7405885" y="3573016"/>
            <a:ext cx="1159123" cy="2596328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252010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B4CF40-9DA6-00AF-8DA5-BE0BF6340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noProof="0" dirty="0"/>
              <a:t>Dátový model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E72A9E5-B851-D3A7-C453-4C24824FEC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noProof="0" dirty="0" err="1"/>
              <a:t>Star</a:t>
            </a:r>
            <a:r>
              <a:rPr lang="sk-SK" noProof="0" dirty="0"/>
              <a:t> schéma a dôležitosť pre </a:t>
            </a:r>
            <a:r>
              <a:rPr lang="sk-SK" noProof="0" dirty="0" err="1"/>
              <a:t>Power</a:t>
            </a:r>
            <a:r>
              <a:rPr lang="sk-SK" noProof="0" dirty="0"/>
              <a:t> BI </a:t>
            </a:r>
          </a:p>
          <a:p>
            <a:r>
              <a:rPr lang="sk-SK" noProof="0" dirty="0"/>
              <a:t>Faktové a </a:t>
            </a:r>
            <a:r>
              <a:rPr lang="sk-SK" dirty="0"/>
              <a:t>d</a:t>
            </a:r>
            <a:r>
              <a:rPr lang="sk-SK" noProof="0" dirty="0" err="1"/>
              <a:t>imenzionálne</a:t>
            </a:r>
            <a:r>
              <a:rPr lang="sk-SK" noProof="0" dirty="0"/>
              <a:t> tabuľky</a:t>
            </a:r>
          </a:p>
          <a:p>
            <a:r>
              <a:rPr lang="sk-SK" noProof="0" dirty="0"/>
              <a:t>Primárny a cudzí kľúč</a:t>
            </a:r>
          </a:p>
          <a:p>
            <a:r>
              <a:rPr lang="sk-SK" noProof="0" dirty="0" err="1"/>
              <a:t>Kardinalita</a:t>
            </a:r>
            <a:r>
              <a:rPr lang="sk-SK" noProof="0" dirty="0"/>
              <a:t> vzťahov </a:t>
            </a:r>
          </a:p>
          <a:p>
            <a:r>
              <a:rPr lang="sk-SK" noProof="0" dirty="0"/>
              <a:t>Smer filtrovania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A7BF6AC0-9F44-4384-DC3B-ECF863E903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7140" y="2060848"/>
            <a:ext cx="5477991" cy="3742647"/>
          </a:xfrm>
          <a:prstGeom prst="rect">
            <a:avLst/>
          </a:prstGeom>
        </p:spPr>
      </p:pic>
      <p:cxnSp>
        <p:nvCxnSpPr>
          <p:cNvPr id="6" name="Přímá spojnice 5">
            <a:extLst>
              <a:ext uri="{FF2B5EF4-FFF2-40B4-BE49-F238E27FC236}">
                <a16:creationId xmlns:a16="http://schemas.microsoft.com/office/drawing/2014/main" id="{B6A3BB65-9D9E-4880-553D-821040D15C57}"/>
              </a:ext>
            </a:extLst>
          </p:cNvPr>
          <p:cNvCxnSpPr/>
          <p:nvPr/>
        </p:nvCxnSpPr>
        <p:spPr>
          <a:xfrm>
            <a:off x="4427984" y="3717032"/>
            <a:ext cx="7920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33196211-B678-ABE2-6A4E-1CDAACE5649E}"/>
              </a:ext>
            </a:extLst>
          </p:cNvPr>
          <p:cNvCxnSpPr/>
          <p:nvPr/>
        </p:nvCxnSpPr>
        <p:spPr>
          <a:xfrm>
            <a:off x="5796136" y="2780928"/>
            <a:ext cx="0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nice 9">
            <a:extLst>
              <a:ext uri="{FF2B5EF4-FFF2-40B4-BE49-F238E27FC236}">
                <a16:creationId xmlns:a16="http://schemas.microsoft.com/office/drawing/2014/main" id="{8B9D8827-692E-5871-E760-2513CEA9A84C}"/>
              </a:ext>
            </a:extLst>
          </p:cNvPr>
          <p:cNvCxnSpPr/>
          <p:nvPr/>
        </p:nvCxnSpPr>
        <p:spPr>
          <a:xfrm flipH="1">
            <a:off x="6372200" y="3717032"/>
            <a:ext cx="8640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13">
            <a:extLst>
              <a:ext uri="{FF2B5EF4-FFF2-40B4-BE49-F238E27FC236}">
                <a16:creationId xmlns:a16="http://schemas.microsoft.com/office/drawing/2014/main" id="{F234F09F-C25E-128F-079D-848CEE66D1BB}"/>
              </a:ext>
            </a:extLst>
          </p:cNvPr>
          <p:cNvCxnSpPr/>
          <p:nvPr/>
        </p:nvCxnSpPr>
        <p:spPr>
          <a:xfrm flipH="1" flipV="1">
            <a:off x="6372200" y="4797152"/>
            <a:ext cx="288032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nice 15">
            <a:extLst>
              <a:ext uri="{FF2B5EF4-FFF2-40B4-BE49-F238E27FC236}">
                <a16:creationId xmlns:a16="http://schemas.microsoft.com/office/drawing/2014/main" id="{078BE810-D22B-053D-E56E-6D15F3CF7BE6}"/>
              </a:ext>
            </a:extLst>
          </p:cNvPr>
          <p:cNvCxnSpPr/>
          <p:nvPr/>
        </p:nvCxnSpPr>
        <p:spPr>
          <a:xfrm flipV="1">
            <a:off x="4932040" y="4797152"/>
            <a:ext cx="288032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461159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E38A142-5B84-F10D-390E-44FC073E26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Faktová vs </a:t>
            </a:r>
            <a:r>
              <a:rPr lang="cs-CZ" dirty="0" err="1"/>
              <a:t>Dimenzionálna</a:t>
            </a:r>
            <a:endParaRPr lang="sk-SK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3A7ED41D-EA67-5D32-CA7D-3E478AD662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340768"/>
            <a:ext cx="8388424" cy="3986037"/>
          </a:xfrm>
          <a:prstGeom prst="rect">
            <a:avLst/>
          </a:prstGeom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5204BCA0-6F25-4C2D-70BF-09D5F538141B}"/>
              </a:ext>
            </a:extLst>
          </p:cNvPr>
          <p:cNvSpPr txBox="1"/>
          <p:nvPr/>
        </p:nvSpPr>
        <p:spPr>
          <a:xfrm>
            <a:off x="230511" y="3789040"/>
            <a:ext cx="255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err="1">
                <a:solidFill>
                  <a:schemeClr val="accent6"/>
                </a:solidFill>
              </a:rPr>
              <a:t>Dimenzionálna</a:t>
            </a:r>
            <a:r>
              <a:rPr lang="cs-CZ" b="1" dirty="0">
                <a:solidFill>
                  <a:schemeClr val="accent6"/>
                </a:solidFill>
              </a:rPr>
              <a:t> </a:t>
            </a:r>
            <a:r>
              <a:rPr lang="cs-CZ" b="1" dirty="0" err="1">
                <a:solidFill>
                  <a:schemeClr val="accent6"/>
                </a:solidFill>
              </a:rPr>
              <a:t>tabuľka</a:t>
            </a:r>
            <a:endParaRPr lang="sk-SK" b="1" dirty="0">
              <a:solidFill>
                <a:schemeClr val="accent6"/>
              </a:solidFill>
            </a:endParaRP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77161A11-B8A2-7175-AC72-57677EF7572E}"/>
              </a:ext>
            </a:extLst>
          </p:cNvPr>
          <p:cNvSpPr txBox="1"/>
          <p:nvPr/>
        </p:nvSpPr>
        <p:spPr>
          <a:xfrm>
            <a:off x="6385919" y="3767311"/>
            <a:ext cx="255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err="1">
                <a:solidFill>
                  <a:schemeClr val="accent6"/>
                </a:solidFill>
              </a:rPr>
              <a:t>Dimenzionálna</a:t>
            </a:r>
            <a:r>
              <a:rPr lang="cs-CZ" b="1" dirty="0">
                <a:solidFill>
                  <a:schemeClr val="accent6"/>
                </a:solidFill>
              </a:rPr>
              <a:t> </a:t>
            </a:r>
            <a:r>
              <a:rPr lang="cs-CZ" b="1" dirty="0" err="1">
                <a:solidFill>
                  <a:schemeClr val="accent6"/>
                </a:solidFill>
              </a:rPr>
              <a:t>tabuľka</a:t>
            </a:r>
            <a:endParaRPr lang="sk-SK" b="1" dirty="0">
              <a:solidFill>
                <a:schemeClr val="accent6"/>
              </a:solidFill>
            </a:endParaRP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00E703B4-DB6E-839F-BDCD-BB77E786E371}"/>
              </a:ext>
            </a:extLst>
          </p:cNvPr>
          <p:cNvSpPr txBox="1"/>
          <p:nvPr/>
        </p:nvSpPr>
        <p:spPr>
          <a:xfrm>
            <a:off x="3563888" y="5296717"/>
            <a:ext cx="255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chemeClr val="tx2"/>
                </a:solidFill>
              </a:rPr>
              <a:t>Faktová </a:t>
            </a:r>
            <a:r>
              <a:rPr lang="cs-CZ" b="1" dirty="0" err="1">
                <a:solidFill>
                  <a:schemeClr val="tx2"/>
                </a:solidFill>
              </a:rPr>
              <a:t>tabuľka</a:t>
            </a:r>
            <a:endParaRPr lang="sk-SK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54009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B6986E2-B757-83C4-C0BD-185E6B345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Faktová vs </a:t>
            </a:r>
            <a:r>
              <a:rPr lang="cs-CZ" dirty="0" err="1"/>
              <a:t>Dimenzionálna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81763E9-C6DF-554E-83E6-9D2364D13B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i="1" dirty="0">
                <a:solidFill>
                  <a:schemeClr val="accent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Faktová tabuľka </a:t>
            </a:r>
          </a:p>
          <a:p>
            <a:pPr marL="0" indent="0">
              <a:buNone/>
            </a:pPr>
            <a:endParaRPr lang="sk-SK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sk-SK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sk-SK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bsahuje </a:t>
            </a:r>
            <a:r>
              <a:rPr lang="sk-SK" sz="1800" dirty="0">
                <a:solidFill>
                  <a:schemeClr val="accent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merateľné hodnoty </a:t>
            </a:r>
            <a:r>
              <a:rPr lang="sk-SK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alebo metriky, ako je počet predaných kusov, výnosy, zisky, atď. – metriky, ktoré sú merateľné alebo kvantifikovateľné v rámci nášho podnikania/organizácie. Záznamy pribúdajú napríklad v čase. Tabuľka sa mení rýchlo. </a:t>
            </a:r>
            <a:r>
              <a:rPr lang="sk-SK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Záznamy pribúdajú.</a:t>
            </a:r>
            <a:endParaRPr lang="sk-SK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sk-SK" dirty="0"/>
          </a:p>
          <a:p>
            <a:r>
              <a:rPr lang="sk-SK" i="1" dirty="0">
                <a:solidFill>
                  <a:schemeClr val="accent6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Dimenzionálne tabuľky</a:t>
            </a:r>
          </a:p>
          <a:p>
            <a:pPr marL="0" indent="0">
              <a:buNone/>
            </a:pPr>
            <a:endParaRPr lang="sk-SK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sk-SK" sz="18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Poskytujú </a:t>
            </a:r>
            <a:r>
              <a:rPr lang="sk-SK" sz="1800" dirty="0">
                <a:solidFill>
                  <a:schemeClr val="accent6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popisné atribúty </a:t>
            </a:r>
            <a:r>
              <a:rPr lang="sk-SK" sz="18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o dimenziách v modely (napríklad informácie o produktoch, obchodoch, zákazníkoch, atď.). Sú to tabuľky, ktoré sa nemenia alebo menia veľmi pomaly.</a:t>
            </a:r>
          </a:p>
          <a:p>
            <a:endParaRPr lang="sk-SK" dirty="0"/>
          </a:p>
          <a:p>
            <a:r>
              <a:rPr lang="sk-SK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Tieto tabuľky možno spolu prepojiť pomocou spoločného stĺpca</a:t>
            </a:r>
            <a:r>
              <a:rPr lang="sk-SK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sk-SK" sz="2400" dirty="0"/>
          </a:p>
        </p:txBody>
      </p:sp>
    </p:spTree>
    <p:extLst>
      <p:ext uri="{BB962C8B-B14F-4D97-AF65-F5344CB8AC3E}">
        <p14:creationId xmlns:p14="http://schemas.microsoft.com/office/powerpoint/2010/main" val="189363604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B95CF3-CF96-7E7A-B1B1-CB7EB3D75A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8D56AE9-DA84-74BD-7457-43BFAF51F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Primárny</a:t>
            </a:r>
            <a:r>
              <a:rPr lang="cs-CZ" dirty="0"/>
              <a:t> </a:t>
            </a:r>
            <a:r>
              <a:rPr lang="cs-CZ" dirty="0" err="1"/>
              <a:t>kľúč</a:t>
            </a:r>
            <a:r>
              <a:rPr lang="cs-CZ" dirty="0"/>
              <a:t> vs </a:t>
            </a:r>
            <a:r>
              <a:rPr lang="cs-CZ" dirty="0" err="1"/>
              <a:t>Cudzí</a:t>
            </a:r>
            <a:r>
              <a:rPr lang="cs-CZ" dirty="0"/>
              <a:t> </a:t>
            </a:r>
            <a:r>
              <a:rPr lang="cs-CZ" dirty="0" err="1"/>
              <a:t>kľúč</a:t>
            </a:r>
            <a:endParaRPr lang="sk-SK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C51F0CF6-8069-2872-9083-39DEB28CA6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340768"/>
            <a:ext cx="8388424" cy="3986037"/>
          </a:xfrm>
          <a:prstGeom prst="rect">
            <a:avLst/>
          </a:prstGeom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CA391CA3-3839-7997-4DEF-7AF84EB85B13}"/>
              </a:ext>
            </a:extLst>
          </p:cNvPr>
          <p:cNvSpPr txBox="1"/>
          <p:nvPr/>
        </p:nvSpPr>
        <p:spPr>
          <a:xfrm>
            <a:off x="102031" y="4080298"/>
            <a:ext cx="255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err="1">
                <a:solidFill>
                  <a:schemeClr val="accent6"/>
                </a:solidFill>
              </a:rPr>
              <a:t>Dimenzionálna</a:t>
            </a:r>
            <a:r>
              <a:rPr lang="cs-CZ" b="1" dirty="0">
                <a:solidFill>
                  <a:schemeClr val="accent6"/>
                </a:solidFill>
              </a:rPr>
              <a:t> </a:t>
            </a:r>
            <a:r>
              <a:rPr lang="cs-CZ" b="1" dirty="0" err="1">
                <a:solidFill>
                  <a:schemeClr val="accent6"/>
                </a:solidFill>
              </a:rPr>
              <a:t>tabuľka</a:t>
            </a:r>
            <a:endParaRPr lang="sk-SK" b="1" dirty="0">
              <a:solidFill>
                <a:schemeClr val="accent6"/>
              </a:solidFill>
            </a:endParaRP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40B4EC6F-022E-E572-EF30-C6C8120EDF45}"/>
              </a:ext>
            </a:extLst>
          </p:cNvPr>
          <p:cNvSpPr txBox="1"/>
          <p:nvPr/>
        </p:nvSpPr>
        <p:spPr>
          <a:xfrm>
            <a:off x="6377649" y="4134378"/>
            <a:ext cx="255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err="1">
                <a:solidFill>
                  <a:schemeClr val="accent6"/>
                </a:solidFill>
              </a:rPr>
              <a:t>Dimenzionálna</a:t>
            </a:r>
            <a:r>
              <a:rPr lang="cs-CZ" b="1" dirty="0">
                <a:solidFill>
                  <a:schemeClr val="accent6"/>
                </a:solidFill>
              </a:rPr>
              <a:t> </a:t>
            </a:r>
            <a:r>
              <a:rPr lang="cs-CZ" b="1" dirty="0" err="1">
                <a:solidFill>
                  <a:schemeClr val="accent6"/>
                </a:solidFill>
              </a:rPr>
              <a:t>tabuľka</a:t>
            </a:r>
            <a:endParaRPr lang="sk-SK" b="1" dirty="0">
              <a:solidFill>
                <a:schemeClr val="accent6"/>
              </a:solidFill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F746DD8F-3DD0-AE77-5D4D-F1620A100527}"/>
              </a:ext>
            </a:extLst>
          </p:cNvPr>
          <p:cNvSpPr txBox="1"/>
          <p:nvPr/>
        </p:nvSpPr>
        <p:spPr>
          <a:xfrm>
            <a:off x="3665339" y="5589623"/>
            <a:ext cx="255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chemeClr val="tx2"/>
                </a:solidFill>
              </a:rPr>
              <a:t>Faktová </a:t>
            </a:r>
            <a:r>
              <a:rPr lang="cs-CZ" b="1" dirty="0" err="1">
                <a:solidFill>
                  <a:schemeClr val="tx2"/>
                </a:solidFill>
              </a:rPr>
              <a:t>tabuľka</a:t>
            </a:r>
            <a:endParaRPr lang="sk-SK" b="1" dirty="0">
              <a:solidFill>
                <a:schemeClr val="tx2"/>
              </a:solidFill>
            </a:endParaRP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FE48EB38-10B2-5A32-E333-D7018595BB9F}"/>
              </a:ext>
            </a:extLst>
          </p:cNvPr>
          <p:cNvSpPr txBox="1"/>
          <p:nvPr/>
        </p:nvSpPr>
        <p:spPr>
          <a:xfrm>
            <a:off x="4176207" y="5196703"/>
            <a:ext cx="1282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err="1"/>
              <a:t>Cudzí</a:t>
            </a:r>
            <a:r>
              <a:rPr lang="cs-CZ" b="1" dirty="0"/>
              <a:t> </a:t>
            </a:r>
            <a:r>
              <a:rPr lang="cs-CZ" b="1" dirty="0" err="1"/>
              <a:t>kľúč</a:t>
            </a:r>
            <a:endParaRPr lang="sk-SK" b="1" dirty="0"/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2C2199F2-6522-32C1-4ED1-CDB4CFBB940E}"/>
              </a:ext>
            </a:extLst>
          </p:cNvPr>
          <p:cNvSpPr txBox="1"/>
          <p:nvPr/>
        </p:nvSpPr>
        <p:spPr>
          <a:xfrm>
            <a:off x="5458262" y="5202281"/>
            <a:ext cx="1282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err="1">
                <a:solidFill>
                  <a:srgbClr val="00B050"/>
                </a:solidFill>
              </a:rPr>
              <a:t>Cudzí</a:t>
            </a:r>
            <a:r>
              <a:rPr lang="cs-CZ" b="1" dirty="0">
                <a:solidFill>
                  <a:srgbClr val="00B050"/>
                </a:solidFill>
              </a:rPr>
              <a:t> </a:t>
            </a:r>
            <a:r>
              <a:rPr lang="cs-CZ" b="1" dirty="0" err="1">
                <a:solidFill>
                  <a:srgbClr val="00B050"/>
                </a:solidFill>
              </a:rPr>
              <a:t>kľúč</a:t>
            </a:r>
            <a:endParaRPr lang="sk-SK" b="1" dirty="0">
              <a:solidFill>
                <a:srgbClr val="00B050"/>
              </a:solidFill>
            </a:endParaRPr>
          </a:p>
        </p:txBody>
      </p: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987CB820-2E95-A750-7B52-7699D6C6D1A3}"/>
              </a:ext>
            </a:extLst>
          </p:cNvPr>
          <p:cNvSpPr txBox="1"/>
          <p:nvPr/>
        </p:nvSpPr>
        <p:spPr>
          <a:xfrm>
            <a:off x="6377649" y="3810719"/>
            <a:ext cx="1866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err="1">
                <a:solidFill>
                  <a:srgbClr val="00B050"/>
                </a:solidFill>
              </a:rPr>
              <a:t>Primárny</a:t>
            </a:r>
            <a:r>
              <a:rPr lang="cs-CZ" b="1" dirty="0">
                <a:solidFill>
                  <a:srgbClr val="00B050"/>
                </a:solidFill>
              </a:rPr>
              <a:t> </a:t>
            </a:r>
            <a:r>
              <a:rPr lang="cs-CZ" b="1" dirty="0" err="1">
                <a:solidFill>
                  <a:srgbClr val="00B050"/>
                </a:solidFill>
              </a:rPr>
              <a:t>kľúč</a:t>
            </a:r>
            <a:endParaRPr lang="sk-SK" b="1" dirty="0">
              <a:solidFill>
                <a:srgbClr val="00B050"/>
              </a:solidFill>
            </a:endParaRPr>
          </a:p>
        </p:txBody>
      </p:sp>
      <p:sp>
        <p:nvSpPr>
          <p:cNvPr id="16" name="TextovéPole 15">
            <a:extLst>
              <a:ext uri="{FF2B5EF4-FFF2-40B4-BE49-F238E27FC236}">
                <a16:creationId xmlns:a16="http://schemas.microsoft.com/office/drawing/2014/main" id="{1BDB2704-53EA-84D3-0231-EE971F6C0B05}"/>
              </a:ext>
            </a:extLst>
          </p:cNvPr>
          <p:cNvSpPr txBox="1"/>
          <p:nvPr/>
        </p:nvSpPr>
        <p:spPr>
          <a:xfrm>
            <a:off x="261066" y="3776017"/>
            <a:ext cx="1646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err="1"/>
              <a:t>Primárny</a:t>
            </a:r>
            <a:r>
              <a:rPr lang="cs-CZ" b="1" dirty="0"/>
              <a:t> </a:t>
            </a:r>
            <a:r>
              <a:rPr lang="cs-CZ" b="1" dirty="0" err="1"/>
              <a:t>kľúč</a:t>
            </a:r>
            <a:endParaRPr lang="sk-SK" b="1" dirty="0"/>
          </a:p>
        </p:txBody>
      </p:sp>
    </p:spTree>
    <p:extLst>
      <p:ext uri="{BB962C8B-B14F-4D97-AF65-F5344CB8AC3E}">
        <p14:creationId xmlns:p14="http://schemas.microsoft.com/office/powerpoint/2010/main" val="368770644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1CAE44D-8A48-E5FA-D527-DA2667B52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Primárny</a:t>
            </a:r>
            <a:r>
              <a:rPr lang="cs-CZ" dirty="0"/>
              <a:t> </a:t>
            </a:r>
            <a:r>
              <a:rPr lang="cs-CZ" dirty="0" err="1"/>
              <a:t>kľúč</a:t>
            </a:r>
            <a:r>
              <a:rPr lang="cs-CZ" dirty="0"/>
              <a:t> vs </a:t>
            </a:r>
            <a:r>
              <a:rPr lang="cs-CZ" dirty="0" err="1"/>
              <a:t>Cudzí</a:t>
            </a:r>
            <a:r>
              <a:rPr lang="cs-CZ" dirty="0"/>
              <a:t> </a:t>
            </a:r>
            <a:r>
              <a:rPr lang="cs-CZ" dirty="0" err="1"/>
              <a:t>kľúč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336AF75-2631-5DED-5816-99935FC413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k-SK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Príklad:</a:t>
            </a:r>
          </a:p>
          <a:p>
            <a:pPr marL="0" indent="0">
              <a:buNone/>
            </a:pPr>
            <a:endParaRPr lang="sk-SK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sk-SK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Stĺpec </a:t>
            </a:r>
            <a:r>
              <a:rPr lang="sk-SK" dirty="0" err="1">
                <a:solidFill>
                  <a:schemeClr val="accent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product_id</a:t>
            </a:r>
            <a:r>
              <a:rPr lang="sk-SK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vo </a:t>
            </a:r>
            <a:r>
              <a:rPr lang="sk-SK" dirty="0">
                <a:solidFill>
                  <a:schemeClr val="accent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faktovej tabuľke </a:t>
            </a:r>
            <a:r>
              <a:rPr lang="sk-SK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predstavuje </a:t>
            </a:r>
            <a:r>
              <a:rPr lang="sk-SK" dirty="0">
                <a:solidFill>
                  <a:schemeClr val="accent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cudzí kľúč</a:t>
            </a:r>
            <a:r>
              <a:rPr lang="sk-SK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obsahuje viac záznamov z každej hodnoty. Hodnoty </a:t>
            </a:r>
            <a:r>
              <a:rPr lang="sk-SK" dirty="0" err="1">
                <a:solidFill>
                  <a:schemeClr val="accent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product_id</a:t>
            </a:r>
            <a:r>
              <a:rPr lang="sk-SK" dirty="0">
                <a:solidFill>
                  <a:schemeClr val="accent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sa opakujú</a:t>
            </a:r>
            <a:r>
              <a:rPr lang="sk-SK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Tento stĺpec sa potom použije k priradeniu k </a:t>
            </a:r>
            <a:r>
              <a:rPr lang="sk-SK" dirty="0">
                <a:solidFill>
                  <a:schemeClr val="accent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primárnemu kľúču </a:t>
            </a:r>
            <a:r>
              <a:rPr lang="sk-SK" dirty="0" err="1">
                <a:solidFill>
                  <a:schemeClr val="accent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product_id</a:t>
            </a:r>
            <a:r>
              <a:rPr lang="sk-SK" dirty="0">
                <a:solidFill>
                  <a:schemeClr val="accent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sk-SK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 súvisiacej </a:t>
            </a:r>
            <a:r>
              <a:rPr lang="sk-SK" dirty="0">
                <a:solidFill>
                  <a:schemeClr val="accent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dimenzionálnej tabuľke</a:t>
            </a: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sk-SK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sk-SK" dirty="0">
                <a:solidFill>
                  <a:schemeClr val="accent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Primárny kľúč </a:t>
            </a:r>
            <a:r>
              <a:rPr lang="sk-SK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jednoznačne identifikuje každý riadok tabuľky, </a:t>
            </a:r>
            <a:r>
              <a:rPr lang="sk-SK" dirty="0">
                <a:solidFill>
                  <a:schemeClr val="accent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hodnoty</a:t>
            </a:r>
            <a:r>
              <a:rPr lang="sk-SK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sú teda </a:t>
            </a:r>
            <a:r>
              <a:rPr lang="sk-SK" dirty="0">
                <a:solidFill>
                  <a:schemeClr val="accent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jedinečné</a:t>
            </a:r>
            <a:r>
              <a:rPr lang="sk-SK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každá sa </a:t>
            </a:r>
            <a:r>
              <a:rPr lang="sk-SK" dirty="0">
                <a:solidFill>
                  <a:schemeClr val="accent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vyskytuje len raz</a:t>
            </a:r>
            <a:r>
              <a:rPr lang="sk-SK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 </a:t>
            </a:r>
          </a:p>
          <a:p>
            <a:endParaRPr lang="sk-SK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sk-SK" dirty="0">
                <a:solidFill>
                  <a:schemeClr val="accent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Cudzí vo faktovej </a:t>
            </a:r>
            <a:r>
              <a:rPr lang="sk-SK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 </a:t>
            </a:r>
            <a:r>
              <a:rPr lang="sk-SK" dirty="0">
                <a:solidFill>
                  <a:schemeClr val="accent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primárny v dimenzionálnej </a:t>
            </a:r>
            <a:r>
              <a:rPr lang="sk-SK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spolu vytvárajú relačnú väzbu. </a:t>
            </a:r>
          </a:p>
          <a:p>
            <a:pPr marL="0" indent="0">
              <a:buNone/>
            </a:pPr>
            <a:endParaRPr lang="sk-SK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82529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15FEDCC-ED37-19F1-C0D2-8BD6B769F1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Power</a:t>
            </a:r>
            <a:r>
              <a:rPr lang="cs-CZ" dirty="0"/>
              <a:t> BI</a:t>
            </a:r>
            <a:endParaRPr lang="sk-SK" dirty="0"/>
          </a:p>
        </p:txBody>
      </p:sp>
      <p:pic>
        <p:nvPicPr>
          <p:cNvPr id="6" name="Zástupný obsah 5">
            <a:extLst>
              <a:ext uri="{FF2B5EF4-FFF2-40B4-BE49-F238E27FC236}">
                <a16:creationId xmlns:a16="http://schemas.microsoft.com/office/drawing/2014/main" id="{6954FE34-6976-5011-1512-B59A8AAE46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18" y="1268760"/>
            <a:ext cx="8640763" cy="4482903"/>
          </a:xfrm>
        </p:spPr>
      </p:pic>
      <p:sp>
        <p:nvSpPr>
          <p:cNvPr id="9" name="Obdélník 8">
            <a:extLst>
              <a:ext uri="{FF2B5EF4-FFF2-40B4-BE49-F238E27FC236}">
                <a16:creationId xmlns:a16="http://schemas.microsoft.com/office/drawing/2014/main" id="{FDF6471F-B77C-6638-2FAF-233F2911A0CF}"/>
              </a:ext>
            </a:extLst>
          </p:cNvPr>
          <p:cNvSpPr/>
          <p:nvPr/>
        </p:nvSpPr>
        <p:spPr>
          <a:xfrm>
            <a:off x="3275856" y="1844824"/>
            <a:ext cx="2088232" cy="2160240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2796285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2C7F9A2-0DC2-3718-73D7-C06E528CD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Relačná</a:t>
            </a:r>
            <a:r>
              <a:rPr lang="cs-CZ" dirty="0"/>
              <a:t> </a:t>
            </a:r>
            <a:r>
              <a:rPr lang="sk-SK" noProof="0" dirty="0"/>
              <a:t>väzba v </a:t>
            </a:r>
            <a:r>
              <a:rPr lang="sk-SK" noProof="0" dirty="0" err="1"/>
              <a:t>Power</a:t>
            </a:r>
            <a:r>
              <a:rPr lang="sk-SK" noProof="0" dirty="0"/>
              <a:t> BI</a:t>
            </a:r>
            <a:endParaRPr lang="sk-SK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D3A74B7B-0F90-2585-5535-BE138F6217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1052736"/>
            <a:ext cx="6370583" cy="5216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51113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1FE4528-EF12-5813-CDDB-74F90CF82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Kardinalita </a:t>
            </a:r>
            <a:r>
              <a:rPr lang="cs-CZ" dirty="0" err="1"/>
              <a:t>vzťahu</a:t>
            </a:r>
            <a:r>
              <a:rPr lang="cs-CZ" dirty="0"/>
              <a:t> a </a:t>
            </a:r>
            <a:r>
              <a:rPr lang="cs-CZ" dirty="0" err="1"/>
              <a:t>smer</a:t>
            </a:r>
            <a:r>
              <a:rPr lang="cs-CZ" dirty="0"/>
              <a:t> </a:t>
            </a:r>
            <a:r>
              <a:rPr lang="cs-CZ" dirty="0" err="1"/>
              <a:t>filtrovania</a:t>
            </a:r>
            <a:endParaRPr lang="sk-SK" dirty="0"/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086AF0F8-9FBB-5D79-DD53-69B9AEC198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908720"/>
            <a:ext cx="7300593" cy="5189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61273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4F4F037-0C08-F9D7-78EE-D3DFF5D2E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Kardinalita </a:t>
            </a:r>
            <a:r>
              <a:rPr lang="cs-CZ" dirty="0" err="1"/>
              <a:t>vzťahu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1EDCEFE-53BF-ED97-1CA9-1370E85C07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sk-SK" i="1" dirty="0" err="1">
                <a:solidFill>
                  <a:schemeClr val="accent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Kardinalita</a:t>
            </a:r>
            <a:r>
              <a:rPr lang="sk-SK" i="1" dirty="0">
                <a:solidFill>
                  <a:schemeClr val="accent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vzťahu </a:t>
            </a:r>
            <a:r>
              <a:rPr lang="sk-SK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 týka jedinečnosti hodnôt v stĺpci. Čo nám naznačuje práve jednotka a hviezdička u tabuliek v rámci vzťahu medzi </a:t>
            </a:r>
            <a:r>
              <a:rPr lang="sk-SK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products</a:t>
            </a:r>
            <a:r>
              <a:rPr lang="sk-SK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 </a:t>
            </a:r>
            <a:r>
              <a:rPr lang="sk-SK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sales</a:t>
            </a:r>
            <a:r>
              <a:rPr lang="sk-SK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sk-SK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</a:t>
            </a:r>
            <a:r>
              <a:rPr lang="sk-SK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ardinalita</a:t>
            </a:r>
            <a:r>
              <a:rPr lang="sk-SK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u tohto vzťahu je </a:t>
            </a:r>
            <a:r>
              <a:rPr lang="sk-SK" dirty="0" err="1">
                <a:solidFill>
                  <a:schemeClr val="accent6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sk-SK" dirty="0" err="1">
                <a:solidFill>
                  <a:schemeClr val="accent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any</a:t>
            </a:r>
            <a:r>
              <a:rPr lang="sk-SK" dirty="0">
                <a:solidFill>
                  <a:schemeClr val="accent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to </a:t>
            </a:r>
            <a:r>
              <a:rPr lang="sk-SK" dirty="0" err="1">
                <a:solidFill>
                  <a:schemeClr val="accent6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sk-SK" dirty="0" err="1">
                <a:solidFill>
                  <a:schemeClr val="accent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</a:t>
            </a:r>
            <a:r>
              <a:rPr lang="sk-SK" dirty="0">
                <a:solidFill>
                  <a:schemeClr val="accent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sk-SK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sk-SK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sk-SK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any</a:t>
            </a:r>
            <a:r>
              <a:rPr lang="sk-SK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je označené * a </a:t>
            </a:r>
            <a:r>
              <a:rPr lang="sk-SK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sk-SK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</a:t>
            </a:r>
            <a:r>
              <a:rPr lang="sk-SK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je označené 1).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sk-SK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 je </a:t>
            </a:r>
            <a:r>
              <a:rPr lang="sk-SK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kardinalita</a:t>
            </a:r>
            <a:r>
              <a:rPr lang="sk-SK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tohto vzťahu a znamená to, že každé jedno </a:t>
            </a:r>
            <a:r>
              <a:rPr lang="sk-SK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product_id</a:t>
            </a:r>
            <a:r>
              <a:rPr lang="sk-SK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z tabuľky </a:t>
            </a:r>
            <a:r>
              <a:rPr lang="sk-SK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products</a:t>
            </a:r>
            <a:r>
              <a:rPr lang="sk-SK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je priradené k niekoľkým </a:t>
            </a:r>
            <a:r>
              <a:rPr lang="sk-SK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product_id</a:t>
            </a:r>
            <a:r>
              <a:rPr lang="sk-SK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z tabuľky </a:t>
            </a:r>
            <a:r>
              <a:rPr lang="sk-SK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sk-SK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ales</a:t>
            </a:r>
            <a:r>
              <a:rPr lang="sk-SK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sk-SK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sk-SK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sk-SK" dirty="0"/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67F0D925-5493-03BB-1CBD-E755C5D0E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824" y="3411860"/>
            <a:ext cx="2449592" cy="2888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09124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8F9723A-E761-D055-8A5D-5CB5F6FD9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Smer</a:t>
            </a:r>
            <a:r>
              <a:rPr lang="cs-CZ" dirty="0"/>
              <a:t> </a:t>
            </a:r>
            <a:r>
              <a:rPr lang="cs-CZ" dirty="0" err="1"/>
              <a:t>filtrovania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51AFD6B-B9E6-CA38-3F2A-806BA7BF13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Ako jedna tabuľka filtruje druhú. Smer filtrovania je uvedený pomocou šípky, od tabuliek dimenzií do faktovej tabuľky. To znamená, že faktovú tabuľku môžeme filtrovať podľa stĺpcov dimenzionálnej tabuľky – podľa rôznych atribútov. </a:t>
            </a:r>
          </a:p>
          <a:p>
            <a:r>
              <a:rPr lang="sk-SK" dirty="0"/>
              <a:t>Filtrovať nemôžeme proti tomuto uvedenému smeru. </a:t>
            </a:r>
          </a:p>
          <a:p>
            <a:r>
              <a:rPr lang="sk-SK" dirty="0"/>
              <a:t>V prípade, že by sme to v nejakej situácii vyžadovali, tak zmeníme smer filtrovania na Both. </a:t>
            </a:r>
          </a:p>
          <a:p>
            <a:endParaRPr lang="sk-SK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738FA8E5-DD40-0BFD-12D5-488560CB703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62266"/>
          <a:stretch/>
        </p:blipFill>
        <p:spPr>
          <a:xfrm>
            <a:off x="4025183" y="3291293"/>
            <a:ext cx="4603380" cy="1974312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CFA09A05-F7A9-47A6-C045-CF9DF10606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3308036"/>
            <a:ext cx="2449592" cy="2888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85005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957FBFD-67C5-5D95-C95C-EB2C073DF3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Dátový</a:t>
            </a:r>
            <a:r>
              <a:rPr lang="cs-CZ" dirty="0"/>
              <a:t> model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9262F6D-AB87-CC8C-79C5-F84086272D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Dátový model podporuje celé prostredie vizualizácií. </a:t>
            </a:r>
          </a:p>
          <a:p>
            <a:r>
              <a:rPr lang="sk-SK" dirty="0"/>
              <a:t>V </a:t>
            </a:r>
            <a:r>
              <a:rPr lang="sk-SK" dirty="0" err="1"/>
              <a:t>Power</a:t>
            </a:r>
            <a:r>
              <a:rPr lang="sk-SK" dirty="0"/>
              <a:t> BI sa označuje ako </a:t>
            </a:r>
            <a:r>
              <a:rPr lang="sk-SK" i="1" dirty="0">
                <a:solidFill>
                  <a:schemeClr val="accent6"/>
                </a:solidFill>
              </a:rPr>
              <a:t>sémantický model </a:t>
            </a:r>
            <a:r>
              <a:rPr lang="sk-SK" dirty="0"/>
              <a:t>– predtým v starých verziách bol označovaný ako dátová </a:t>
            </a:r>
            <a:r>
              <a:rPr lang="sk-SK" dirty="0" err="1"/>
              <a:t>sada</a:t>
            </a:r>
            <a:r>
              <a:rPr lang="sk-SK" dirty="0"/>
              <a:t>.</a:t>
            </a:r>
          </a:p>
          <a:p>
            <a:r>
              <a:rPr lang="sk-SK" dirty="0"/>
              <a:t>Dobre navrhnutý model je rozhodujúci:</a:t>
            </a:r>
          </a:p>
          <a:p>
            <a:pPr lvl="1"/>
            <a:r>
              <a:rPr lang="sk-SK" dirty="0"/>
              <a:t>aby ste boli úspešní a vytvorili prehľadný a funkčný report, </a:t>
            </a:r>
          </a:p>
          <a:p>
            <a:pPr lvl="1"/>
            <a:r>
              <a:rPr lang="sk-SK" dirty="0"/>
              <a:t>aby vaše vizualizácie zobrazovali správne hodnoty, </a:t>
            </a:r>
          </a:p>
          <a:p>
            <a:pPr lvl="1"/>
            <a:r>
              <a:rPr lang="sk-SK" dirty="0"/>
              <a:t>aby váš model bol výkonný a rýchly, </a:t>
            </a:r>
          </a:p>
          <a:p>
            <a:pPr lvl="1"/>
            <a:r>
              <a:rPr lang="sk-SK" dirty="0"/>
              <a:t>aby ste sa vo výsledku vyhli dlhému načítaniu stránok reportu, zdĺhavej aktualizácii vizuálov atď. – dôležité pre koncových užívateľov. 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36958208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BB340E6-8AFB-0D3E-9785-174BD3862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noProof="0" dirty="0"/>
              <a:t>Osvedčené postupy pri tvorbe modelu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E6888E8-ABC0-A219-9550-901E3F6547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noProof="0" dirty="0"/>
              <a:t>Každá tabuľka má svoj účel – faktová/dimenzionálna.</a:t>
            </a:r>
          </a:p>
          <a:p>
            <a:r>
              <a:rPr lang="sk-SK" noProof="0" dirty="0" err="1"/>
              <a:t>Star</a:t>
            </a:r>
            <a:r>
              <a:rPr lang="sk-SK" noProof="0" dirty="0"/>
              <a:t> schéma.</a:t>
            </a:r>
          </a:p>
          <a:p>
            <a:r>
              <a:rPr lang="sk-SK" dirty="0"/>
              <a:t>Overiť správnosť vzťahov (vypnúť automatickú detekciu vzťahov).</a:t>
            </a:r>
            <a:endParaRPr lang="sk-SK" noProof="0" dirty="0"/>
          </a:p>
          <a:p>
            <a:r>
              <a:rPr lang="sk-SK" noProof="0" dirty="0" err="1"/>
              <a:t>Kardinalita</a:t>
            </a:r>
            <a:r>
              <a:rPr lang="sk-SK" noProof="0" dirty="0"/>
              <a:t> vzťahu </a:t>
            </a:r>
            <a:r>
              <a:rPr lang="sk-SK" noProof="0" dirty="0" err="1"/>
              <a:t>One</a:t>
            </a:r>
            <a:r>
              <a:rPr lang="sk-SK" noProof="0" dirty="0"/>
              <a:t>-to-</a:t>
            </a:r>
            <a:r>
              <a:rPr lang="sk-SK" noProof="0" dirty="0" err="1"/>
              <a:t>Many</a:t>
            </a:r>
            <a:r>
              <a:rPr lang="sk-SK" noProof="0" dirty="0"/>
              <a:t>.</a:t>
            </a:r>
          </a:p>
          <a:p>
            <a:r>
              <a:rPr lang="sk-SK" noProof="0" dirty="0"/>
              <a:t>Jeden smer filtrovania.</a:t>
            </a:r>
          </a:p>
          <a:p>
            <a:r>
              <a:rPr lang="cs-CZ" dirty="0" err="1"/>
              <a:t>Stĺpec</a:t>
            </a:r>
            <a:r>
              <a:rPr lang="cs-CZ" dirty="0"/>
              <a:t> </a:t>
            </a:r>
            <a:r>
              <a:rPr lang="cs-CZ" dirty="0" err="1"/>
              <a:t>dátum</a:t>
            </a:r>
            <a:r>
              <a:rPr lang="cs-CZ" dirty="0"/>
              <a:t>/čas </a:t>
            </a:r>
            <a:r>
              <a:rPr lang="cs-CZ" dirty="0" err="1"/>
              <a:t>rozdelit</a:t>
            </a:r>
            <a:r>
              <a:rPr lang="cs-CZ" dirty="0"/>
              <a:t> na dva </a:t>
            </a:r>
            <a:r>
              <a:rPr lang="cs-CZ" dirty="0" err="1"/>
              <a:t>stĺpce</a:t>
            </a:r>
            <a:r>
              <a:rPr lang="cs-CZ" dirty="0"/>
              <a:t>.</a:t>
            </a:r>
          </a:p>
          <a:p>
            <a:r>
              <a:rPr lang="cs-CZ" dirty="0" err="1"/>
              <a:t>Doležitá</a:t>
            </a:r>
            <a:r>
              <a:rPr lang="cs-CZ" dirty="0"/>
              <a:t> je </a:t>
            </a:r>
            <a:r>
              <a:rPr lang="cs-CZ" dirty="0" err="1"/>
              <a:t>optimalizácia</a:t>
            </a:r>
            <a:r>
              <a:rPr lang="cs-CZ" dirty="0"/>
              <a:t> modelu.</a:t>
            </a:r>
            <a:endParaRPr lang="sk-SK" noProof="0" dirty="0"/>
          </a:p>
          <a:p>
            <a:r>
              <a:rPr lang="sk-SK" noProof="0" dirty="0"/>
              <a:t>Model obsahuje dáta, ktoré potrebujeme k analýze:</a:t>
            </a:r>
          </a:p>
          <a:p>
            <a:pPr lvl="1"/>
            <a:r>
              <a:rPr lang="sk-SK" dirty="0"/>
              <a:t>o</a:t>
            </a:r>
            <a:r>
              <a:rPr lang="sk-SK" noProof="0" dirty="0" err="1"/>
              <a:t>dstrániť</a:t>
            </a:r>
            <a:r>
              <a:rPr lang="sk-SK" noProof="0" dirty="0"/>
              <a:t> nepotrebné stĺpce a riadky,</a:t>
            </a:r>
          </a:p>
          <a:p>
            <a:pPr lvl="1"/>
            <a:r>
              <a:rPr lang="sk-SK" dirty="0"/>
              <a:t>o</a:t>
            </a:r>
            <a:r>
              <a:rPr lang="sk-SK" noProof="0" dirty="0" err="1"/>
              <a:t>dstrániť</a:t>
            </a:r>
            <a:r>
              <a:rPr lang="sk-SK" noProof="0" dirty="0"/>
              <a:t> duplicitné záznamy,</a:t>
            </a:r>
          </a:p>
          <a:p>
            <a:pPr lvl="1"/>
            <a:r>
              <a:rPr lang="sk-SK" dirty="0"/>
              <a:t>o</a:t>
            </a:r>
            <a:r>
              <a:rPr lang="sk-SK" noProof="0" dirty="0"/>
              <a:t>veriť správnosť dátových typov,</a:t>
            </a:r>
          </a:p>
          <a:p>
            <a:pPr lvl="1"/>
            <a:r>
              <a:rPr lang="sk-SK" dirty="0"/>
              <a:t>d</a:t>
            </a:r>
            <a:r>
              <a:rPr lang="sk-SK" noProof="0" dirty="0" err="1"/>
              <a:t>ôležitá</a:t>
            </a:r>
            <a:r>
              <a:rPr lang="sk-SK" noProof="0" dirty="0"/>
              <a:t> je príprava dát.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2351148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2523D47-BE27-B270-A389-60A09C597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Optimalizácia</a:t>
            </a:r>
            <a:r>
              <a:rPr lang="cs-CZ" dirty="0"/>
              <a:t> </a:t>
            </a:r>
            <a:r>
              <a:rPr lang="cs-CZ" dirty="0" err="1"/>
              <a:t>dátového</a:t>
            </a:r>
            <a:r>
              <a:rPr lang="cs-CZ" dirty="0"/>
              <a:t> modelu a </a:t>
            </a:r>
            <a:r>
              <a:rPr lang="cs-CZ" dirty="0" err="1"/>
              <a:t>zostavy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3ED0A0E-4C5A-42D0-3F71-5291A821B3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000" y="908720"/>
            <a:ext cx="8640000" cy="5256000"/>
          </a:xfrm>
        </p:spPr>
        <p:txBody>
          <a:bodyPr>
            <a:normAutofit/>
          </a:bodyPr>
          <a:lstStyle/>
          <a:p>
            <a:r>
              <a:rPr lang="cs-CZ" dirty="0"/>
              <a:t>Model obsahuje </a:t>
            </a:r>
            <a:r>
              <a:rPr lang="cs-CZ" dirty="0" err="1"/>
              <a:t>dáta</a:t>
            </a:r>
            <a:r>
              <a:rPr lang="cs-CZ" dirty="0"/>
              <a:t>, </a:t>
            </a:r>
            <a:r>
              <a:rPr lang="cs-CZ" dirty="0" err="1"/>
              <a:t>ktoré</a:t>
            </a:r>
            <a:r>
              <a:rPr lang="cs-CZ" dirty="0"/>
              <a:t> </a:t>
            </a:r>
            <a:r>
              <a:rPr lang="cs-CZ" dirty="0" err="1"/>
              <a:t>potrebujeme</a:t>
            </a:r>
            <a:r>
              <a:rPr lang="cs-CZ" dirty="0"/>
              <a:t> k analýze</a:t>
            </a:r>
          </a:p>
          <a:p>
            <a:pPr lvl="1"/>
            <a:r>
              <a:rPr lang="sk-SK" dirty="0"/>
              <a:t>o</a:t>
            </a:r>
            <a:r>
              <a:rPr lang="sk-SK" noProof="0" dirty="0" err="1"/>
              <a:t>dstrániť</a:t>
            </a:r>
            <a:r>
              <a:rPr lang="sk-SK" noProof="0" dirty="0"/>
              <a:t> nepotrebné stĺpce a riadky,</a:t>
            </a:r>
          </a:p>
          <a:p>
            <a:pPr lvl="1"/>
            <a:r>
              <a:rPr lang="sk-SK" dirty="0"/>
              <a:t>o</a:t>
            </a:r>
            <a:r>
              <a:rPr lang="sk-SK" noProof="0" dirty="0" err="1"/>
              <a:t>dstrániť</a:t>
            </a:r>
            <a:r>
              <a:rPr lang="sk-SK" noProof="0" dirty="0"/>
              <a:t> duplicitné záznamy,</a:t>
            </a:r>
          </a:p>
          <a:p>
            <a:pPr lvl="1"/>
            <a:r>
              <a:rPr lang="sk-SK" dirty="0"/>
              <a:t>o</a:t>
            </a:r>
            <a:r>
              <a:rPr lang="sk-SK" noProof="0" dirty="0"/>
              <a:t>veriť správnosť dátových typov,</a:t>
            </a:r>
          </a:p>
          <a:p>
            <a:pPr lvl="1"/>
            <a:r>
              <a:rPr lang="sk-SK" dirty="0"/>
              <a:t>d</a:t>
            </a:r>
            <a:r>
              <a:rPr lang="sk-SK" noProof="0" dirty="0" err="1"/>
              <a:t>ôležitá</a:t>
            </a:r>
            <a:r>
              <a:rPr lang="sk-SK" noProof="0" dirty="0"/>
              <a:t> je príprava dát.</a:t>
            </a:r>
            <a:endParaRPr lang="cs-CZ" dirty="0"/>
          </a:p>
          <a:p>
            <a:pPr marL="400050"/>
            <a:r>
              <a:rPr lang="cs-CZ" dirty="0" err="1"/>
              <a:t>Overiť</a:t>
            </a:r>
            <a:r>
              <a:rPr lang="cs-CZ" dirty="0"/>
              <a:t> </a:t>
            </a:r>
            <a:r>
              <a:rPr lang="cs-CZ" dirty="0" err="1"/>
              <a:t>správnosť</a:t>
            </a:r>
            <a:r>
              <a:rPr lang="cs-CZ" dirty="0"/>
              <a:t> </a:t>
            </a:r>
            <a:r>
              <a:rPr lang="cs-CZ" dirty="0" err="1"/>
              <a:t>vzťahov</a:t>
            </a:r>
            <a:r>
              <a:rPr lang="cs-CZ" dirty="0"/>
              <a:t> (</a:t>
            </a:r>
            <a:r>
              <a:rPr lang="cs-CZ" dirty="0" err="1"/>
              <a:t>vypnúť</a:t>
            </a:r>
            <a:r>
              <a:rPr lang="cs-CZ" dirty="0"/>
              <a:t> </a:t>
            </a:r>
            <a:r>
              <a:rPr lang="cs-CZ" dirty="0" err="1"/>
              <a:t>automatickú</a:t>
            </a:r>
            <a:r>
              <a:rPr lang="cs-CZ" dirty="0"/>
              <a:t> </a:t>
            </a:r>
            <a:r>
              <a:rPr lang="cs-CZ" dirty="0" err="1"/>
              <a:t>detekciu</a:t>
            </a:r>
            <a:r>
              <a:rPr lang="cs-CZ" dirty="0"/>
              <a:t> </a:t>
            </a:r>
            <a:r>
              <a:rPr lang="cs-CZ" dirty="0" err="1"/>
              <a:t>vzťahov</a:t>
            </a:r>
            <a:r>
              <a:rPr lang="cs-CZ" dirty="0"/>
              <a:t>).</a:t>
            </a:r>
          </a:p>
          <a:p>
            <a:pPr marL="400050"/>
            <a:r>
              <a:rPr lang="cs-CZ" dirty="0" err="1"/>
              <a:t>Vyhnite</a:t>
            </a:r>
            <a:r>
              <a:rPr lang="cs-CZ" dirty="0"/>
              <a:t> </a:t>
            </a:r>
            <a:r>
              <a:rPr lang="cs-CZ" dirty="0" err="1"/>
              <a:t>sa</a:t>
            </a:r>
            <a:r>
              <a:rPr lang="cs-CZ" dirty="0"/>
              <a:t> </a:t>
            </a:r>
            <a:r>
              <a:rPr lang="cs-CZ" dirty="0" err="1"/>
              <a:t>obojsmernému</a:t>
            </a:r>
            <a:r>
              <a:rPr lang="cs-CZ" dirty="0"/>
              <a:t> </a:t>
            </a:r>
            <a:r>
              <a:rPr lang="cs-CZ" dirty="0" err="1"/>
              <a:t>krížovému</a:t>
            </a:r>
            <a:r>
              <a:rPr lang="cs-CZ" dirty="0"/>
              <a:t> </a:t>
            </a:r>
            <a:r>
              <a:rPr lang="cs-CZ" dirty="0" err="1"/>
              <a:t>filtrovaniu</a:t>
            </a:r>
            <a:r>
              <a:rPr lang="cs-CZ" dirty="0"/>
              <a:t>.</a:t>
            </a:r>
          </a:p>
          <a:p>
            <a:pPr marL="400050"/>
            <a:r>
              <a:rPr lang="cs-CZ" dirty="0" err="1"/>
              <a:t>Pri</a:t>
            </a:r>
            <a:r>
              <a:rPr lang="cs-CZ" dirty="0"/>
              <a:t> režime Direct </a:t>
            </a:r>
            <a:r>
              <a:rPr lang="cs-CZ" dirty="0" err="1"/>
              <a:t>Query</a:t>
            </a:r>
            <a:r>
              <a:rPr lang="cs-CZ" dirty="0"/>
              <a:t> </a:t>
            </a:r>
            <a:r>
              <a:rPr lang="cs-CZ" dirty="0" err="1"/>
              <a:t>sa</a:t>
            </a:r>
            <a:r>
              <a:rPr lang="cs-CZ" dirty="0"/>
              <a:t> </a:t>
            </a:r>
            <a:r>
              <a:rPr lang="cs-CZ" dirty="0" err="1"/>
              <a:t>vyhnite</a:t>
            </a:r>
            <a:r>
              <a:rPr lang="cs-CZ" dirty="0"/>
              <a:t> </a:t>
            </a:r>
            <a:r>
              <a:rPr lang="cs-CZ" dirty="0" err="1"/>
              <a:t>reláciám</a:t>
            </a:r>
            <a:r>
              <a:rPr lang="cs-CZ" dirty="0"/>
              <a:t> </a:t>
            </a:r>
            <a:r>
              <a:rPr lang="cs-CZ" dirty="0" err="1"/>
              <a:t>pri</a:t>
            </a:r>
            <a:r>
              <a:rPr lang="cs-CZ" dirty="0"/>
              <a:t> počítaných </a:t>
            </a:r>
            <a:r>
              <a:rPr lang="cs-CZ" dirty="0" err="1"/>
              <a:t>stĺpcoch</a:t>
            </a:r>
            <a:r>
              <a:rPr lang="cs-CZ" dirty="0"/>
              <a:t>.</a:t>
            </a:r>
          </a:p>
          <a:p>
            <a:pPr marL="400050"/>
            <a:r>
              <a:rPr lang="cs-CZ" dirty="0" err="1"/>
              <a:t>Pri</a:t>
            </a:r>
            <a:r>
              <a:rPr lang="cs-CZ" dirty="0"/>
              <a:t> režime Direct </a:t>
            </a:r>
            <a:r>
              <a:rPr lang="cs-CZ" dirty="0" err="1"/>
              <a:t>Query</a:t>
            </a:r>
            <a:r>
              <a:rPr lang="cs-CZ" dirty="0"/>
              <a:t> je výkon modelu </a:t>
            </a:r>
            <a:r>
              <a:rPr lang="cs-CZ" dirty="0" err="1"/>
              <a:t>ovplyvnený</a:t>
            </a:r>
            <a:r>
              <a:rPr lang="cs-CZ" dirty="0"/>
              <a:t> </a:t>
            </a:r>
            <a:r>
              <a:rPr lang="cs-CZ" dirty="0" err="1"/>
              <a:t>zaťažením</a:t>
            </a:r>
            <a:r>
              <a:rPr lang="cs-CZ" dirty="0"/>
              <a:t> </a:t>
            </a:r>
            <a:r>
              <a:rPr lang="cs-CZ" dirty="0" err="1"/>
              <a:t>zdroja</a:t>
            </a:r>
            <a:r>
              <a:rPr lang="cs-CZ" dirty="0"/>
              <a:t> dát, ale aj </a:t>
            </a:r>
            <a:r>
              <a:rPr lang="cs-CZ" dirty="0" err="1"/>
              <a:t>inými</a:t>
            </a:r>
            <a:r>
              <a:rPr lang="cs-CZ" dirty="0"/>
              <a:t> </a:t>
            </a:r>
            <a:r>
              <a:rPr lang="cs-CZ" dirty="0" err="1"/>
              <a:t>faktormi</a:t>
            </a:r>
            <a:r>
              <a:rPr lang="cs-CZ" dirty="0"/>
              <a:t> (</a:t>
            </a:r>
            <a:r>
              <a:rPr lang="cs-CZ" dirty="0" err="1"/>
              <a:t>rýchlosť</a:t>
            </a:r>
            <a:r>
              <a:rPr lang="cs-CZ" dirty="0"/>
              <a:t> </a:t>
            </a:r>
            <a:r>
              <a:rPr lang="cs-CZ" dirty="0" err="1"/>
              <a:t>siete</a:t>
            </a:r>
            <a:r>
              <a:rPr lang="cs-CZ" dirty="0"/>
              <a:t>, výkon </a:t>
            </a:r>
            <a:r>
              <a:rPr lang="cs-CZ" dirty="0" err="1"/>
              <a:t>servera</a:t>
            </a:r>
            <a:r>
              <a:rPr lang="cs-CZ" dirty="0"/>
              <a:t>, počet </a:t>
            </a:r>
            <a:r>
              <a:rPr lang="cs-CZ" dirty="0" err="1"/>
              <a:t>užívateľov</a:t>
            </a:r>
            <a:r>
              <a:rPr lang="cs-CZ" dirty="0"/>
              <a:t>, …).</a:t>
            </a:r>
          </a:p>
          <a:p>
            <a:pPr marL="400050"/>
            <a:r>
              <a:rPr lang="cs-CZ" dirty="0" err="1"/>
              <a:t>Pri</a:t>
            </a:r>
            <a:r>
              <a:rPr lang="cs-CZ" dirty="0"/>
              <a:t> režime Direct </a:t>
            </a:r>
            <a:r>
              <a:rPr lang="cs-CZ" dirty="0" err="1"/>
              <a:t>Query</a:t>
            </a:r>
            <a:r>
              <a:rPr lang="cs-CZ" dirty="0"/>
              <a:t> </a:t>
            </a:r>
            <a:r>
              <a:rPr lang="cs-CZ" dirty="0" err="1"/>
              <a:t>zvážiť</a:t>
            </a:r>
            <a:r>
              <a:rPr lang="cs-CZ" dirty="0"/>
              <a:t> </a:t>
            </a:r>
            <a:r>
              <a:rPr lang="cs-CZ" dirty="0" err="1"/>
              <a:t>zníženie</a:t>
            </a:r>
            <a:r>
              <a:rPr lang="cs-CZ" dirty="0"/>
              <a:t> počtu </a:t>
            </a:r>
            <a:r>
              <a:rPr lang="cs-CZ" dirty="0" err="1"/>
              <a:t>dotazov</a:t>
            </a:r>
            <a:r>
              <a:rPr lang="cs-CZ" dirty="0"/>
              <a:t> (</a:t>
            </a:r>
            <a:r>
              <a:rPr lang="cs-CZ" dirty="0" err="1"/>
              <a:t>Options</a:t>
            </a:r>
            <a:r>
              <a:rPr lang="cs-CZ" dirty="0"/>
              <a:t> – </a:t>
            </a:r>
            <a:r>
              <a:rPr lang="cs-CZ" dirty="0" err="1"/>
              <a:t>Query</a:t>
            </a:r>
            <a:r>
              <a:rPr lang="cs-CZ" dirty="0"/>
              <a:t> </a:t>
            </a:r>
            <a:r>
              <a:rPr lang="cs-CZ" dirty="0" err="1"/>
              <a:t>reduction</a:t>
            </a:r>
            <a:r>
              <a:rPr lang="cs-CZ" dirty="0"/>
              <a:t>).</a:t>
            </a:r>
          </a:p>
          <a:p>
            <a:pPr marL="400050"/>
            <a:r>
              <a:rPr lang="cs-CZ" dirty="0" err="1"/>
              <a:t>Obmedziť</a:t>
            </a:r>
            <a:r>
              <a:rPr lang="cs-CZ" dirty="0"/>
              <a:t> počet </a:t>
            </a:r>
            <a:r>
              <a:rPr lang="cs-CZ" dirty="0" err="1"/>
              <a:t>vizuálov</a:t>
            </a:r>
            <a:r>
              <a:rPr lang="cs-CZ" dirty="0"/>
              <a:t> na </a:t>
            </a:r>
            <a:r>
              <a:rPr lang="cs-CZ" dirty="0" err="1"/>
              <a:t>stránke</a:t>
            </a:r>
            <a:r>
              <a:rPr lang="cs-CZ" dirty="0"/>
              <a:t>.</a:t>
            </a:r>
          </a:p>
          <a:p>
            <a:pPr marL="400050"/>
            <a:r>
              <a:rPr lang="cs-CZ" dirty="0"/>
              <a:t>Možno </a:t>
            </a:r>
            <a:r>
              <a:rPr lang="cs-CZ" dirty="0" err="1"/>
              <a:t>použiť</a:t>
            </a:r>
            <a:r>
              <a:rPr lang="cs-CZ" dirty="0"/>
              <a:t> aj analyzátor výkonu.</a:t>
            </a:r>
          </a:p>
          <a:p>
            <a:pPr marL="400050"/>
            <a:r>
              <a:rPr lang="cs-CZ" dirty="0" err="1"/>
              <a:t>Možnosť</a:t>
            </a:r>
            <a:r>
              <a:rPr lang="cs-CZ" dirty="0"/>
              <a:t> </a:t>
            </a:r>
            <a:r>
              <a:rPr lang="cs-CZ" dirty="0" err="1"/>
              <a:t>pracovať</a:t>
            </a:r>
            <a:r>
              <a:rPr lang="cs-CZ" dirty="0"/>
              <a:t> s </a:t>
            </a:r>
            <a:r>
              <a:rPr lang="cs-CZ" dirty="0" err="1"/>
              <a:t>agregáciami</a:t>
            </a:r>
            <a:r>
              <a:rPr lang="cs-CZ" dirty="0"/>
              <a:t>.</a:t>
            </a:r>
          </a:p>
          <a:p>
            <a:pPr lvl="1"/>
            <a:endParaRPr lang="cs-CZ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40958518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586B252-C784-7DC9-2E7A-663F19D48C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Formát </a:t>
            </a:r>
            <a:r>
              <a:rPr lang="cs-CZ" dirty="0" err="1"/>
              <a:t>stĺpcov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2902379-FB3E-A7DC-3C9A-73E6D5C073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noProof="0" dirty="0"/>
              <a:t>Stačí označiť konkrétny stĺpec, tým sa zobrazí panel </a:t>
            </a:r>
            <a:r>
              <a:rPr lang="sk-SK" noProof="0" dirty="0" err="1">
                <a:solidFill>
                  <a:schemeClr val="accent6"/>
                </a:solidFill>
              </a:rPr>
              <a:t>Column</a:t>
            </a:r>
            <a:r>
              <a:rPr lang="sk-SK" noProof="0" dirty="0">
                <a:solidFill>
                  <a:schemeClr val="accent6"/>
                </a:solidFill>
              </a:rPr>
              <a:t> </a:t>
            </a:r>
            <a:r>
              <a:rPr lang="sk-SK" noProof="0" dirty="0" err="1">
                <a:solidFill>
                  <a:schemeClr val="accent6"/>
                </a:solidFill>
              </a:rPr>
              <a:t>tools</a:t>
            </a:r>
            <a:r>
              <a:rPr lang="sk-SK" noProof="0" dirty="0">
                <a:solidFill>
                  <a:schemeClr val="accent6"/>
                </a:solidFill>
              </a:rPr>
              <a:t>.</a:t>
            </a:r>
          </a:p>
          <a:p>
            <a:r>
              <a:rPr lang="sk-SK" dirty="0">
                <a:solidFill>
                  <a:schemeClr val="tx1"/>
                </a:solidFill>
              </a:rPr>
              <a:t>Formáty: </a:t>
            </a:r>
          </a:p>
          <a:p>
            <a:pPr lvl="1"/>
            <a:r>
              <a:rPr lang="sk-SK" dirty="0">
                <a:solidFill>
                  <a:schemeClr val="tx1"/>
                </a:solidFill>
              </a:rPr>
              <a:t>k</a:t>
            </a:r>
            <a:r>
              <a:rPr lang="sk-SK" noProof="0" dirty="0" err="1">
                <a:solidFill>
                  <a:schemeClr val="tx1"/>
                </a:solidFill>
              </a:rPr>
              <a:t>ratší</a:t>
            </a:r>
            <a:r>
              <a:rPr lang="sk-SK" noProof="0" dirty="0">
                <a:solidFill>
                  <a:schemeClr val="tx1"/>
                </a:solidFill>
              </a:rPr>
              <a:t> formát pre stĺpec typu dátum,</a:t>
            </a:r>
          </a:p>
          <a:p>
            <a:pPr lvl="1"/>
            <a:r>
              <a:rPr lang="sk-SK" dirty="0">
                <a:solidFill>
                  <a:schemeClr val="tx1"/>
                </a:solidFill>
              </a:rPr>
              <a:t>správne nastavenie meny (dolár, euro, Kč, ...),</a:t>
            </a:r>
          </a:p>
          <a:p>
            <a:pPr lvl="1"/>
            <a:r>
              <a:rPr lang="sk-SK" dirty="0">
                <a:solidFill>
                  <a:schemeClr val="tx1"/>
                </a:solidFill>
              </a:rPr>
              <a:t>n</a:t>
            </a:r>
            <a:r>
              <a:rPr lang="sk-SK" noProof="0" dirty="0" err="1">
                <a:solidFill>
                  <a:schemeClr val="tx1"/>
                </a:solidFill>
              </a:rPr>
              <a:t>astavenie</a:t>
            </a:r>
            <a:r>
              <a:rPr lang="sk-SK" noProof="0" dirty="0">
                <a:solidFill>
                  <a:schemeClr val="tx1"/>
                </a:solidFill>
              </a:rPr>
              <a:t> %,</a:t>
            </a:r>
          </a:p>
          <a:p>
            <a:pPr lvl="1"/>
            <a:r>
              <a:rPr lang="sk-SK" dirty="0">
                <a:solidFill>
                  <a:schemeClr val="tx1"/>
                </a:solidFill>
              </a:rPr>
              <a:t>n</a:t>
            </a:r>
            <a:r>
              <a:rPr lang="sk-SK" noProof="0" dirty="0" err="1">
                <a:solidFill>
                  <a:schemeClr val="tx1"/>
                </a:solidFill>
              </a:rPr>
              <a:t>astavenie</a:t>
            </a:r>
            <a:r>
              <a:rPr lang="sk-SK" noProof="0" dirty="0">
                <a:solidFill>
                  <a:schemeClr val="tx1"/>
                </a:solidFill>
              </a:rPr>
              <a:t> počtu </a:t>
            </a:r>
            <a:r>
              <a:rPr lang="sk-SK" noProof="0" dirty="0" err="1">
                <a:solidFill>
                  <a:schemeClr val="tx1"/>
                </a:solidFill>
              </a:rPr>
              <a:t>desatiných</a:t>
            </a:r>
            <a:r>
              <a:rPr lang="sk-SK" noProof="0" dirty="0">
                <a:solidFill>
                  <a:schemeClr val="tx1"/>
                </a:solidFill>
              </a:rPr>
              <a:t> miest,</a:t>
            </a:r>
          </a:p>
          <a:p>
            <a:pPr lvl="1"/>
            <a:r>
              <a:rPr lang="sk-SK" dirty="0">
                <a:solidFill>
                  <a:schemeClr val="tx1"/>
                </a:solidFill>
              </a:rPr>
              <a:t>v prípade číselných premenných, ktoré nechceme sumarizovať, zvoliť </a:t>
            </a:r>
            <a:r>
              <a:rPr lang="sk-SK" dirty="0" err="1">
                <a:solidFill>
                  <a:schemeClr val="tx1"/>
                </a:solidFill>
              </a:rPr>
              <a:t>Don´t</a:t>
            </a:r>
            <a:r>
              <a:rPr lang="sk-SK" dirty="0">
                <a:solidFill>
                  <a:schemeClr val="tx1"/>
                </a:solidFill>
              </a:rPr>
              <a:t> </a:t>
            </a:r>
            <a:r>
              <a:rPr lang="sk-SK" dirty="0" err="1">
                <a:solidFill>
                  <a:schemeClr val="tx1"/>
                </a:solidFill>
              </a:rPr>
              <a:t>summarize</a:t>
            </a:r>
            <a:r>
              <a:rPr lang="sk-SK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C3655E62-9CC2-BA68-A8F1-78D8A3E243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578" y="3722568"/>
            <a:ext cx="7596844" cy="2430752"/>
          </a:xfrm>
          <a:prstGeom prst="rect">
            <a:avLst/>
          </a:prstGeom>
        </p:spPr>
      </p:pic>
      <p:sp>
        <p:nvSpPr>
          <p:cNvPr id="4" name="Obdélník 3">
            <a:extLst>
              <a:ext uri="{FF2B5EF4-FFF2-40B4-BE49-F238E27FC236}">
                <a16:creationId xmlns:a16="http://schemas.microsoft.com/office/drawing/2014/main" id="{DBC09466-4AB1-6FC6-2C55-AA9FB8D309A4}"/>
              </a:ext>
            </a:extLst>
          </p:cNvPr>
          <p:cNvSpPr/>
          <p:nvPr/>
        </p:nvSpPr>
        <p:spPr>
          <a:xfrm>
            <a:off x="611560" y="4941168"/>
            <a:ext cx="576064" cy="36004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3554D54C-F500-357F-2C90-2BB8486FCB82}"/>
              </a:ext>
            </a:extLst>
          </p:cNvPr>
          <p:cNvSpPr/>
          <p:nvPr/>
        </p:nvSpPr>
        <p:spPr>
          <a:xfrm>
            <a:off x="3851920" y="3719888"/>
            <a:ext cx="864096" cy="285175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0017183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FC71019-7AEC-4133-A49E-F31544629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Tvorba </a:t>
            </a:r>
            <a:r>
              <a:rPr lang="cs-CZ" dirty="0" err="1"/>
              <a:t>skupín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2614368-2E2D-E7B8-34E0-20FDD04E8F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Zoskupovanie je proces kombinovania alebo spájania dvoch alebo viacerých hodnôt na ďalšiu analýzu.</a:t>
            </a:r>
          </a:p>
          <a:p>
            <a:r>
              <a:rPr lang="sk-SK" dirty="0"/>
              <a:t>V prípade mnohých kategórii premennej je vhodné kategórie zlučovať.</a:t>
            </a:r>
          </a:p>
          <a:p>
            <a:r>
              <a:rPr lang="sk-SK" dirty="0"/>
              <a:t>Možno vytvoriť aj pomocou DAX.</a:t>
            </a:r>
          </a:p>
          <a:p>
            <a:endParaRPr lang="sk-SK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DB23D236-0292-26ED-1388-7A98DBDB7B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2513256"/>
            <a:ext cx="4690227" cy="3786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87733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4F8FAE0-E78A-67D3-2F3D-B9651010F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Tvorba hierarchií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055DF52-6BD8-FB52-6A6C-BA8B7D1154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Hierarchia predstavuje usporiadanie dát do rôznych úrovní podľa ich vzájomných vzťahov, kde vyššie úrovne obvykle zahŕňajú súhrnnejšie alebo všeobecnejšie informácie, zatiaľ čo nižšie úrovne obsahujú podrobnejšie dáta. </a:t>
            </a:r>
          </a:p>
          <a:p>
            <a:r>
              <a:rPr lang="sk-SK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 kontexte dátovej analýzy a vizualizácií sa hierarchie využívajú na zjednodušenie a zrozumiteľné zobrazenie zložitých dát. </a:t>
            </a:r>
          </a:p>
          <a:p>
            <a:r>
              <a:rPr lang="sk-SK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Umožňujú používateľom ľahko prechádzať medzi rôznymi úrovňami detailov, čo je obzvlášť užitočné pri analýze časových dát, geografických informácií alebo organizačných štruktúr.</a:t>
            </a:r>
          </a:p>
          <a:p>
            <a:endParaRPr lang="sk-SK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2D456522-8714-4CEE-4696-03E82EB07C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9912" y="4293096"/>
            <a:ext cx="3325408" cy="122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944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9AE25A-5AB2-44BC-957A-064D425E05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ECC5DCF-ACBE-EC21-E08C-E951D92EE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Power</a:t>
            </a:r>
            <a:r>
              <a:rPr lang="cs-CZ" dirty="0"/>
              <a:t> BI</a:t>
            </a:r>
            <a:endParaRPr lang="sk-SK" dirty="0"/>
          </a:p>
        </p:txBody>
      </p:sp>
      <p:pic>
        <p:nvPicPr>
          <p:cNvPr id="6" name="Zástupný obsah 5">
            <a:extLst>
              <a:ext uri="{FF2B5EF4-FFF2-40B4-BE49-F238E27FC236}">
                <a16:creationId xmlns:a16="http://schemas.microsoft.com/office/drawing/2014/main" id="{99B08E04-5902-5C91-08EB-E3012D5A1C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18" y="1268760"/>
            <a:ext cx="8640763" cy="4482903"/>
          </a:xfrm>
        </p:spPr>
      </p:pic>
      <p:sp>
        <p:nvSpPr>
          <p:cNvPr id="9" name="Obdélník 8">
            <a:extLst>
              <a:ext uri="{FF2B5EF4-FFF2-40B4-BE49-F238E27FC236}">
                <a16:creationId xmlns:a16="http://schemas.microsoft.com/office/drawing/2014/main" id="{644684C7-BFC2-E99E-5306-255BAD4557F0}"/>
              </a:ext>
            </a:extLst>
          </p:cNvPr>
          <p:cNvSpPr/>
          <p:nvPr/>
        </p:nvSpPr>
        <p:spPr>
          <a:xfrm>
            <a:off x="3275856" y="1844824"/>
            <a:ext cx="2088232" cy="2160240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CF7528DE-367B-887B-8F96-0D459188A5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2522" y="1926504"/>
            <a:ext cx="1512168" cy="1512168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CDC1AD2C-12A6-8003-8256-CFACA70C27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2240" y="3579055"/>
            <a:ext cx="1433061" cy="1433061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0D7DA795-6F8A-10F6-0284-B1E9BBFA23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8076" y="2198911"/>
            <a:ext cx="2460178" cy="2460178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39DEC48D-96D2-AD74-5A39-C08F09BAAD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5536" y="5056715"/>
            <a:ext cx="1800200" cy="46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653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22D81B-5BE1-46A6-D170-E20D55D1D8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2B0481A-92F5-11C2-64F5-217EC0B30C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Power</a:t>
            </a:r>
            <a:r>
              <a:rPr lang="cs-CZ" dirty="0"/>
              <a:t> BI</a:t>
            </a:r>
            <a:endParaRPr lang="sk-SK" dirty="0"/>
          </a:p>
        </p:txBody>
      </p:sp>
      <p:pic>
        <p:nvPicPr>
          <p:cNvPr id="6" name="Zástupný obsah 5">
            <a:extLst>
              <a:ext uri="{FF2B5EF4-FFF2-40B4-BE49-F238E27FC236}">
                <a16:creationId xmlns:a16="http://schemas.microsoft.com/office/drawing/2014/main" id="{0878B6E3-6419-4A81-D28D-16F8145FCB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18" y="1268760"/>
            <a:ext cx="8640763" cy="4482903"/>
          </a:xfrm>
        </p:spPr>
      </p:pic>
      <p:sp>
        <p:nvSpPr>
          <p:cNvPr id="9" name="Obdélník 8">
            <a:extLst>
              <a:ext uri="{FF2B5EF4-FFF2-40B4-BE49-F238E27FC236}">
                <a16:creationId xmlns:a16="http://schemas.microsoft.com/office/drawing/2014/main" id="{5E3F1F39-7081-655E-6CF6-0A9C1597F30A}"/>
              </a:ext>
            </a:extLst>
          </p:cNvPr>
          <p:cNvSpPr/>
          <p:nvPr/>
        </p:nvSpPr>
        <p:spPr>
          <a:xfrm>
            <a:off x="3275856" y="1844824"/>
            <a:ext cx="2088232" cy="2160240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633D9349-5BBE-ADE4-604F-841B14F455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1616304"/>
            <a:ext cx="876592" cy="876592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B360FED6-3DE8-635C-9F47-BC8B783DB4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8955" y="2183664"/>
            <a:ext cx="1008112" cy="1008112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6E0538D8-D489-C815-ABB9-6E5CC010F3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39042" y="3471874"/>
            <a:ext cx="1008656" cy="1050027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9AE5F60C-74A5-CDFF-5C70-928E5FF3980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89016" y="1616304"/>
            <a:ext cx="1071416" cy="1071416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CC60CE51-8CCF-93A8-F138-989A9044DFC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89016" y="3014594"/>
            <a:ext cx="855342" cy="855342"/>
          </a:xfrm>
          <a:prstGeom prst="rect">
            <a:avLst/>
          </a:prstGeom>
        </p:spPr>
      </p:pic>
      <p:pic>
        <p:nvPicPr>
          <p:cNvPr id="18" name="Obrázek 17">
            <a:extLst>
              <a:ext uri="{FF2B5EF4-FFF2-40B4-BE49-F238E27FC236}">
                <a16:creationId xmlns:a16="http://schemas.microsoft.com/office/drawing/2014/main" id="{1272FFF6-6333-E5B3-D4FD-A8EC18AF319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19838" y="2053676"/>
            <a:ext cx="905438" cy="905438"/>
          </a:xfrm>
          <a:prstGeom prst="rect">
            <a:avLst/>
          </a:prstGeom>
        </p:spPr>
      </p:pic>
      <p:pic>
        <p:nvPicPr>
          <p:cNvPr id="20" name="Obrázek 19">
            <a:extLst>
              <a:ext uri="{FF2B5EF4-FFF2-40B4-BE49-F238E27FC236}">
                <a16:creationId xmlns:a16="http://schemas.microsoft.com/office/drawing/2014/main" id="{719A83D0-DCBA-DF27-D547-B8CFC77467C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24442" y="3704536"/>
            <a:ext cx="1008112" cy="1008112"/>
          </a:xfrm>
          <a:prstGeom prst="rect">
            <a:avLst/>
          </a:prstGeom>
        </p:spPr>
      </p:pic>
      <p:pic>
        <p:nvPicPr>
          <p:cNvPr id="22" name="Obrázek 21">
            <a:extLst>
              <a:ext uri="{FF2B5EF4-FFF2-40B4-BE49-F238E27FC236}">
                <a16:creationId xmlns:a16="http://schemas.microsoft.com/office/drawing/2014/main" id="{97C273B5-BE95-9CD5-3695-2DDE43D4CCC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583840" y="4352537"/>
            <a:ext cx="876592" cy="889159"/>
          </a:xfrm>
          <a:prstGeom prst="rect">
            <a:avLst/>
          </a:prstGeom>
        </p:spPr>
      </p:pic>
      <p:pic>
        <p:nvPicPr>
          <p:cNvPr id="24" name="Obrázek 23">
            <a:extLst>
              <a:ext uri="{FF2B5EF4-FFF2-40B4-BE49-F238E27FC236}">
                <a16:creationId xmlns:a16="http://schemas.microsoft.com/office/drawing/2014/main" id="{E1290E0B-BEAD-C849-053A-3102A0E5D89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665" y="2749614"/>
            <a:ext cx="1159569" cy="112032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31" name="Rukopis 30">
                <a:extLst>
                  <a:ext uri="{FF2B5EF4-FFF2-40B4-BE49-F238E27FC236}">
                    <a16:creationId xmlns:a16="http://schemas.microsoft.com/office/drawing/2014/main" id="{6E8A89AB-59C6-CFB0-F129-CF8649D62E1C}"/>
                  </a:ext>
                </a:extLst>
              </p14:cNvPr>
              <p14:cNvContentPartPr/>
              <p14:nvPr/>
            </p14:nvContentPartPr>
            <p14:xfrm>
              <a:off x="430407" y="1117671"/>
              <a:ext cx="360" cy="360"/>
            </p14:xfrm>
          </p:contentPart>
        </mc:Choice>
        <mc:Fallback xmlns="">
          <p:pic>
            <p:nvPicPr>
              <p:cNvPr id="31" name="Rukopis 30">
                <a:extLst>
                  <a:ext uri="{FF2B5EF4-FFF2-40B4-BE49-F238E27FC236}">
                    <a16:creationId xmlns:a16="http://schemas.microsoft.com/office/drawing/2014/main" id="{6E8A89AB-59C6-CFB0-F129-CF8649D62E1C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421407" y="1108671"/>
                <a:ext cx="18000" cy="18000"/>
              </a:xfrm>
              <a:prstGeom prst="rect">
                <a:avLst/>
              </a:prstGeom>
            </p:spPr>
          </p:pic>
        </mc:Fallback>
      </mc:AlternateContent>
      <p:pic>
        <p:nvPicPr>
          <p:cNvPr id="37" name="Obrázek 36">
            <a:extLst>
              <a:ext uri="{FF2B5EF4-FFF2-40B4-BE49-F238E27FC236}">
                <a16:creationId xmlns:a16="http://schemas.microsoft.com/office/drawing/2014/main" id="{021907BE-CD16-356C-E63A-37A3D7032AE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86576" y="4277031"/>
            <a:ext cx="848616" cy="1073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3782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97651BE-9D26-DD27-F9B1-EE60A2EA7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Power</a:t>
            </a:r>
            <a:r>
              <a:rPr lang="cs-CZ" dirty="0"/>
              <a:t> BI</a:t>
            </a:r>
            <a:endParaRPr lang="sk-SK" dirty="0"/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E6F03923-92BB-4937-90C5-D07129BF58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1267200"/>
            <a:ext cx="8640763" cy="4482903"/>
          </a:xfrm>
        </p:spPr>
      </p:pic>
      <p:sp>
        <p:nvSpPr>
          <p:cNvPr id="6" name="Obdélník 5">
            <a:extLst>
              <a:ext uri="{FF2B5EF4-FFF2-40B4-BE49-F238E27FC236}">
                <a16:creationId xmlns:a16="http://schemas.microsoft.com/office/drawing/2014/main" id="{8B3243BA-C6DD-4828-7430-889EDB9F8802}"/>
              </a:ext>
            </a:extLst>
          </p:cNvPr>
          <p:cNvSpPr/>
          <p:nvPr/>
        </p:nvSpPr>
        <p:spPr>
          <a:xfrm>
            <a:off x="1979712" y="1782000"/>
            <a:ext cx="2088232" cy="2160240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04F8C72F-7E99-D64C-7F94-2E667DADC71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150640"/>
            <a:ext cx="1440160" cy="1440160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A539C4C6-9801-15E2-BCF8-D1A7119367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248" y="4278544"/>
            <a:ext cx="3096344" cy="1184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2954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FB3A5E-F781-E054-DC03-9E13447353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4520763-1546-A823-2636-87FEAD5C25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Power</a:t>
            </a:r>
            <a:r>
              <a:rPr lang="cs-CZ" dirty="0"/>
              <a:t> BI</a:t>
            </a:r>
            <a:endParaRPr lang="sk-SK" dirty="0"/>
          </a:p>
        </p:txBody>
      </p:sp>
      <p:pic>
        <p:nvPicPr>
          <p:cNvPr id="7" name="Zástupný obsah 6">
            <a:extLst>
              <a:ext uri="{FF2B5EF4-FFF2-40B4-BE49-F238E27FC236}">
                <a16:creationId xmlns:a16="http://schemas.microsoft.com/office/drawing/2014/main" id="{CD670A8E-BD4C-AF90-C5E0-C0F4A817FD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1267200"/>
            <a:ext cx="8640763" cy="4482903"/>
          </a:xfrm>
        </p:spPr>
      </p:pic>
      <p:sp>
        <p:nvSpPr>
          <p:cNvPr id="8" name="Obdélník 7">
            <a:extLst>
              <a:ext uri="{FF2B5EF4-FFF2-40B4-BE49-F238E27FC236}">
                <a16:creationId xmlns:a16="http://schemas.microsoft.com/office/drawing/2014/main" id="{70C0E9DF-0E96-A608-E96F-341E3F100D9D}"/>
              </a:ext>
            </a:extLst>
          </p:cNvPr>
          <p:cNvSpPr/>
          <p:nvPr/>
        </p:nvSpPr>
        <p:spPr>
          <a:xfrm>
            <a:off x="3474000" y="1782000"/>
            <a:ext cx="2088232" cy="2160240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886954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407547-0229-D7AB-F8C5-E3D73B8345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3E469CA-247A-DA0D-2B78-73A87FA5D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Power</a:t>
            </a:r>
            <a:r>
              <a:rPr lang="cs-CZ" dirty="0"/>
              <a:t> BI</a:t>
            </a:r>
            <a:endParaRPr lang="sk-SK" dirty="0"/>
          </a:p>
        </p:txBody>
      </p:sp>
      <p:pic>
        <p:nvPicPr>
          <p:cNvPr id="6" name="Zástupný obsah 5">
            <a:extLst>
              <a:ext uri="{FF2B5EF4-FFF2-40B4-BE49-F238E27FC236}">
                <a16:creationId xmlns:a16="http://schemas.microsoft.com/office/drawing/2014/main" id="{C3EF8E48-06A6-7401-4DF8-F18B684B5E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1267200"/>
            <a:ext cx="8640763" cy="4482903"/>
          </a:xfrm>
        </p:spPr>
      </p:pic>
      <p:sp>
        <p:nvSpPr>
          <p:cNvPr id="8" name="Obdélník 7">
            <a:extLst>
              <a:ext uri="{FF2B5EF4-FFF2-40B4-BE49-F238E27FC236}">
                <a16:creationId xmlns:a16="http://schemas.microsoft.com/office/drawing/2014/main" id="{6CFC2E53-210E-61D0-4E33-2EBE2F5B1200}"/>
              </a:ext>
            </a:extLst>
          </p:cNvPr>
          <p:cNvSpPr/>
          <p:nvPr/>
        </p:nvSpPr>
        <p:spPr>
          <a:xfrm>
            <a:off x="4582666" y="1772816"/>
            <a:ext cx="2088232" cy="2160240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50185811"/>
      </p:ext>
    </p:extLst>
  </p:cSld>
  <p:clrMapOvr>
    <a:masterClrMapping/>
  </p:clrMapOvr>
</p:sld>
</file>

<file path=ppt/theme/theme1.xml><?xml version="1.0" encoding="utf-8"?>
<a:theme xmlns:a="http://schemas.openxmlformats.org/drawingml/2006/main" name="Sablona Acrea_Vyuka">
  <a:themeElements>
    <a:clrScheme name="Acrea_barvy">
      <a:dk1>
        <a:sysClr val="windowText" lastClr="000000"/>
      </a:dk1>
      <a:lt1>
        <a:sysClr val="window" lastClr="FFFFFF"/>
      </a:lt1>
      <a:dk2>
        <a:srgbClr val="406CAE"/>
      </a:dk2>
      <a:lt2>
        <a:srgbClr val="F2F2F2"/>
      </a:lt2>
      <a:accent1>
        <a:srgbClr val="A5A5A5"/>
      </a:accent1>
      <a:accent2>
        <a:srgbClr val="FFED00"/>
      </a:accent2>
      <a:accent3>
        <a:srgbClr val="00A096"/>
      </a:accent3>
      <a:accent4>
        <a:srgbClr val="8C7B70"/>
      </a:accent4>
      <a:accent5>
        <a:srgbClr val="A6589A"/>
      </a:accent5>
      <a:accent6>
        <a:srgbClr val="EE9837"/>
      </a:accent6>
      <a:hlink>
        <a:srgbClr val="406CAE"/>
      </a:hlink>
      <a:folHlink>
        <a:srgbClr val="3F3F3F"/>
      </a:folHlink>
    </a:clrScheme>
    <a:fontScheme name="acr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Vlastní návrh">
  <a:themeElements>
    <a:clrScheme name="Acrea_barvy">
      <a:dk1>
        <a:sysClr val="windowText" lastClr="000000"/>
      </a:dk1>
      <a:lt1>
        <a:sysClr val="window" lastClr="FFFFFF"/>
      </a:lt1>
      <a:dk2>
        <a:srgbClr val="406CAE"/>
      </a:dk2>
      <a:lt2>
        <a:srgbClr val="F2F2F2"/>
      </a:lt2>
      <a:accent1>
        <a:srgbClr val="A5A5A5"/>
      </a:accent1>
      <a:accent2>
        <a:srgbClr val="FFED00"/>
      </a:accent2>
      <a:accent3>
        <a:srgbClr val="00A096"/>
      </a:accent3>
      <a:accent4>
        <a:srgbClr val="8C7B70"/>
      </a:accent4>
      <a:accent5>
        <a:srgbClr val="A6589A"/>
      </a:accent5>
      <a:accent6>
        <a:srgbClr val="EE9837"/>
      </a:accent6>
      <a:hlink>
        <a:srgbClr val="406CAE"/>
      </a:hlink>
      <a:folHlink>
        <a:srgbClr val="3F3F3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Vlastní návrh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Sablona Acrea_Vyuka">
  <a:themeElements>
    <a:clrScheme name="Acrea_barvy">
      <a:dk1>
        <a:sysClr val="windowText" lastClr="000000"/>
      </a:dk1>
      <a:lt1>
        <a:sysClr val="window" lastClr="FFFFFF"/>
      </a:lt1>
      <a:dk2>
        <a:srgbClr val="406CAE"/>
      </a:dk2>
      <a:lt2>
        <a:srgbClr val="F2F2F2"/>
      </a:lt2>
      <a:accent1>
        <a:srgbClr val="A5A5A5"/>
      </a:accent1>
      <a:accent2>
        <a:srgbClr val="FFED00"/>
      </a:accent2>
      <a:accent3>
        <a:srgbClr val="00A096"/>
      </a:accent3>
      <a:accent4>
        <a:srgbClr val="8C7B70"/>
      </a:accent4>
      <a:accent5>
        <a:srgbClr val="A6589A"/>
      </a:accent5>
      <a:accent6>
        <a:srgbClr val="EE9837"/>
      </a:accent6>
      <a:hlink>
        <a:srgbClr val="406CAE"/>
      </a:hlink>
      <a:folHlink>
        <a:srgbClr val="3F3F3F"/>
      </a:folHlink>
    </a:clrScheme>
    <a:fontScheme name="acr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Vlastní návrh">
  <a:themeElements>
    <a:clrScheme name="Acrea_barvy">
      <a:dk1>
        <a:sysClr val="windowText" lastClr="000000"/>
      </a:dk1>
      <a:lt1>
        <a:sysClr val="window" lastClr="FFFFFF"/>
      </a:lt1>
      <a:dk2>
        <a:srgbClr val="406CAE"/>
      </a:dk2>
      <a:lt2>
        <a:srgbClr val="F2F2F2"/>
      </a:lt2>
      <a:accent1>
        <a:srgbClr val="A5A5A5"/>
      </a:accent1>
      <a:accent2>
        <a:srgbClr val="FFED00"/>
      </a:accent2>
      <a:accent3>
        <a:srgbClr val="00A096"/>
      </a:accent3>
      <a:accent4>
        <a:srgbClr val="8C7B70"/>
      </a:accent4>
      <a:accent5>
        <a:srgbClr val="A6589A"/>
      </a:accent5>
      <a:accent6>
        <a:srgbClr val="EE9837"/>
      </a:accent6>
      <a:hlink>
        <a:srgbClr val="406CAE"/>
      </a:hlink>
      <a:folHlink>
        <a:srgbClr val="3F3F3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3_Vlastní návrh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1f354f2-db32-487f-8d0d-bbffabe2daa9" xsi:nil="true"/>
    <lcf76f155ced4ddcb4097134ff3c332f xmlns="f551f304-35f1-4822-bd5a-86468bd4639c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5180342E5E45A49BAE3ED635830AA46" ma:contentTypeVersion="16" ma:contentTypeDescription="Create a new document." ma:contentTypeScope="" ma:versionID="3b7488872cce60622fdfcaa29af6b4d8">
  <xsd:schema xmlns:xsd="http://www.w3.org/2001/XMLSchema" xmlns:xs="http://www.w3.org/2001/XMLSchema" xmlns:p="http://schemas.microsoft.com/office/2006/metadata/properties" xmlns:ns2="f551f304-35f1-4822-bd5a-86468bd4639c" xmlns:ns3="c1f354f2-db32-487f-8d0d-bbffabe2daa9" targetNamespace="http://schemas.microsoft.com/office/2006/metadata/properties" ma:root="true" ma:fieldsID="6df489f6f44f12d4cbc7440f650000a8" ns2:_="" ns3:_="">
    <xsd:import namespace="f551f304-35f1-4822-bd5a-86468bd4639c"/>
    <xsd:import namespace="c1f354f2-db32-487f-8d0d-bbffabe2daa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551f304-35f1-4822-bd5a-86468bd4639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0715ead6-af98-4a11-8a19-32ca7283ed6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1f354f2-db32-487f-8d0d-bbffabe2daa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38833ad-1fb9-44b8-9764-2ee1e97d0f46}" ma:internalName="TaxCatchAll" ma:showField="CatchAllData" ma:web="c1f354f2-db32-487f-8d0d-bbffabe2daa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C848412-C878-4795-9FFB-58EA20D2F2E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F75AE2-859B-4BAC-9980-0611154FA203}">
  <ds:schemaRefs>
    <ds:schemaRef ds:uri="http://purl.org/dc/elements/1.1/"/>
    <ds:schemaRef ds:uri="http://schemas.microsoft.com/office/infopath/2007/PartnerControls"/>
    <ds:schemaRef ds:uri="c1f354f2-db32-487f-8d0d-bbffabe2daa9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f551f304-35f1-4822-bd5a-86468bd4639c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71A3EEC-7E07-473C-94C1-1F142AD839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551f304-35f1-4822-bd5a-86468bd4639c"/>
    <ds:schemaRef ds:uri="c1f354f2-db32-487f-8d0d-bbffabe2daa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Sablona Acrea_Vyuka</Template>
  <TotalTime>29520</TotalTime>
  <Words>1914</Words>
  <Application>Microsoft Office PowerPoint</Application>
  <PresentationFormat>Předvádění na obrazovce (4:3)</PresentationFormat>
  <Paragraphs>272</Paragraphs>
  <Slides>49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6</vt:i4>
      </vt:variant>
      <vt:variant>
        <vt:lpstr>Nadpisy snímků</vt:lpstr>
      </vt:variant>
      <vt:variant>
        <vt:i4>49</vt:i4>
      </vt:variant>
    </vt:vector>
  </HeadingPairs>
  <TitlesOfParts>
    <vt:vector size="57" baseType="lpstr">
      <vt:lpstr>Arial</vt:lpstr>
      <vt:lpstr>Calibri</vt:lpstr>
      <vt:lpstr>Sablona Acrea_Vyuka</vt:lpstr>
      <vt:lpstr>Vlastní návrh</vt:lpstr>
      <vt:lpstr>1_Vlastní návrh</vt:lpstr>
      <vt:lpstr>1_Sablona Acrea_Vyuka</vt:lpstr>
      <vt:lpstr>2_Vlastní návrh</vt:lpstr>
      <vt:lpstr>3_Vlastní návrh</vt:lpstr>
      <vt:lpstr>Ovládněte Power BI:  Od základů po pokročilé techniky</vt:lpstr>
      <vt:lpstr>Čo vám kurz prinesie?</vt:lpstr>
      <vt:lpstr>Organizácia kurzu a materiály</vt:lpstr>
      <vt:lpstr>Power BI</vt:lpstr>
      <vt:lpstr>Power BI</vt:lpstr>
      <vt:lpstr>Power BI</vt:lpstr>
      <vt:lpstr>Power BI</vt:lpstr>
      <vt:lpstr>Power BI</vt:lpstr>
      <vt:lpstr>Power BI</vt:lpstr>
      <vt:lpstr>Power BI</vt:lpstr>
      <vt:lpstr>Power BI</vt:lpstr>
      <vt:lpstr>Power BI</vt:lpstr>
      <vt:lpstr>Power BI</vt:lpstr>
      <vt:lpstr>Microsoft Power BI</vt:lpstr>
      <vt:lpstr>Power BI Desktop</vt:lpstr>
      <vt:lpstr>Rozhranie Power BI Desktop</vt:lpstr>
      <vt:lpstr>Rozhranie Power BI Desktop</vt:lpstr>
      <vt:lpstr>Rozhranie Power BI Desktop</vt:lpstr>
      <vt:lpstr>Rozhranie Power BI Desktop</vt:lpstr>
      <vt:lpstr>Rozhranie Power BI Desktop</vt:lpstr>
      <vt:lpstr>Rozhranie Power BI Desktop</vt:lpstr>
      <vt:lpstr>Nastavenia Power BI Desktop</vt:lpstr>
      <vt:lpstr>Nastavenie jazyku</vt:lpstr>
      <vt:lpstr>Ďalšie dôležité nastavenia</vt:lpstr>
      <vt:lpstr>Ďalšie dôležité nastavenia</vt:lpstr>
      <vt:lpstr>Import dat</vt:lpstr>
      <vt:lpstr>Excel</vt:lpstr>
      <vt:lpstr>CSV alebo txt</vt:lpstr>
      <vt:lpstr>Po kliknutí na Load</vt:lpstr>
      <vt:lpstr>Import vs Direct Query</vt:lpstr>
      <vt:lpstr>SQL Server databáza</vt:lpstr>
      <vt:lpstr>Príprava dát</vt:lpstr>
      <vt:lpstr>Power Query editor </vt:lpstr>
      <vt:lpstr>Power Query editor</vt:lpstr>
      <vt:lpstr>Dátový model</vt:lpstr>
      <vt:lpstr>Faktová vs Dimenzionálna</vt:lpstr>
      <vt:lpstr>Faktová vs Dimenzionálna</vt:lpstr>
      <vt:lpstr>Primárny kľúč vs Cudzí kľúč</vt:lpstr>
      <vt:lpstr>Primárny kľúč vs Cudzí kľúč</vt:lpstr>
      <vt:lpstr>Relačná väzba v Power BI</vt:lpstr>
      <vt:lpstr>Kardinalita vzťahu a smer filtrovania</vt:lpstr>
      <vt:lpstr>Kardinalita vzťahu</vt:lpstr>
      <vt:lpstr>Smer filtrovania</vt:lpstr>
      <vt:lpstr>Dátový model</vt:lpstr>
      <vt:lpstr>Osvedčené postupy pri tvorbe modelu</vt:lpstr>
      <vt:lpstr>Optimalizácia dátového modelu a zostavy</vt:lpstr>
      <vt:lpstr>Formát stĺpcov</vt:lpstr>
      <vt:lpstr>Tvorba skupín</vt:lpstr>
      <vt:lpstr>Tvorba hierarchií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Živná Aneta</dc:creator>
  <cp:lastModifiedBy>Strušková Martina</cp:lastModifiedBy>
  <cp:revision>84</cp:revision>
  <cp:lastPrinted>2023-05-19T11:31:31Z</cp:lastPrinted>
  <dcterms:created xsi:type="dcterms:W3CDTF">2020-02-25T12:11:24Z</dcterms:created>
  <dcterms:modified xsi:type="dcterms:W3CDTF">2025-05-21T07:59:07Z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0x010100D5180342E5E45A49BAE3ED635830AA46</vt:lpwstr>
  </property>
  <property fmtid="{D5CDD505-2E9C-101B-9397-08002B2CF9AE}" pid="3" name="MediaServiceImageTags">
    <vt:lpwstr/>
  </property>
</Properties>
</file>