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  <p:sldMasterId id="2147483696" r:id="rId7"/>
    <p:sldMasterId id="2147483708" r:id="rId8"/>
    <p:sldMasterId id="2147483720" r:id="rId9"/>
  </p:sldMasterIdLst>
  <p:notesMasterIdLst>
    <p:notesMasterId r:id="rId24"/>
  </p:notesMasterIdLst>
  <p:handoutMasterIdLst>
    <p:handoutMasterId r:id="rId25"/>
  </p:handoutMasterIdLst>
  <p:sldIdLst>
    <p:sldId id="543" r:id="rId10"/>
    <p:sldId id="549" r:id="rId11"/>
    <p:sldId id="560" r:id="rId12"/>
    <p:sldId id="561" r:id="rId13"/>
    <p:sldId id="562" r:id="rId14"/>
    <p:sldId id="563" r:id="rId15"/>
    <p:sldId id="564" r:id="rId16"/>
    <p:sldId id="568" r:id="rId17"/>
    <p:sldId id="565" r:id="rId18"/>
    <p:sldId id="569" r:id="rId19"/>
    <p:sldId id="570" r:id="rId20"/>
    <p:sldId id="571" r:id="rId21"/>
    <p:sldId id="566" r:id="rId22"/>
    <p:sldId id="567" r:id="rId23"/>
  </p:sldIdLst>
  <p:sldSz cx="9144000" cy="6858000" type="screen4x3"/>
  <p:notesSz cx="6792913" cy="99250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Světlý styl 3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20" autoAdjust="0"/>
  </p:normalViewPr>
  <p:slideViewPr>
    <p:cSldViewPr showGuides="1">
      <p:cViewPr varScale="1">
        <p:scale>
          <a:sx n="80" d="100"/>
          <a:sy n="80" d="100"/>
        </p:scale>
        <p:origin x="14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7F14FCDF-4556-9A86-28D6-B94DD6C09F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D04CDE0-027C-7BEA-EF3B-8F7B658487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ECFB606-4892-D830-118D-5C5E6CB081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8363EAC-C05F-0818-69D4-3AAF801600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ABB8B-7662-4608-A4DB-ACB637F0E5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4339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7745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39838"/>
            <a:ext cx="4465637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7745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014A5-AA23-41EF-9604-9583023073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91544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14A5-AA23-41EF-9604-9583023073B3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308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3860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48773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008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735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051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204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340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47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169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16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694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429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208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002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937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828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186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4362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758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96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041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53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3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3178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54663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72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989D80C-8567-C4A9-23E3-EEFCF177FE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647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F6AABC44-F5AD-CD5B-35BB-426E09EDE3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513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18D2CB8-E589-3488-707D-D2A2F88346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545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493B3170-D073-E261-16F4-3EE411B7D9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697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818C47C1-E1CD-16D0-8F8F-C0B47DA06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977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084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142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8344902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1710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1650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1806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6051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8366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53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5955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3056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281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80170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75030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12326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2604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164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6850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064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31662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4722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6132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5817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09490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79177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34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6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7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2023 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94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1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solidFill>
                  <a:schemeClr val="bg1">
                    <a:lumMod val="95000"/>
                  </a:schemeClr>
                </a:solidFill>
              </a:rPr>
              <a:t>© 2024 </a:t>
            </a:r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124405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959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20.05.2025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58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earn.microsoft.com/en-us/dax/dax-operator-reference" TargetMode="Externa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ax.guide/" TargetMode="External"/><Relationship Id="rId2" Type="http://schemas.openxmlformats.org/officeDocument/2006/relationships/hyperlink" Target="https://learn.microsoft.com/en-us/dax/" TargetMode="Externa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dax/filter-functions-dax" TargetMode="Externa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7900A9D5-C2C0-439B-9CD2-22CCDB862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9792" y="1844824"/>
            <a:ext cx="6056584" cy="1470025"/>
          </a:xfrm>
        </p:spPr>
        <p:txBody>
          <a:bodyPr/>
          <a:lstStyle/>
          <a:p>
            <a:pPr algn="ctr"/>
            <a:r>
              <a:rPr lang="cs-CZ" dirty="0"/>
              <a:t>Ovládněte </a:t>
            </a:r>
            <a:r>
              <a:rPr lang="cs-CZ" dirty="0" err="1"/>
              <a:t>Power</a:t>
            </a:r>
            <a:r>
              <a:rPr lang="cs-CZ" dirty="0"/>
              <a:t> BI: </a:t>
            </a:r>
            <a:br>
              <a:rPr lang="cs-CZ" dirty="0"/>
            </a:br>
            <a:r>
              <a:rPr lang="cs-CZ" dirty="0"/>
              <a:t>Od základů po pokročilé techniky</a:t>
            </a:r>
          </a:p>
        </p:txBody>
      </p:sp>
    </p:spTree>
    <p:extLst>
      <p:ext uri="{BB962C8B-B14F-4D97-AF65-F5344CB8AC3E}">
        <p14:creationId xmlns:p14="http://schemas.microsoft.com/office/powerpoint/2010/main" val="4245912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3BB7C3-023F-91A8-BBE4-68CB45AF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Rychle </a:t>
            </a:r>
            <a:r>
              <a:rPr lang="cs-CZ" dirty="0" err="1"/>
              <a:t>miery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C535F9-D4C2-0AEE-EB24-CFD605D3E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Preddefinované</a:t>
            </a:r>
            <a:r>
              <a:rPr lang="cs-CZ" dirty="0"/>
              <a:t> výpočty, </a:t>
            </a:r>
            <a:r>
              <a:rPr lang="cs-CZ" dirty="0" err="1"/>
              <a:t>ktoré</a:t>
            </a:r>
            <a:r>
              <a:rPr lang="cs-CZ" dirty="0"/>
              <a:t> </a:t>
            </a:r>
            <a:r>
              <a:rPr lang="cs-CZ" dirty="0" err="1"/>
              <a:t>vedia</a:t>
            </a:r>
            <a:r>
              <a:rPr lang="cs-CZ" dirty="0"/>
              <a:t> </a:t>
            </a:r>
            <a:r>
              <a:rPr lang="cs-CZ" dirty="0" err="1"/>
              <a:t>rýchlo</a:t>
            </a:r>
            <a:r>
              <a:rPr lang="cs-CZ" dirty="0"/>
              <a:t> </a:t>
            </a:r>
            <a:r>
              <a:rPr lang="cs-CZ" dirty="0" err="1"/>
              <a:t>vytvoriť</a:t>
            </a:r>
            <a:r>
              <a:rPr lang="cs-CZ" dirty="0"/>
              <a:t> </a:t>
            </a:r>
            <a:r>
              <a:rPr lang="cs-CZ" dirty="0" err="1"/>
              <a:t>bežné</a:t>
            </a:r>
            <a:r>
              <a:rPr lang="cs-CZ" dirty="0"/>
              <a:t> výpočty.</a:t>
            </a:r>
          </a:p>
          <a:p>
            <a:r>
              <a:rPr lang="cs-CZ" dirty="0" err="1"/>
              <a:t>Skvelým</a:t>
            </a:r>
            <a:r>
              <a:rPr lang="cs-CZ" dirty="0"/>
              <a:t> </a:t>
            </a:r>
            <a:r>
              <a:rPr lang="cs-CZ" dirty="0" err="1"/>
              <a:t>nástrojom</a:t>
            </a:r>
            <a:r>
              <a:rPr lang="cs-CZ" dirty="0"/>
              <a:t> </a:t>
            </a:r>
            <a:r>
              <a:rPr lang="cs-CZ" dirty="0" err="1"/>
              <a:t>pre</a:t>
            </a:r>
            <a:r>
              <a:rPr lang="cs-CZ" dirty="0"/>
              <a:t> </a:t>
            </a:r>
            <a:r>
              <a:rPr lang="cs-CZ" dirty="0" err="1"/>
              <a:t>užívateľov</a:t>
            </a:r>
            <a:r>
              <a:rPr lang="cs-CZ" dirty="0"/>
              <a:t>,</a:t>
            </a:r>
          </a:p>
          <a:p>
            <a:pPr marL="0" indent="0">
              <a:buNone/>
            </a:pPr>
            <a:r>
              <a:rPr lang="cs-CZ" dirty="0" err="1"/>
              <a:t>ktorí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chcú</a:t>
            </a:r>
            <a:r>
              <a:rPr lang="cs-CZ" dirty="0"/>
              <a:t> </a:t>
            </a:r>
            <a:r>
              <a:rPr lang="cs-CZ" dirty="0" err="1"/>
              <a:t>vyhnúť</a:t>
            </a:r>
            <a:r>
              <a:rPr lang="cs-CZ" dirty="0"/>
              <a:t> </a:t>
            </a:r>
            <a:r>
              <a:rPr lang="cs-CZ" dirty="0" err="1"/>
              <a:t>písaniu</a:t>
            </a:r>
            <a:r>
              <a:rPr lang="cs-CZ" dirty="0"/>
              <a:t> DAX </a:t>
            </a:r>
            <a:r>
              <a:rPr lang="cs-CZ" dirty="0" err="1"/>
              <a:t>vzorcov</a:t>
            </a:r>
            <a:r>
              <a:rPr lang="cs-CZ" dirty="0"/>
              <a:t>.</a:t>
            </a:r>
          </a:p>
          <a:p>
            <a:r>
              <a:rPr lang="cs-CZ" dirty="0" err="1"/>
              <a:t>Agregačné</a:t>
            </a:r>
            <a:r>
              <a:rPr lang="cs-CZ" dirty="0"/>
              <a:t> výpočty.</a:t>
            </a:r>
          </a:p>
          <a:p>
            <a:r>
              <a:rPr lang="cs-CZ" dirty="0"/>
              <a:t>Výpočty, </a:t>
            </a:r>
            <a:r>
              <a:rPr lang="cs-CZ" dirty="0" err="1"/>
              <a:t>ktoré</a:t>
            </a:r>
            <a:r>
              <a:rPr lang="cs-CZ" dirty="0"/>
              <a:t> </a:t>
            </a:r>
            <a:r>
              <a:rPr lang="cs-CZ" dirty="0" err="1"/>
              <a:t>zohľadňujú</a:t>
            </a:r>
            <a:r>
              <a:rPr lang="cs-CZ" dirty="0"/>
              <a:t> určité filtre.</a:t>
            </a:r>
          </a:p>
          <a:p>
            <a:r>
              <a:rPr lang="cs-CZ" dirty="0"/>
              <a:t>Výpočty, </a:t>
            </a:r>
            <a:r>
              <a:rPr lang="cs-CZ" dirty="0" err="1"/>
              <a:t>ktoré</a:t>
            </a:r>
            <a:r>
              <a:rPr lang="cs-CZ" dirty="0"/>
              <a:t> </a:t>
            </a:r>
            <a:r>
              <a:rPr lang="cs-CZ" dirty="0" err="1"/>
              <a:t>berú</a:t>
            </a:r>
            <a:r>
              <a:rPr lang="cs-CZ" dirty="0"/>
              <a:t> do úvahy</a:t>
            </a:r>
          </a:p>
          <a:p>
            <a:pPr marL="0" indent="0">
              <a:buNone/>
            </a:pPr>
            <a:r>
              <a:rPr lang="cs-CZ" dirty="0"/>
              <a:t>časové </a:t>
            </a:r>
            <a:r>
              <a:rPr lang="cs-CZ" dirty="0" err="1"/>
              <a:t>dimenzie</a:t>
            </a:r>
            <a:r>
              <a:rPr lang="cs-CZ" dirty="0"/>
              <a:t>.</a:t>
            </a:r>
          </a:p>
          <a:p>
            <a:r>
              <a:rPr lang="cs-CZ" dirty="0"/>
              <a:t>Výpočty </a:t>
            </a:r>
            <a:r>
              <a:rPr lang="cs-CZ" dirty="0" err="1"/>
              <a:t>kumulatívnych</a:t>
            </a:r>
            <a:r>
              <a:rPr lang="cs-CZ" dirty="0"/>
              <a:t> </a:t>
            </a:r>
            <a:r>
              <a:rPr lang="cs-CZ" dirty="0" err="1"/>
              <a:t>súčtov</a:t>
            </a:r>
            <a:r>
              <a:rPr lang="cs-CZ" dirty="0"/>
              <a:t>.</a:t>
            </a:r>
          </a:p>
          <a:p>
            <a:r>
              <a:rPr lang="cs-CZ" dirty="0"/>
              <a:t>Výpočty, </a:t>
            </a:r>
            <a:r>
              <a:rPr lang="cs-CZ" dirty="0" err="1"/>
              <a:t>ktoré</a:t>
            </a:r>
            <a:r>
              <a:rPr lang="cs-CZ" dirty="0"/>
              <a:t> </a:t>
            </a:r>
            <a:r>
              <a:rPr lang="cs-CZ" dirty="0" err="1"/>
              <a:t>kombinujú</a:t>
            </a:r>
            <a:r>
              <a:rPr lang="cs-CZ" dirty="0"/>
              <a:t> hodnoty</a:t>
            </a:r>
          </a:p>
          <a:p>
            <a:pPr marL="0" indent="0">
              <a:buNone/>
            </a:pPr>
            <a:r>
              <a:rPr lang="cs-CZ" dirty="0" err="1"/>
              <a:t>rôznymi</a:t>
            </a:r>
            <a:r>
              <a:rPr lang="cs-CZ" dirty="0"/>
              <a:t> </a:t>
            </a:r>
            <a:r>
              <a:rPr lang="cs-CZ" dirty="0" err="1"/>
              <a:t>spôsobmi</a:t>
            </a:r>
            <a:r>
              <a:rPr lang="cs-CZ" dirty="0"/>
              <a:t>.</a:t>
            </a:r>
          </a:p>
          <a:p>
            <a:r>
              <a:rPr lang="cs-CZ" dirty="0" err="1"/>
              <a:t>Manipulácia</a:t>
            </a:r>
            <a:r>
              <a:rPr lang="cs-CZ" dirty="0"/>
              <a:t> s textovými hodnotami.</a:t>
            </a:r>
          </a:p>
          <a:p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0AAA906-DEB0-6A91-836A-F03AAE8536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407"/>
          <a:stretch/>
        </p:blipFill>
        <p:spPr>
          <a:xfrm>
            <a:off x="5148064" y="1700808"/>
            <a:ext cx="3299746" cy="382472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B3C8E706-E04C-DE4F-0F66-FCB0862B4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5233899"/>
            <a:ext cx="2575783" cy="9221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5F9A9165-8C61-9774-0BB0-D827EBC245E7}"/>
              </a:ext>
            </a:extLst>
          </p:cNvPr>
          <p:cNvSpPr/>
          <p:nvPr/>
        </p:nvSpPr>
        <p:spPr>
          <a:xfrm>
            <a:off x="2411760" y="5233899"/>
            <a:ext cx="504056" cy="7241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3295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3760E1-EBB7-9B46-58AD-FC9370A6E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Parameter</a:t>
            </a:r>
            <a:r>
              <a:rPr lang="cs-CZ" dirty="0"/>
              <a:t> polí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6AF426-E3DF-D9D2-35EB-62EBEFFDE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 </a:t>
            </a:r>
            <a:r>
              <a:rPr lang="cs-CZ" dirty="0" err="1"/>
              <a:t>dispozícii</a:t>
            </a:r>
            <a:r>
              <a:rPr lang="cs-CZ" dirty="0"/>
              <a:t> </a:t>
            </a:r>
            <a:r>
              <a:rPr lang="cs-CZ" dirty="0" err="1"/>
              <a:t>pre</a:t>
            </a:r>
            <a:r>
              <a:rPr lang="cs-CZ" dirty="0"/>
              <a:t> </a:t>
            </a:r>
            <a:r>
              <a:rPr lang="cs-CZ" dirty="0" err="1"/>
              <a:t>rýchlu</a:t>
            </a:r>
            <a:r>
              <a:rPr lang="cs-CZ" dirty="0"/>
              <a:t> </a:t>
            </a:r>
            <a:r>
              <a:rPr lang="cs-CZ" dirty="0" err="1"/>
              <a:t>zmenu</a:t>
            </a:r>
            <a:r>
              <a:rPr lang="cs-CZ" dirty="0"/>
              <a:t> vizuálu</a:t>
            </a:r>
          </a:p>
          <a:p>
            <a:r>
              <a:rPr lang="pl-PL" dirty="0"/>
              <a:t>Navyše šetrí miesto na plátne</a:t>
            </a: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94FB692-8361-6B4E-09DE-89869CF65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272316"/>
            <a:ext cx="6035563" cy="914479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1A9220AF-8357-F8EF-8C6C-14D5C1610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234000"/>
            <a:ext cx="2183965" cy="2390000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F251BE87-1485-97C2-75C5-D4667BF4F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750837"/>
            <a:ext cx="3418265" cy="3356326"/>
          </a:xfrm>
          <a:prstGeom prst="rect">
            <a:avLst/>
          </a:prstGeom>
        </p:spPr>
      </p:pic>
      <p:sp>
        <p:nvSpPr>
          <p:cNvPr id="17" name="Obdélník 16">
            <a:extLst>
              <a:ext uri="{FF2B5EF4-FFF2-40B4-BE49-F238E27FC236}">
                <a16:creationId xmlns:a16="http://schemas.microsoft.com/office/drawing/2014/main" id="{7B0EB0FC-4A3B-E815-5A1F-1CF554E82F43}"/>
              </a:ext>
            </a:extLst>
          </p:cNvPr>
          <p:cNvSpPr/>
          <p:nvPr/>
        </p:nvSpPr>
        <p:spPr>
          <a:xfrm>
            <a:off x="755576" y="4509120"/>
            <a:ext cx="1056395" cy="2880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72159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29AF42-553A-22C9-B9FD-0A41D3052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Vizuálne</a:t>
            </a:r>
            <a:r>
              <a:rPr lang="cs-CZ" dirty="0"/>
              <a:t> výpočty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A6113AB-0DAB-67BE-9108-1CE6CFB5C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Výpočet DAX definovaný a </a:t>
            </a:r>
            <a:r>
              <a:rPr lang="cs-CZ" dirty="0" err="1"/>
              <a:t>spustený</a:t>
            </a:r>
            <a:r>
              <a:rPr lang="cs-CZ" dirty="0"/>
              <a:t> </a:t>
            </a:r>
            <a:r>
              <a:rPr lang="cs-CZ" dirty="0" err="1"/>
              <a:t>priamo</a:t>
            </a:r>
            <a:r>
              <a:rPr lang="cs-CZ" dirty="0"/>
              <a:t> </a:t>
            </a:r>
            <a:r>
              <a:rPr lang="cs-CZ" dirty="0" err="1"/>
              <a:t>vo</a:t>
            </a:r>
            <a:r>
              <a:rPr lang="cs-CZ" dirty="0"/>
              <a:t> </a:t>
            </a:r>
            <a:r>
              <a:rPr lang="cs-CZ" dirty="0" err="1"/>
              <a:t>vizuáli</a:t>
            </a:r>
            <a:r>
              <a:rPr lang="cs-CZ" dirty="0"/>
              <a:t>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Výpočet </a:t>
            </a:r>
            <a:r>
              <a:rPr lang="cs-CZ" dirty="0" err="1"/>
              <a:t>môže</a:t>
            </a:r>
            <a:r>
              <a:rPr lang="cs-CZ" dirty="0"/>
              <a:t> </a:t>
            </a:r>
            <a:r>
              <a:rPr lang="cs-CZ" dirty="0" err="1"/>
              <a:t>odkazovať</a:t>
            </a:r>
            <a:r>
              <a:rPr lang="cs-CZ" dirty="0"/>
              <a:t> na </a:t>
            </a:r>
            <a:r>
              <a:rPr lang="cs-CZ" dirty="0" err="1"/>
              <a:t>akékoľvek</a:t>
            </a:r>
            <a:r>
              <a:rPr lang="cs-CZ" dirty="0"/>
              <a:t> </a:t>
            </a:r>
            <a:r>
              <a:rPr lang="cs-CZ" dirty="0" err="1"/>
              <a:t>dáta</a:t>
            </a:r>
            <a:r>
              <a:rPr lang="cs-CZ" dirty="0"/>
              <a:t> </a:t>
            </a:r>
            <a:r>
              <a:rPr lang="cs-CZ" dirty="0" err="1"/>
              <a:t>vo</a:t>
            </a:r>
            <a:r>
              <a:rPr lang="cs-CZ" dirty="0"/>
              <a:t> </a:t>
            </a:r>
            <a:r>
              <a:rPr lang="cs-CZ" dirty="0" err="1"/>
              <a:t>vizuáli</a:t>
            </a:r>
            <a:r>
              <a:rPr lang="cs-CZ" dirty="0"/>
              <a:t>.</a:t>
            </a:r>
          </a:p>
          <a:p>
            <a:r>
              <a:rPr lang="cs-CZ" dirty="0" err="1"/>
              <a:t>Nie</a:t>
            </a:r>
            <a:r>
              <a:rPr lang="cs-CZ" dirty="0"/>
              <a:t> sú uložené v </a:t>
            </a:r>
            <a:r>
              <a:rPr lang="cs-CZ" dirty="0" err="1"/>
              <a:t>modeli</a:t>
            </a:r>
            <a:r>
              <a:rPr lang="cs-CZ" dirty="0"/>
              <a:t>, ale len </a:t>
            </a:r>
            <a:r>
              <a:rPr lang="cs-CZ" dirty="0" err="1"/>
              <a:t>vo</a:t>
            </a:r>
            <a:r>
              <a:rPr lang="cs-CZ" dirty="0"/>
              <a:t> </a:t>
            </a:r>
            <a:r>
              <a:rPr lang="cs-CZ" dirty="0" err="1"/>
              <a:t>vizuáli</a:t>
            </a:r>
            <a:r>
              <a:rPr lang="cs-CZ" dirty="0"/>
              <a:t>.</a:t>
            </a:r>
          </a:p>
          <a:p>
            <a:r>
              <a:rPr lang="cs-CZ" dirty="0"/>
              <a:t>V režime úprav je možné pole z vizuálu </a:t>
            </a:r>
            <a:r>
              <a:rPr lang="cs-CZ" dirty="0" err="1"/>
              <a:t>skryť</a:t>
            </a:r>
            <a:r>
              <a:rPr lang="cs-CZ" dirty="0"/>
              <a:t>.</a:t>
            </a:r>
          </a:p>
          <a:p>
            <a:r>
              <a:rPr lang="sk-SK" dirty="0"/>
              <a:t>Zahŕňajú šablóny, ktoré uľahčujú písanie bežných výpočtov.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BD46708E-49AC-B707-14F3-CDFA6C7CB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412776"/>
            <a:ext cx="2088232" cy="119386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CAACF31-5745-F229-D0B3-F24495DCB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725144"/>
            <a:ext cx="5904656" cy="172193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69B4B6F-3165-98FE-7827-C441E8B26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00" y="4357475"/>
            <a:ext cx="8093141" cy="342930"/>
          </a:xfrm>
          <a:prstGeom prst="rect">
            <a:avLst/>
          </a:prstGeom>
        </p:spPr>
      </p:pic>
      <p:sp>
        <p:nvSpPr>
          <p:cNvPr id="10" name="Obdélník 9">
            <a:extLst>
              <a:ext uri="{FF2B5EF4-FFF2-40B4-BE49-F238E27FC236}">
                <a16:creationId xmlns:a16="http://schemas.microsoft.com/office/drawing/2014/main" id="{2A7C1FA5-A91F-6877-2738-6890AB260E87}"/>
              </a:ext>
            </a:extLst>
          </p:cNvPr>
          <p:cNvSpPr/>
          <p:nvPr/>
        </p:nvSpPr>
        <p:spPr>
          <a:xfrm>
            <a:off x="6516216" y="4725144"/>
            <a:ext cx="720080" cy="172193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30D2DB98-95C4-CC58-5574-50CF71D68A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884" y="1363495"/>
            <a:ext cx="1653683" cy="2232853"/>
          </a:xfrm>
          <a:prstGeom prst="rect">
            <a:avLst/>
          </a:prstGeom>
        </p:spPr>
      </p:pic>
      <p:sp>
        <p:nvSpPr>
          <p:cNvPr id="13" name="Obdélník 12">
            <a:extLst>
              <a:ext uri="{FF2B5EF4-FFF2-40B4-BE49-F238E27FC236}">
                <a16:creationId xmlns:a16="http://schemas.microsoft.com/office/drawing/2014/main" id="{2E291DD7-A67C-79B6-DA1E-6271D68D1D01}"/>
              </a:ext>
            </a:extLst>
          </p:cNvPr>
          <p:cNvSpPr/>
          <p:nvPr/>
        </p:nvSpPr>
        <p:spPr>
          <a:xfrm>
            <a:off x="7740352" y="1517127"/>
            <a:ext cx="288032" cy="138475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7621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9A145C-9EF0-5EA7-93BC-3135BE02D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DAX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F990C2-4315-43B8-3787-7164E02D5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Dotazy jazyka DAX </a:t>
            </a:r>
            <a:r>
              <a:rPr lang="cs-CZ" dirty="0" err="1"/>
              <a:t>môžeme</a:t>
            </a:r>
            <a:r>
              <a:rPr lang="cs-CZ" dirty="0"/>
              <a:t> </a:t>
            </a:r>
            <a:r>
              <a:rPr lang="cs-CZ" dirty="0" err="1"/>
              <a:t>použiť</a:t>
            </a:r>
            <a:r>
              <a:rPr lang="cs-CZ" dirty="0"/>
              <a:t> na </a:t>
            </a:r>
            <a:r>
              <a:rPr lang="cs-CZ" dirty="0" err="1"/>
              <a:t>vrátenie</a:t>
            </a:r>
            <a:r>
              <a:rPr lang="cs-CZ" dirty="0"/>
              <a:t> dát z modelu</a:t>
            </a:r>
          </a:p>
          <a:p>
            <a:r>
              <a:rPr lang="cs-CZ" dirty="0" err="1"/>
              <a:t>Podobajú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dotazom</a:t>
            </a:r>
            <a:r>
              <a:rPr lang="cs-CZ" dirty="0"/>
              <a:t> SQL v tom, že vám </a:t>
            </a:r>
            <a:r>
              <a:rPr lang="cs-CZ" dirty="0" err="1"/>
              <a:t>môžu</a:t>
            </a:r>
            <a:r>
              <a:rPr lang="cs-CZ" dirty="0"/>
              <a:t> </a:t>
            </a:r>
            <a:r>
              <a:rPr lang="cs-CZ" dirty="0" err="1"/>
              <a:t>ukázať</a:t>
            </a:r>
            <a:r>
              <a:rPr lang="cs-CZ" dirty="0"/>
              <a:t> </a:t>
            </a:r>
            <a:r>
              <a:rPr lang="cs-CZ" dirty="0" err="1"/>
              <a:t>dáta</a:t>
            </a:r>
            <a:r>
              <a:rPr lang="cs-CZ" dirty="0"/>
              <a:t>, </a:t>
            </a:r>
            <a:r>
              <a:rPr lang="cs-CZ" dirty="0" err="1"/>
              <a:t>ktoré</a:t>
            </a:r>
            <a:r>
              <a:rPr lang="cs-CZ" dirty="0"/>
              <a:t> máte.</a:t>
            </a:r>
          </a:p>
          <a:p>
            <a:r>
              <a:rPr lang="cs-CZ" dirty="0" err="1"/>
              <a:t>Netvoria</a:t>
            </a:r>
            <a:r>
              <a:rPr lang="cs-CZ" dirty="0"/>
              <a:t> položky v </a:t>
            </a:r>
            <a:r>
              <a:rPr lang="cs-CZ" dirty="0" err="1"/>
              <a:t>modeli</a:t>
            </a:r>
            <a:r>
              <a:rPr lang="cs-CZ" dirty="0"/>
              <a:t> ani </a:t>
            </a:r>
            <a:r>
              <a:rPr lang="cs-CZ" dirty="0" err="1"/>
              <a:t>vizuáloch</a:t>
            </a:r>
            <a:r>
              <a:rPr lang="cs-CZ" dirty="0"/>
              <a:t>, len </a:t>
            </a:r>
            <a:r>
              <a:rPr lang="cs-CZ" dirty="0" err="1"/>
              <a:t>ukazujú</a:t>
            </a:r>
            <a:r>
              <a:rPr lang="cs-CZ" dirty="0"/>
              <a:t> </a:t>
            </a:r>
            <a:r>
              <a:rPr lang="cs-CZ" dirty="0" err="1"/>
              <a:t>dáta</a:t>
            </a:r>
            <a:r>
              <a:rPr lang="cs-CZ" dirty="0"/>
              <a:t>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>
                <a:solidFill>
                  <a:schemeClr val="accent6"/>
                </a:solidFill>
              </a:rPr>
              <a:t>EVALUATE</a:t>
            </a:r>
            <a:r>
              <a:rPr lang="cs-CZ" dirty="0"/>
              <a:t> – povinný. Určuje, </a:t>
            </a:r>
            <a:r>
              <a:rPr lang="cs-CZ" dirty="0" err="1"/>
              <a:t>ktoré</a:t>
            </a:r>
            <a:r>
              <a:rPr lang="cs-CZ" dirty="0"/>
              <a:t> </a:t>
            </a:r>
            <a:r>
              <a:rPr lang="cs-CZ" dirty="0" err="1"/>
              <a:t>dáta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vracajú</a:t>
            </a:r>
            <a:r>
              <a:rPr lang="cs-CZ" dirty="0"/>
              <a:t> v dotaze.</a:t>
            </a:r>
          </a:p>
          <a:p>
            <a:r>
              <a:rPr lang="cs-CZ" dirty="0">
                <a:solidFill>
                  <a:schemeClr val="accent6"/>
                </a:solidFill>
              </a:rPr>
              <a:t>DEFINE</a:t>
            </a:r>
            <a:r>
              <a:rPr lang="cs-CZ" dirty="0"/>
              <a:t> – volitelný. Umožňuje </a:t>
            </a:r>
            <a:r>
              <a:rPr lang="cs-CZ" dirty="0" err="1"/>
              <a:t>definovať</a:t>
            </a:r>
            <a:r>
              <a:rPr lang="cs-CZ" dirty="0"/>
              <a:t> vzorce jazyka DAX </a:t>
            </a:r>
            <a:r>
              <a:rPr lang="cs-CZ" dirty="0" err="1"/>
              <a:t>ako</a:t>
            </a:r>
            <a:r>
              <a:rPr lang="cs-CZ" dirty="0"/>
              <a:t> </a:t>
            </a:r>
            <a:r>
              <a:rPr lang="cs-CZ" dirty="0" err="1"/>
              <a:t>napríklad</a:t>
            </a:r>
            <a:r>
              <a:rPr lang="cs-CZ" dirty="0"/>
              <a:t> </a:t>
            </a:r>
            <a:r>
              <a:rPr lang="cs-CZ" dirty="0" err="1"/>
              <a:t>mieru</a:t>
            </a:r>
            <a:r>
              <a:rPr lang="cs-CZ" dirty="0"/>
              <a:t>, </a:t>
            </a:r>
            <a:r>
              <a:rPr lang="cs-CZ" dirty="0" err="1"/>
              <a:t>ktorá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má v dotaze </a:t>
            </a:r>
            <a:r>
              <a:rPr lang="cs-CZ" dirty="0" err="1"/>
              <a:t>použiť</a:t>
            </a:r>
            <a:r>
              <a:rPr lang="cs-CZ" dirty="0"/>
              <a:t>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EE43D75-2656-B9A9-FD07-899FC8E09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132856"/>
            <a:ext cx="3528392" cy="202373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083C3FF2-BC11-2BBF-BAE3-56BA6A92F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084775"/>
            <a:ext cx="2840818" cy="207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22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3EAD48-80DE-ACDD-BCA4-DE540C82A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DAX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74CDF7-FD1E-1F99-3618-6A84804D9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Zobrazenie</a:t>
            </a:r>
            <a:r>
              <a:rPr lang="cs-CZ" dirty="0"/>
              <a:t> dotazu DAX </a:t>
            </a:r>
            <a:r>
              <a:rPr lang="cs-CZ" dirty="0" err="1"/>
              <a:t>môže</a:t>
            </a:r>
            <a:r>
              <a:rPr lang="cs-CZ" dirty="0"/>
              <a:t> mať </a:t>
            </a:r>
            <a:r>
              <a:rPr lang="cs-CZ" dirty="0" err="1"/>
              <a:t>viac</a:t>
            </a:r>
            <a:r>
              <a:rPr lang="cs-CZ" dirty="0"/>
              <a:t> </a:t>
            </a:r>
            <a:r>
              <a:rPr lang="cs-CZ" dirty="0" err="1"/>
              <a:t>kariet</a:t>
            </a:r>
            <a:r>
              <a:rPr lang="cs-CZ" dirty="0"/>
              <a:t> </a:t>
            </a:r>
            <a:r>
              <a:rPr lang="cs-CZ" dirty="0" err="1"/>
              <a:t>dotazov</a:t>
            </a:r>
            <a:r>
              <a:rPr lang="cs-CZ" dirty="0"/>
              <a:t>. </a:t>
            </a:r>
            <a:r>
              <a:rPr lang="cs-CZ" dirty="0" err="1"/>
              <a:t>Zobrazujú</a:t>
            </a:r>
            <a:r>
              <a:rPr lang="cs-CZ" dirty="0"/>
              <a:t> </a:t>
            </a:r>
            <a:r>
              <a:rPr lang="cs-CZ" dirty="0" err="1"/>
              <a:t>tiež</a:t>
            </a:r>
            <a:r>
              <a:rPr lang="cs-CZ" dirty="0"/>
              <a:t> </a:t>
            </a:r>
            <a:r>
              <a:rPr lang="cs-CZ" dirty="0" err="1"/>
              <a:t>aktuálny</a:t>
            </a:r>
            <a:r>
              <a:rPr lang="cs-CZ"/>
              <a:t> stav dotazu.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F8397EDB-3665-D93B-EDDA-F877193A87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232" b="9228"/>
          <a:stretch/>
        </p:blipFill>
        <p:spPr bwMode="auto">
          <a:xfrm>
            <a:off x="899592" y="2060848"/>
            <a:ext cx="7056784" cy="2286921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66768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AE4FD3-FEF7-93F6-44C3-647DB6CC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DAX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C748DD-AB99-EC8F-7073-01FB4960E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Data </a:t>
            </a:r>
            <a:r>
              <a:rPr lang="cs-CZ" dirty="0" err="1"/>
              <a:t>Analysis</a:t>
            </a:r>
            <a:r>
              <a:rPr lang="cs-CZ" dirty="0"/>
              <a:t> </a:t>
            </a:r>
            <a:r>
              <a:rPr lang="cs-CZ" dirty="0" err="1"/>
              <a:t>Expressions</a:t>
            </a:r>
            <a:endParaRPr lang="cs-CZ" dirty="0"/>
          </a:p>
          <a:p>
            <a:r>
              <a:rPr lang="cs-CZ" dirty="0"/>
              <a:t>Jazyk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využíva</a:t>
            </a:r>
            <a:r>
              <a:rPr lang="cs-CZ" dirty="0"/>
              <a:t> v </a:t>
            </a:r>
            <a:r>
              <a:rPr lang="cs-CZ" dirty="0" err="1"/>
              <a:t>Analysis</a:t>
            </a:r>
            <a:r>
              <a:rPr lang="cs-CZ" dirty="0"/>
              <a:t> </a:t>
            </a:r>
            <a:r>
              <a:rPr lang="cs-CZ" dirty="0" err="1"/>
              <a:t>Services</a:t>
            </a:r>
            <a:r>
              <a:rPr lang="cs-CZ" dirty="0"/>
              <a:t>, </a:t>
            </a:r>
            <a:r>
              <a:rPr lang="cs-CZ" dirty="0" err="1"/>
              <a:t>Power</a:t>
            </a:r>
            <a:r>
              <a:rPr lang="cs-CZ" dirty="0"/>
              <a:t> BI, </a:t>
            </a:r>
            <a:r>
              <a:rPr lang="cs-CZ" dirty="0" err="1"/>
              <a:t>Power</a:t>
            </a:r>
            <a:r>
              <a:rPr lang="cs-CZ" dirty="0"/>
              <a:t> Pivote v </a:t>
            </a:r>
            <a:r>
              <a:rPr lang="cs-CZ" dirty="0" err="1"/>
              <a:t>Exceli</a:t>
            </a:r>
            <a:endParaRPr lang="cs-CZ" dirty="0"/>
          </a:p>
          <a:p>
            <a:r>
              <a:rPr lang="cs-CZ" dirty="0"/>
              <a:t>V </a:t>
            </a:r>
            <a:r>
              <a:rPr lang="cs-CZ" dirty="0" err="1"/>
              <a:t>Power</a:t>
            </a:r>
            <a:r>
              <a:rPr lang="cs-CZ" dirty="0"/>
              <a:t> BI: </a:t>
            </a:r>
          </a:p>
          <a:p>
            <a:pPr lvl="1"/>
            <a:r>
              <a:rPr lang="cs-CZ" dirty="0" err="1"/>
              <a:t>Miery</a:t>
            </a:r>
            <a:r>
              <a:rPr lang="cs-CZ" dirty="0"/>
              <a:t> (</a:t>
            </a:r>
            <a:r>
              <a:rPr lang="cs-CZ" dirty="0" err="1"/>
              <a:t>Measures</a:t>
            </a:r>
            <a:r>
              <a:rPr lang="cs-CZ" dirty="0"/>
              <a:t>, </a:t>
            </a:r>
            <a:r>
              <a:rPr lang="cs-CZ" dirty="0" err="1"/>
              <a:t>Quick</a:t>
            </a:r>
            <a:r>
              <a:rPr lang="cs-CZ" dirty="0"/>
              <a:t> </a:t>
            </a:r>
            <a:r>
              <a:rPr lang="cs-CZ" dirty="0" err="1"/>
              <a:t>Measures</a:t>
            </a:r>
            <a:r>
              <a:rPr lang="cs-CZ" dirty="0"/>
              <a:t>), </a:t>
            </a:r>
          </a:p>
          <a:p>
            <a:pPr lvl="1"/>
            <a:r>
              <a:rPr lang="cs-CZ" dirty="0"/>
              <a:t>Počítané </a:t>
            </a:r>
            <a:r>
              <a:rPr lang="cs-CZ" dirty="0" err="1"/>
              <a:t>stĺpce</a:t>
            </a:r>
            <a:r>
              <a:rPr lang="cs-CZ" dirty="0"/>
              <a:t> (</a:t>
            </a:r>
            <a:r>
              <a:rPr lang="cs-CZ" dirty="0" err="1"/>
              <a:t>Calculated</a:t>
            </a:r>
            <a:r>
              <a:rPr lang="cs-CZ" dirty="0"/>
              <a:t> </a:t>
            </a:r>
            <a:r>
              <a:rPr lang="cs-CZ" dirty="0" err="1"/>
              <a:t>columns</a:t>
            </a:r>
            <a:r>
              <a:rPr lang="cs-CZ" dirty="0"/>
              <a:t>), </a:t>
            </a:r>
          </a:p>
          <a:p>
            <a:pPr lvl="1"/>
            <a:r>
              <a:rPr lang="cs-CZ" dirty="0"/>
              <a:t>Počítané </a:t>
            </a:r>
            <a:r>
              <a:rPr lang="cs-CZ" dirty="0" err="1"/>
              <a:t>tabuľky</a:t>
            </a:r>
            <a:r>
              <a:rPr lang="cs-CZ" dirty="0"/>
              <a:t> (</a:t>
            </a:r>
            <a:r>
              <a:rPr lang="cs-CZ" dirty="0" err="1"/>
              <a:t>Calculated</a:t>
            </a:r>
            <a:r>
              <a:rPr lang="cs-CZ" dirty="0"/>
              <a:t> </a:t>
            </a:r>
            <a:r>
              <a:rPr lang="cs-CZ" dirty="0" err="1"/>
              <a:t>tables</a:t>
            </a:r>
            <a:r>
              <a:rPr lang="cs-CZ" dirty="0"/>
              <a:t>),</a:t>
            </a:r>
          </a:p>
          <a:p>
            <a:pPr lvl="1"/>
            <a:r>
              <a:rPr lang="cs-CZ" dirty="0" err="1"/>
              <a:t>Zabezpečenie</a:t>
            </a:r>
            <a:r>
              <a:rPr lang="cs-CZ" dirty="0"/>
              <a:t> na úrovní </a:t>
            </a:r>
            <a:r>
              <a:rPr lang="cs-CZ" dirty="0" err="1"/>
              <a:t>riadkov</a:t>
            </a:r>
            <a:r>
              <a:rPr lang="cs-CZ" dirty="0"/>
              <a:t> (</a:t>
            </a:r>
            <a:r>
              <a:rPr lang="cs-CZ" dirty="0" err="1"/>
              <a:t>Row</a:t>
            </a:r>
            <a:r>
              <a:rPr lang="cs-CZ" dirty="0"/>
              <a:t> – Level </a:t>
            </a:r>
            <a:r>
              <a:rPr lang="cs-CZ" dirty="0" err="1"/>
              <a:t>Security</a:t>
            </a:r>
            <a:r>
              <a:rPr lang="cs-CZ" dirty="0"/>
              <a:t>)</a:t>
            </a:r>
          </a:p>
          <a:p>
            <a:pPr lvl="1"/>
            <a:r>
              <a:rPr lang="cs-CZ" dirty="0"/>
              <a:t>DAX </a:t>
            </a:r>
            <a:r>
              <a:rPr lang="cs-CZ" dirty="0" err="1"/>
              <a:t>queries</a:t>
            </a:r>
            <a:endParaRPr lang="cs-CZ" dirty="0"/>
          </a:p>
          <a:p>
            <a:r>
              <a:rPr lang="cs-CZ" noProof="0" dirty="0" err="1"/>
              <a:t>Môžu</a:t>
            </a:r>
            <a:r>
              <a:rPr lang="cs-CZ" noProof="0" dirty="0"/>
              <a:t> byť </a:t>
            </a:r>
            <a:r>
              <a:rPr lang="cs-CZ" noProof="0" dirty="0" err="1"/>
              <a:t>veľmi</a:t>
            </a:r>
            <a:r>
              <a:rPr lang="cs-CZ" noProof="0" dirty="0"/>
              <a:t> jednoduché aj </a:t>
            </a:r>
            <a:r>
              <a:rPr lang="cs-CZ" noProof="0" dirty="0" err="1"/>
              <a:t>pomerne</a:t>
            </a:r>
            <a:r>
              <a:rPr lang="cs-CZ" noProof="0" dirty="0"/>
              <a:t> </a:t>
            </a:r>
            <a:r>
              <a:rPr lang="cs-CZ" noProof="0" dirty="0" err="1"/>
              <a:t>zložité</a:t>
            </a:r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765815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8ABF52-E0A6-8EC4-CCCE-0C330E4F5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Počítané </a:t>
            </a:r>
            <a:r>
              <a:rPr lang="cs-CZ" dirty="0" err="1"/>
              <a:t>stĺpce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9728BB-01B7-EBCE-C7D0-4491FC969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Ďalší</a:t>
            </a:r>
            <a:r>
              <a:rPr lang="cs-CZ" dirty="0"/>
              <a:t> </a:t>
            </a:r>
            <a:r>
              <a:rPr lang="cs-CZ" dirty="0" err="1"/>
              <a:t>stĺpec</a:t>
            </a:r>
            <a:r>
              <a:rPr lang="cs-CZ" dirty="0"/>
              <a:t> </a:t>
            </a:r>
            <a:r>
              <a:rPr lang="cs-CZ" dirty="0" err="1"/>
              <a:t>pridaný</a:t>
            </a:r>
            <a:r>
              <a:rPr lang="cs-CZ" dirty="0"/>
              <a:t> do </a:t>
            </a:r>
            <a:r>
              <a:rPr lang="cs-CZ" dirty="0" err="1"/>
              <a:t>tabuľky</a:t>
            </a:r>
            <a:r>
              <a:rPr lang="cs-CZ" dirty="0"/>
              <a:t>, </a:t>
            </a:r>
            <a:r>
              <a:rPr lang="cs-CZ" dirty="0" err="1"/>
              <a:t>ktorého</a:t>
            </a:r>
            <a:r>
              <a:rPr lang="cs-CZ" dirty="0"/>
              <a:t> hodnoty sú definované na základe určitého </a:t>
            </a:r>
            <a:r>
              <a:rPr lang="cs-CZ" dirty="0" err="1"/>
              <a:t>vzorca</a:t>
            </a:r>
            <a:r>
              <a:rPr lang="cs-CZ" dirty="0"/>
              <a:t> jazyka DAX.</a:t>
            </a:r>
          </a:p>
          <a:p>
            <a:r>
              <a:rPr lang="cs-CZ" dirty="0" err="1"/>
              <a:t>Ak</a:t>
            </a:r>
            <a:r>
              <a:rPr lang="cs-CZ" dirty="0"/>
              <a:t> je vzorec platný, hodnoty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počítajú</a:t>
            </a:r>
            <a:r>
              <a:rPr lang="cs-CZ" dirty="0"/>
              <a:t> </a:t>
            </a:r>
            <a:r>
              <a:rPr lang="cs-CZ" dirty="0" err="1"/>
              <a:t>pre</a:t>
            </a:r>
            <a:r>
              <a:rPr lang="cs-CZ" dirty="0"/>
              <a:t> každý </a:t>
            </a:r>
            <a:r>
              <a:rPr lang="cs-CZ" dirty="0" err="1"/>
              <a:t>riadok</a:t>
            </a:r>
            <a:r>
              <a:rPr lang="cs-CZ" dirty="0"/>
              <a:t> </a:t>
            </a:r>
            <a:r>
              <a:rPr lang="cs-CZ" dirty="0" err="1"/>
              <a:t>hneď</a:t>
            </a:r>
            <a:r>
              <a:rPr lang="cs-CZ" dirty="0"/>
              <a:t> po zadaní </a:t>
            </a:r>
            <a:r>
              <a:rPr lang="cs-CZ" dirty="0" err="1"/>
              <a:t>vzorca</a:t>
            </a:r>
            <a:r>
              <a:rPr lang="cs-CZ" dirty="0"/>
              <a:t>.</a:t>
            </a:r>
          </a:p>
          <a:p>
            <a:r>
              <a:rPr lang="cs-CZ" dirty="0"/>
              <a:t>Hodnoty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ukladajú</a:t>
            </a:r>
            <a:r>
              <a:rPr lang="cs-CZ" dirty="0"/>
              <a:t> do </a:t>
            </a:r>
            <a:r>
              <a:rPr lang="cs-CZ" dirty="0" err="1"/>
              <a:t>dátového</a:t>
            </a:r>
            <a:r>
              <a:rPr lang="cs-CZ" dirty="0"/>
              <a:t> modelu a </a:t>
            </a:r>
            <a:r>
              <a:rPr lang="cs-CZ" dirty="0" err="1"/>
              <a:t>stávajú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trvalou </a:t>
            </a:r>
            <a:r>
              <a:rPr lang="cs-CZ" dirty="0" err="1"/>
              <a:t>súčasťou</a:t>
            </a:r>
            <a:r>
              <a:rPr lang="cs-CZ" dirty="0"/>
              <a:t>.</a:t>
            </a:r>
          </a:p>
          <a:p>
            <a:r>
              <a:rPr lang="cs-CZ" dirty="0"/>
              <a:t>Hodnoty sú statické a </a:t>
            </a:r>
            <a:r>
              <a:rPr lang="cs-CZ" dirty="0" err="1"/>
              <a:t>prepočítavajú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počas</a:t>
            </a:r>
            <a:r>
              <a:rPr lang="cs-CZ" dirty="0"/>
              <a:t> </a:t>
            </a:r>
            <a:r>
              <a:rPr lang="cs-CZ" dirty="0" err="1"/>
              <a:t>obnovenia</a:t>
            </a:r>
            <a:r>
              <a:rPr lang="cs-CZ" dirty="0"/>
              <a:t> dát.</a:t>
            </a:r>
          </a:p>
          <a:p>
            <a:r>
              <a:rPr lang="cs-CZ" dirty="0"/>
              <a:t>Sú často využívané </a:t>
            </a:r>
            <a:r>
              <a:rPr lang="cs-CZ" dirty="0" err="1"/>
              <a:t>pre</a:t>
            </a:r>
            <a:r>
              <a:rPr lang="cs-CZ" dirty="0"/>
              <a:t> úlohy </a:t>
            </a:r>
            <a:r>
              <a:rPr lang="cs-CZ" dirty="0" err="1"/>
              <a:t>transformácie</a:t>
            </a:r>
            <a:r>
              <a:rPr lang="cs-CZ" dirty="0"/>
              <a:t>.</a:t>
            </a:r>
          </a:p>
          <a:p>
            <a:r>
              <a:rPr lang="cs-CZ" dirty="0"/>
              <a:t>Pozor! </a:t>
            </a:r>
            <a:r>
              <a:rPr lang="cs-CZ" dirty="0" err="1"/>
              <a:t>Spotrebovávajú</a:t>
            </a:r>
            <a:r>
              <a:rPr lang="cs-CZ" dirty="0"/>
              <a:t> úložný </a:t>
            </a:r>
            <a:r>
              <a:rPr lang="cs-CZ" dirty="0" err="1"/>
              <a:t>priestor</a:t>
            </a:r>
            <a:r>
              <a:rPr lang="cs-CZ" dirty="0"/>
              <a:t>.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600A254-0135-B5F7-645D-72FC8B9E8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93096"/>
            <a:ext cx="6093060" cy="1296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35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6F69DF-5A6A-A870-2263-F9DA189E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Operátory jazyka DAX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C19177-267B-74DF-1A3E-49D8AA565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DAX operators - DAX | Microsoft Learn</a:t>
            </a: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A205A78-C9E9-776C-E76C-8A4574EA2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516371"/>
            <a:ext cx="6569009" cy="180609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3E05C7D-2345-E83D-EAE9-7FFBF1F26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2140053"/>
            <a:ext cx="6576630" cy="2438611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C6A5A1F-2862-9615-0814-08E2B3458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672" y="5713294"/>
            <a:ext cx="6599492" cy="662997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360CD56B-4434-1D20-EE82-D65D788D7C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3709232"/>
            <a:ext cx="6591871" cy="185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13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D3C2D3-6257-9A58-4940-3011474B5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Funkcie</a:t>
            </a:r>
            <a:r>
              <a:rPr lang="cs-CZ" dirty="0"/>
              <a:t> jazyka DAX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1C253CB-4D39-A0AC-A6AB-A6FC957DD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Data Analysis Expressions (DAX) Reference - DAX | Microsoft Learn</a:t>
            </a:r>
            <a:endParaRPr lang="cs-CZ" sz="1800" b="1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1800" dirty="0">
                <a:hlinkClick r:id="rId3"/>
              </a:rPr>
              <a:t>DAX </a:t>
            </a:r>
            <a:r>
              <a:rPr lang="sk-SK" sz="1800" dirty="0" err="1">
                <a:hlinkClick r:id="rId3"/>
              </a:rPr>
              <a:t>Guide</a:t>
            </a:r>
            <a:endParaRPr lang="sk-SK" sz="1800" dirty="0"/>
          </a:p>
          <a:p>
            <a:endParaRPr lang="sk-SK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70BE066-516F-3F91-76EE-0363D4EB9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804192"/>
            <a:ext cx="5549770" cy="19848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9611D3B-15FF-4013-D0BF-D68D0113E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9832" y="3544640"/>
            <a:ext cx="5184576" cy="243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4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2DC1EB-4E0A-9E22-F259-B82A3B3A2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Miery</a:t>
            </a:r>
            <a:r>
              <a:rPr lang="cs-CZ" dirty="0"/>
              <a:t> 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596C845-8E38-4B27-441B-463FE5B93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Miery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sú dynamické výpočty,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ktoré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umožňujú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používateľom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vykonávať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zložité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agregácie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sumarizácie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výpočty na základe dát v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dátovom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modeli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Primárne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teda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nepracujú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 úrovni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riadkov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nie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sú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vopred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vypočítané. Výpočet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prebieha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až v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tej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chvíli,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keď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meranie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zavolané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vizuáli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vypočíta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 základe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obmedzení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nastavených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pomocou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filtrov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prierezov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celého kontextu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atď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Kontext je možné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obmedziť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aj v rámci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príkazu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jazyka DAX.</a:t>
            </a:r>
          </a:p>
          <a:p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Vytvorené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meranie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má ikonku kalkulačky, takže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neprehliadnete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cs-CZ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8E9C4EA-F20A-2394-F0A9-38909C1078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445641"/>
            <a:ext cx="5652135" cy="1183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BD48B17A-ED64-5261-5C3C-034FCB1BDD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829"/>
          <a:stretch/>
        </p:blipFill>
        <p:spPr>
          <a:xfrm>
            <a:off x="1775474" y="5301208"/>
            <a:ext cx="5052498" cy="331887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1F581450-E1FC-0DDC-212A-4E4EBC89C73F}"/>
              </a:ext>
            </a:extLst>
          </p:cNvPr>
          <p:cNvSpPr/>
          <p:nvPr/>
        </p:nvSpPr>
        <p:spPr>
          <a:xfrm>
            <a:off x="1775474" y="5157192"/>
            <a:ext cx="5100782" cy="4759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0EAD0696-F2EE-2727-281B-F4B67A616E02}"/>
              </a:ext>
            </a:extLst>
          </p:cNvPr>
          <p:cNvCxnSpPr/>
          <p:nvPr/>
        </p:nvCxnSpPr>
        <p:spPr>
          <a:xfrm flipH="1">
            <a:off x="3995936" y="4437112"/>
            <a:ext cx="792088" cy="648072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7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16CEDB-68C4-1026-E0FB-8C3A66E83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CALCULATE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7F444B-C90E-E04D-F101-7216F6B79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/>
              <a:t>Najobľúbenejšia</a:t>
            </a:r>
            <a:r>
              <a:rPr lang="cs-CZ" dirty="0"/>
              <a:t> </a:t>
            </a:r>
            <a:r>
              <a:rPr lang="cs-CZ" dirty="0" err="1"/>
              <a:t>funkcia</a:t>
            </a:r>
            <a:r>
              <a:rPr lang="cs-CZ" dirty="0"/>
              <a:t> jazyka DAX</a:t>
            </a:r>
          </a:p>
          <a:p>
            <a:r>
              <a:rPr lang="cs-CZ" dirty="0"/>
              <a:t>Umožní </a:t>
            </a:r>
            <a:r>
              <a:rPr lang="cs-CZ" dirty="0" err="1"/>
              <a:t>upraviť</a:t>
            </a:r>
            <a:r>
              <a:rPr lang="cs-CZ" dirty="0"/>
              <a:t> kontext </a:t>
            </a:r>
            <a:r>
              <a:rPr lang="cs-CZ" dirty="0" err="1"/>
              <a:t>filtrov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V rámci nej možno </a:t>
            </a:r>
            <a:r>
              <a:rPr lang="cs-CZ" dirty="0" err="1"/>
              <a:t>využiť</a:t>
            </a:r>
            <a:r>
              <a:rPr lang="cs-CZ" dirty="0"/>
              <a:t>:</a:t>
            </a:r>
          </a:p>
          <a:p>
            <a:pPr lvl="1"/>
            <a:r>
              <a:rPr lang="cs-CZ" dirty="0"/>
              <a:t>ALL</a:t>
            </a:r>
          </a:p>
          <a:p>
            <a:pPr lvl="1"/>
            <a:r>
              <a:rPr lang="cs-CZ" dirty="0"/>
              <a:t>ALLEXPECT</a:t>
            </a:r>
          </a:p>
          <a:p>
            <a:pPr lvl="1"/>
            <a:r>
              <a:rPr lang="cs-CZ" dirty="0"/>
              <a:t>ALLSELECTED </a:t>
            </a:r>
          </a:p>
          <a:p>
            <a:pPr lvl="1"/>
            <a:r>
              <a:rPr lang="cs-CZ" dirty="0"/>
              <a:t>FILTER</a:t>
            </a:r>
          </a:p>
          <a:p>
            <a:pPr lvl="1"/>
            <a:r>
              <a:rPr lang="cs-CZ" dirty="0"/>
              <a:t>DALŠÍ</a:t>
            </a: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1416915-F6EC-65AD-5B76-BF51560F3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686" y="1772816"/>
            <a:ext cx="7018628" cy="187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15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0FE979-24EC-F333-4216-4E011B191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Funkcie</a:t>
            </a:r>
            <a:r>
              <a:rPr lang="cs-CZ" dirty="0"/>
              <a:t> </a:t>
            </a:r>
            <a:r>
              <a:rPr lang="cs-CZ" dirty="0" err="1"/>
              <a:t>filtrovania</a:t>
            </a:r>
            <a:r>
              <a:rPr lang="cs-CZ" dirty="0"/>
              <a:t> v rámci CALCULATE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ACCD4A-3868-736E-59FB-8510EDAB7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ALL – </a:t>
            </a:r>
            <a:r>
              <a:rPr lang="cs-CZ" dirty="0" err="1"/>
              <a:t>odstráni</a:t>
            </a:r>
            <a:r>
              <a:rPr lang="cs-CZ" dirty="0"/>
              <a:t> </a:t>
            </a:r>
            <a:r>
              <a:rPr lang="cs-CZ" dirty="0" err="1"/>
              <a:t>aktuálny</a:t>
            </a:r>
            <a:r>
              <a:rPr lang="cs-CZ" dirty="0"/>
              <a:t> kontext </a:t>
            </a:r>
            <a:r>
              <a:rPr lang="cs-CZ" dirty="0" err="1"/>
              <a:t>filtrovania</a:t>
            </a:r>
            <a:r>
              <a:rPr lang="cs-CZ" dirty="0"/>
              <a:t>, </a:t>
            </a:r>
            <a:r>
              <a:rPr lang="cs-CZ" dirty="0" err="1"/>
              <a:t>týkajúci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jedného</a:t>
            </a:r>
            <a:r>
              <a:rPr lang="cs-CZ" dirty="0"/>
              <a:t> </a:t>
            </a:r>
            <a:r>
              <a:rPr lang="cs-CZ" dirty="0" err="1"/>
              <a:t>alebo</a:t>
            </a:r>
            <a:r>
              <a:rPr lang="cs-CZ" dirty="0"/>
              <a:t> </a:t>
            </a:r>
            <a:r>
              <a:rPr lang="cs-CZ" dirty="0" err="1"/>
              <a:t>viacerých</a:t>
            </a:r>
            <a:r>
              <a:rPr lang="cs-CZ" dirty="0"/>
              <a:t> </a:t>
            </a:r>
            <a:r>
              <a:rPr lang="cs-CZ" dirty="0" err="1"/>
              <a:t>stĺpcov</a:t>
            </a:r>
            <a:r>
              <a:rPr lang="cs-CZ" dirty="0"/>
              <a:t> </a:t>
            </a:r>
            <a:r>
              <a:rPr lang="cs-CZ" dirty="0" err="1"/>
              <a:t>alebo</a:t>
            </a:r>
            <a:r>
              <a:rPr lang="cs-CZ" dirty="0"/>
              <a:t> </a:t>
            </a:r>
            <a:r>
              <a:rPr lang="cs-CZ" dirty="0" err="1"/>
              <a:t>celej</a:t>
            </a:r>
            <a:r>
              <a:rPr lang="cs-CZ" dirty="0"/>
              <a:t> tabulky.</a:t>
            </a:r>
          </a:p>
          <a:p>
            <a:r>
              <a:rPr lang="cs-CZ" dirty="0"/>
              <a:t>ALLEXPECT – </a:t>
            </a:r>
            <a:r>
              <a:rPr lang="cs-CZ" dirty="0" err="1"/>
              <a:t>odstráni</a:t>
            </a:r>
            <a:r>
              <a:rPr lang="cs-CZ" dirty="0"/>
              <a:t> kontext </a:t>
            </a:r>
            <a:r>
              <a:rPr lang="cs-CZ" dirty="0" err="1"/>
              <a:t>filtrovania</a:t>
            </a:r>
            <a:r>
              <a:rPr lang="cs-CZ" dirty="0"/>
              <a:t>, </a:t>
            </a:r>
            <a:r>
              <a:rPr lang="cs-CZ" dirty="0" err="1"/>
              <a:t>týkajúci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všetkých</a:t>
            </a:r>
            <a:r>
              <a:rPr lang="cs-CZ" dirty="0"/>
              <a:t> </a:t>
            </a:r>
            <a:r>
              <a:rPr lang="cs-CZ" dirty="0" err="1"/>
              <a:t>stĺpcov</a:t>
            </a:r>
            <a:r>
              <a:rPr lang="cs-CZ" dirty="0"/>
              <a:t> z </a:t>
            </a:r>
            <a:r>
              <a:rPr lang="cs-CZ" dirty="0" err="1"/>
              <a:t>tabuľky</a:t>
            </a:r>
            <a:r>
              <a:rPr lang="cs-CZ" dirty="0"/>
              <a:t> okrem zadaných.</a:t>
            </a:r>
          </a:p>
          <a:p>
            <a:r>
              <a:rPr lang="cs-CZ" dirty="0"/>
              <a:t>ALLSELECTED – </a:t>
            </a:r>
            <a:r>
              <a:rPr lang="cs-CZ" dirty="0" err="1"/>
              <a:t>odstráni</a:t>
            </a:r>
            <a:r>
              <a:rPr lang="cs-CZ" dirty="0"/>
              <a:t> kontext </a:t>
            </a:r>
            <a:r>
              <a:rPr lang="cs-CZ" dirty="0" err="1"/>
              <a:t>filtrovania</a:t>
            </a:r>
            <a:r>
              <a:rPr lang="cs-CZ" dirty="0"/>
              <a:t> </a:t>
            </a:r>
            <a:r>
              <a:rPr lang="cs-CZ" dirty="0" err="1"/>
              <a:t>pre</a:t>
            </a:r>
            <a:r>
              <a:rPr lang="cs-CZ" dirty="0"/>
              <a:t> vizuál. </a:t>
            </a:r>
            <a:r>
              <a:rPr lang="cs-CZ" dirty="0" err="1"/>
              <a:t>Vonkajšie</a:t>
            </a:r>
            <a:r>
              <a:rPr lang="cs-CZ" dirty="0"/>
              <a:t> </a:t>
            </a:r>
            <a:r>
              <a:rPr lang="cs-CZ" dirty="0" err="1"/>
              <a:t>filtrovanie</a:t>
            </a:r>
            <a:r>
              <a:rPr lang="cs-CZ" dirty="0"/>
              <a:t> bude </a:t>
            </a:r>
            <a:r>
              <a:rPr lang="cs-CZ" dirty="0" err="1"/>
              <a:t>platiť</a:t>
            </a:r>
            <a:r>
              <a:rPr lang="cs-CZ" dirty="0"/>
              <a:t>.</a:t>
            </a:r>
          </a:p>
          <a:p>
            <a:r>
              <a:rPr lang="cs-CZ" dirty="0"/>
              <a:t>KEEPFILTERS – zabezpečí, aby filtre aplikované na vizuál </a:t>
            </a:r>
            <a:r>
              <a:rPr lang="cs-CZ" dirty="0" err="1"/>
              <a:t>boli</a:t>
            </a:r>
            <a:r>
              <a:rPr lang="cs-CZ" dirty="0"/>
              <a:t> zachované </a:t>
            </a:r>
            <a:r>
              <a:rPr lang="cs-CZ" dirty="0" err="1"/>
              <a:t>pri</a:t>
            </a:r>
            <a:r>
              <a:rPr lang="cs-CZ" dirty="0"/>
              <a:t> práci s </a:t>
            </a:r>
            <a:r>
              <a:rPr lang="cs-CZ" dirty="0" err="1"/>
              <a:t>inými</a:t>
            </a:r>
            <a:r>
              <a:rPr lang="cs-CZ" dirty="0"/>
              <a:t> </a:t>
            </a:r>
            <a:r>
              <a:rPr lang="cs-CZ" dirty="0" err="1"/>
              <a:t>funkciami</a:t>
            </a:r>
            <a:r>
              <a:rPr lang="cs-CZ" dirty="0"/>
              <a:t> v rámci CALCULATE.</a:t>
            </a:r>
          </a:p>
          <a:p>
            <a:r>
              <a:rPr lang="pt-BR" dirty="0"/>
              <a:t>FILTER – slúži aj na úpravu filtrov</a:t>
            </a:r>
            <a:r>
              <a:rPr lang="cs-CZ" dirty="0"/>
              <a:t>.</a:t>
            </a:r>
          </a:p>
          <a:p>
            <a:pPr marL="0" indent="0">
              <a:buNone/>
            </a:pPr>
            <a:endParaRPr lang="cs-CZ" dirty="0">
              <a:hlinkClick r:id="rId2"/>
            </a:endParaRPr>
          </a:p>
          <a:p>
            <a:r>
              <a:rPr lang="sk-SK" dirty="0">
                <a:hlinkClick r:id="rId2"/>
              </a:rPr>
              <a:t>Filter </a:t>
            </a:r>
            <a:r>
              <a:rPr lang="sk-SK" dirty="0" err="1">
                <a:hlinkClick r:id="rId2"/>
              </a:rPr>
              <a:t>functions</a:t>
            </a:r>
            <a:r>
              <a:rPr lang="sk-SK" dirty="0">
                <a:hlinkClick r:id="rId2"/>
              </a:rPr>
              <a:t> (DAX) - DAX | Microsoft </a:t>
            </a:r>
            <a:r>
              <a:rPr lang="sk-SK" dirty="0" err="1">
                <a:hlinkClick r:id="rId2"/>
              </a:rPr>
              <a:t>Learn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62221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47B663-8203-0128-CD56-6E8A68A3D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Iteratívne</a:t>
            </a:r>
            <a:r>
              <a:rPr lang="cs-CZ" dirty="0"/>
              <a:t> </a:t>
            </a:r>
            <a:r>
              <a:rPr lang="cs-CZ" dirty="0" err="1"/>
              <a:t>funkcie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EB969E-9379-71EB-C3B4-C11526305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Počítajú</a:t>
            </a:r>
            <a:r>
              <a:rPr lang="cs-CZ" dirty="0"/>
              <a:t> </a:t>
            </a:r>
            <a:r>
              <a:rPr lang="cs-CZ" dirty="0" err="1"/>
              <a:t>niečo</a:t>
            </a:r>
            <a:r>
              <a:rPr lang="cs-CZ" dirty="0"/>
              <a:t> na úrovni </a:t>
            </a:r>
            <a:r>
              <a:rPr lang="cs-CZ" dirty="0" err="1"/>
              <a:t>riadkov</a:t>
            </a:r>
            <a:r>
              <a:rPr lang="cs-CZ" dirty="0"/>
              <a:t>.</a:t>
            </a:r>
          </a:p>
          <a:p>
            <a:r>
              <a:rPr lang="cs-CZ" dirty="0"/>
              <a:t>Sú </a:t>
            </a:r>
            <a:r>
              <a:rPr lang="cs-CZ" dirty="0" err="1"/>
              <a:t>veľmi</a:t>
            </a:r>
            <a:r>
              <a:rPr lang="cs-CZ" dirty="0"/>
              <a:t> jednoduché.</a:t>
            </a:r>
          </a:p>
          <a:p>
            <a:r>
              <a:rPr lang="cs-CZ" dirty="0" err="1"/>
              <a:t>Majú</a:t>
            </a:r>
            <a:r>
              <a:rPr lang="cs-CZ" dirty="0"/>
              <a:t> na konci názvu X (SUMX, COUNTX, MAXX, MINX, AVERAGEX, …).</a:t>
            </a:r>
          </a:p>
          <a:p>
            <a:r>
              <a:rPr lang="cs-CZ" dirty="0" err="1"/>
              <a:t>Umožňujú</a:t>
            </a:r>
            <a:r>
              <a:rPr lang="cs-CZ" dirty="0"/>
              <a:t> </a:t>
            </a:r>
            <a:r>
              <a:rPr lang="cs-CZ" dirty="0" err="1"/>
              <a:t>spočítať</a:t>
            </a:r>
            <a:r>
              <a:rPr lang="cs-CZ" dirty="0"/>
              <a:t> výraz na úrovni </a:t>
            </a:r>
            <a:r>
              <a:rPr lang="cs-CZ" dirty="0" err="1"/>
              <a:t>riadkov</a:t>
            </a:r>
            <a:r>
              <a:rPr lang="cs-CZ" dirty="0"/>
              <a:t> (</a:t>
            </a:r>
            <a:r>
              <a:rPr lang="cs-CZ" dirty="0" err="1"/>
              <a:t>ako</a:t>
            </a:r>
            <a:r>
              <a:rPr lang="cs-CZ" dirty="0"/>
              <a:t> nový </a:t>
            </a:r>
            <a:r>
              <a:rPr lang="cs-CZ" dirty="0" err="1"/>
              <a:t>stĺpec</a:t>
            </a:r>
            <a:r>
              <a:rPr lang="cs-CZ" dirty="0"/>
              <a:t>) a na základe toho </a:t>
            </a:r>
            <a:r>
              <a:rPr lang="cs-CZ" dirty="0" err="1"/>
              <a:t>vytvoriť</a:t>
            </a:r>
            <a:r>
              <a:rPr lang="cs-CZ" dirty="0"/>
              <a:t> </a:t>
            </a:r>
            <a:r>
              <a:rPr lang="cs-CZ" dirty="0" err="1"/>
              <a:t>mieru</a:t>
            </a:r>
            <a:r>
              <a:rPr lang="cs-CZ" dirty="0"/>
              <a:t>.</a:t>
            </a:r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7D21A73-820B-768C-63F4-5C8FFA1FB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3074178"/>
            <a:ext cx="8388424" cy="30551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00E53AAD-5C6B-226F-73FA-357E5BE2E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84" y="3717032"/>
            <a:ext cx="7978831" cy="1318374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8DAA79C3-BE03-B73B-6CE1-0DB47E1DD850}"/>
              </a:ext>
            </a:extLst>
          </p:cNvPr>
          <p:cNvSpPr/>
          <p:nvPr/>
        </p:nvSpPr>
        <p:spPr>
          <a:xfrm>
            <a:off x="7308304" y="3717032"/>
            <a:ext cx="1217111" cy="131837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57533690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 Acrea_Vyuka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ablona Acrea_Vyuka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f354f2-db32-487f-8d0d-bbffabe2daa9" xsi:nil="true"/>
    <lcf76f155ced4ddcb4097134ff3c332f xmlns="f551f304-35f1-4822-bd5a-86468bd4639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80342E5E45A49BAE3ED635830AA46" ma:contentTypeVersion="16" ma:contentTypeDescription="Create a new document." ma:contentTypeScope="" ma:versionID="3b7488872cce60622fdfcaa29af6b4d8">
  <xsd:schema xmlns:xsd="http://www.w3.org/2001/XMLSchema" xmlns:xs="http://www.w3.org/2001/XMLSchema" xmlns:p="http://schemas.microsoft.com/office/2006/metadata/properties" xmlns:ns2="f551f304-35f1-4822-bd5a-86468bd4639c" xmlns:ns3="c1f354f2-db32-487f-8d0d-bbffabe2daa9" targetNamespace="http://schemas.microsoft.com/office/2006/metadata/properties" ma:root="true" ma:fieldsID="6df489f6f44f12d4cbc7440f650000a8" ns2:_="" ns3:_="">
    <xsd:import namespace="f551f304-35f1-4822-bd5a-86468bd4639c"/>
    <xsd:import namespace="c1f354f2-db32-487f-8d0d-bbffabe2da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1f304-35f1-4822-bd5a-86468bd46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715ead6-af98-4a11-8a19-32ca7283ed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354f2-db32-487f-8d0d-bbffabe2daa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8833ad-1fb9-44b8-9764-2ee1e97d0f46}" ma:internalName="TaxCatchAll" ma:showField="CatchAllData" ma:web="c1f354f2-db32-487f-8d0d-bbffabe2da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F75AE2-859B-4BAC-9980-0611154FA203}">
  <ds:schemaRefs>
    <ds:schemaRef ds:uri="http://purl.org/dc/elements/1.1/"/>
    <ds:schemaRef ds:uri="http://schemas.microsoft.com/office/infopath/2007/PartnerControls"/>
    <ds:schemaRef ds:uri="c1f354f2-db32-487f-8d0d-bbffabe2daa9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f551f304-35f1-4822-bd5a-86468bd4639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C848412-C878-4795-9FFB-58EA20D2F2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1A3EEC-7E07-473C-94C1-1F142AD839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51f304-35f1-4822-bd5a-86468bd4639c"/>
    <ds:schemaRef ds:uri="c1f354f2-db32-487f-8d0d-bbffabe2da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 Acrea_Vyuka</Template>
  <TotalTime>26536</TotalTime>
  <Words>623</Words>
  <Application>Microsoft Office PowerPoint</Application>
  <PresentationFormat>Předvádění na obrazovce (4:3)</PresentationFormat>
  <Paragraphs>97</Paragraphs>
  <Slides>14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6</vt:i4>
      </vt:variant>
      <vt:variant>
        <vt:lpstr>Nadpisy snímků</vt:lpstr>
      </vt:variant>
      <vt:variant>
        <vt:i4>14</vt:i4>
      </vt:variant>
    </vt:vector>
  </HeadingPairs>
  <TitlesOfParts>
    <vt:vector size="22" baseType="lpstr">
      <vt:lpstr>Arial</vt:lpstr>
      <vt:lpstr>Calibri</vt:lpstr>
      <vt:lpstr>Sablona Acrea_Vyuka</vt:lpstr>
      <vt:lpstr>Vlastní návrh</vt:lpstr>
      <vt:lpstr>1_Vlastní návrh</vt:lpstr>
      <vt:lpstr>1_Sablona Acrea_Vyuka</vt:lpstr>
      <vt:lpstr>2_Vlastní návrh</vt:lpstr>
      <vt:lpstr>3_Vlastní návrh</vt:lpstr>
      <vt:lpstr>Ovládněte Power BI:  Od základů po pokročilé techniky</vt:lpstr>
      <vt:lpstr>DAX</vt:lpstr>
      <vt:lpstr>Počítané stĺpce</vt:lpstr>
      <vt:lpstr>Operátory jazyka DAX</vt:lpstr>
      <vt:lpstr>Funkcie jazyka DAX</vt:lpstr>
      <vt:lpstr>Miery </vt:lpstr>
      <vt:lpstr>CALCULATE</vt:lpstr>
      <vt:lpstr>Funkcie filtrovania v rámci CALCULATE</vt:lpstr>
      <vt:lpstr>Iteratívne funkcie</vt:lpstr>
      <vt:lpstr>Rychle miery</vt:lpstr>
      <vt:lpstr>Parameter polí</vt:lpstr>
      <vt:lpstr>Vizuálne výpočty</vt:lpstr>
      <vt:lpstr>DAX query view</vt:lpstr>
      <vt:lpstr>DAX query view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Živná Aneta</dc:creator>
  <cp:lastModifiedBy>Strušková Martina</cp:lastModifiedBy>
  <cp:revision>83</cp:revision>
  <cp:lastPrinted>2023-05-19T11:31:31Z</cp:lastPrinted>
  <dcterms:created xsi:type="dcterms:W3CDTF">2020-02-25T12:11:24Z</dcterms:created>
  <dcterms:modified xsi:type="dcterms:W3CDTF">2025-05-20T13:15:07Z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0x010100D5180342E5E45A49BAE3ED635830AA46</vt:lpwstr>
  </property>
  <property fmtid="{D5CDD505-2E9C-101B-9397-08002B2CF9AE}" pid="3" name="MediaServiceImageTags">
    <vt:lpwstr/>
  </property>
</Properties>
</file>