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webextensions/webextension1.xml" ContentType="application/vnd.ms-office.webextension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2" r:id="rId5"/>
    <p:sldMasterId id="2147483684" r:id="rId6"/>
  </p:sldMasterIdLst>
  <p:sldIdLst>
    <p:sldId id="259" r:id="rId7"/>
    <p:sldId id="301" r:id="rId8"/>
    <p:sldId id="296" r:id="rId9"/>
    <p:sldId id="297" r:id="rId10"/>
    <p:sldId id="298" r:id="rId11"/>
    <p:sldId id="300" r:id="rId12"/>
    <p:sldId id="299" r:id="rId13"/>
    <p:sldId id="266" r:id="rId14"/>
    <p:sldId id="305" r:id="rId15"/>
    <p:sldId id="257" r:id="rId16"/>
    <p:sldId id="258" r:id="rId17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10" d="100"/>
          <a:sy n="110" d="100"/>
        </p:scale>
        <p:origin x="1644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ázek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2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2779712" y="1700808"/>
            <a:ext cx="4896544" cy="1470025"/>
          </a:xfrm>
        </p:spPr>
        <p:txBody>
          <a:bodyPr/>
          <a:lstStyle>
            <a:lvl1pPr algn="l">
              <a:defRPr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2779712" y="3249324"/>
            <a:ext cx="5896744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74204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138604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24877321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21.05.2025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350085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21.05.2025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307357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21.05.2025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410513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21.05.2025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492040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21.05.2025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563405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21.05.2025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21470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21.05.2025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661699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21.05.2025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65162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16000" y="216000"/>
            <a:ext cx="7560000" cy="540000"/>
          </a:xfrm>
        </p:spPr>
        <p:txBody>
          <a:bodyPr rIns="0"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16000" y="899999"/>
            <a:ext cx="8640000" cy="525600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cs-CZ" dirty="0" smtClean="0"/>
            </a:lvl1pPr>
            <a:lvl2pPr>
              <a:defRPr lang="cs-CZ" dirty="0" smtClean="0"/>
            </a:lvl2pPr>
            <a:lvl3pPr>
              <a:defRPr lang="cs-CZ" dirty="0" smtClean="0"/>
            </a:lvl3pPr>
            <a:lvl4pPr>
              <a:defRPr lang="cs-CZ" dirty="0" smtClean="0"/>
            </a:lvl4pPr>
            <a:lvl5pPr>
              <a:defRPr lang="cs-CZ" dirty="0"/>
            </a:lvl5pPr>
          </a:lstStyle>
          <a:p>
            <a:pPr marL="182563" lvl="0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Kliknutím lze upravit styly předlohy textu.</a:t>
            </a:r>
          </a:p>
          <a:p>
            <a:pPr marL="182563" lvl="1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Druhá úroveň</a:t>
            </a:r>
          </a:p>
          <a:p>
            <a:pPr marL="182563" lvl="2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Třetí úroveň</a:t>
            </a:r>
          </a:p>
          <a:p>
            <a:pPr marL="182563" lvl="3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Čtvrtá úroveň</a:t>
            </a:r>
          </a:p>
          <a:p>
            <a:pPr marL="182563" lvl="4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Pátá úroveň</a:t>
            </a:r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17375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21.05.2025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036947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21.05.2025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054294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21.05.2025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442083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21.05.2025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530024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21.05.2025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6793716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21.05.2025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6982813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21.05.2025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418642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21.05.2025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5543620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21.05.2025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7675863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21.05.2025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48967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pic>
        <p:nvPicPr>
          <p:cNvPr id="6" name="Obrázek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35683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21.05.2025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7304120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21.05.2025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125351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21.05.2025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4463923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21.05.2025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63317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216000" y="899999"/>
            <a:ext cx="4320000" cy="525600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cs-CZ" smtClean="0"/>
            </a:lvl1pPr>
            <a:lvl2pPr>
              <a:defRPr lang="cs-CZ" smtClean="0"/>
            </a:lvl2pPr>
            <a:lvl3pPr>
              <a:defRPr lang="cs-CZ" smtClean="0"/>
            </a:lvl3pPr>
            <a:lvl4pPr>
              <a:defRPr lang="cs-CZ" smtClean="0"/>
            </a:lvl4pPr>
            <a:lvl5pPr>
              <a:defRPr lang="cs-CZ" dirty="0"/>
            </a:lvl5pPr>
          </a:lstStyle>
          <a:p>
            <a:pPr marL="182563" lvl="0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Kliknutím lze upravit styly předlohy textu.</a:t>
            </a:r>
          </a:p>
          <a:p>
            <a:pPr marL="182563" lvl="1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Druhá úroveň</a:t>
            </a:r>
          </a:p>
          <a:p>
            <a:pPr marL="182563" lvl="2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Třetí úroveň</a:t>
            </a:r>
          </a:p>
          <a:p>
            <a:pPr marL="182563" lvl="3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Čtvrtá úroveň</a:t>
            </a:r>
          </a:p>
          <a:p>
            <a:pPr marL="182563" lvl="4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08000" y="899999"/>
            <a:ext cx="4320000" cy="525600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cs-CZ" smtClean="0"/>
            </a:lvl1pPr>
            <a:lvl2pPr>
              <a:defRPr lang="cs-CZ" smtClean="0"/>
            </a:lvl2pPr>
            <a:lvl3pPr>
              <a:defRPr lang="cs-CZ" smtClean="0"/>
            </a:lvl3pPr>
            <a:lvl4pPr>
              <a:defRPr lang="cs-CZ" smtClean="0"/>
            </a:lvl4pPr>
            <a:lvl5pPr>
              <a:defRPr lang="cs-CZ"/>
            </a:lvl5pPr>
          </a:lstStyle>
          <a:p>
            <a:pPr marL="182563" lvl="0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Kliknutím lze upravit styly předlohy textu.</a:t>
            </a:r>
          </a:p>
          <a:p>
            <a:pPr marL="182563" lvl="1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Druhá úroveň</a:t>
            </a:r>
          </a:p>
          <a:p>
            <a:pPr marL="182563" lvl="2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Třetí úroveň</a:t>
            </a:r>
          </a:p>
          <a:p>
            <a:pPr marL="182563" lvl="3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Čtvrtá úroveň</a:t>
            </a:r>
          </a:p>
          <a:p>
            <a:pPr marL="182563" lvl="4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Pátá úroveň</a:t>
            </a:r>
            <a:endParaRPr lang="cs-CZ" dirty="0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11605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pic>
        <p:nvPicPr>
          <p:cNvPr id="9" name="Obrázek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34650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pic>
        <p:nvPicPr>
          <p:cNvPr id="5" name="Obrázek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9363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élník 9"/>
          <p:cNvSpPr/>
          <p:nvPr/>
        </p:nvSpPr>
        <p:spPr>
          <a:xfrm>
            <a:off x="0" y="0"/>
            <a:ext cx="3491880" cy="623731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1412776"/>
            <a:ext cx="5111750" cy="47133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898" y="4623062"/>
            <a:ext cx="1828102" cy="2262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3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898" y="4623062"/>
            <a:ext cx="1828102" cy="2262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99704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1" y="6505200"/>
            <a:ext cx="9143999" cy="36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216000" y="216000"/>
            <a:ext cx="7560000" cy="54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16000" y="900000"/>
            <a:ext cx="86400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182563" lvl="0" indent="-182563">
              <a:spcBef>
                <a:spcPts val="0"/>
              </a:spcBef>
              <a:spcAft>
                <a:spcPts val="400"/>
              </a:spcAft>
            </a:pPr>
            <a:r>
              <a:rPr lang="cs-CZ" dirty="0"/>
              <a:t>Kliknutím lze upravit styly předlohy textu.</a:t>
            </a:r>
          </a:p>
          <a:p>
            <a:pPr marL="357188" lvl="1" indent="-174625">
              <a:spcBef>
                <a:spcPts val="0"/>
              </a:spcBef>
              <a:spcAft>
                <a:spcPts val="400"/>
              </a:spcAft>
            </a:pPr>
            <a:r>
              <a:rPr lang="cs-CZ" dirty="0"/>
              <a:t>Druhá úroveň</a:t>
            </a:r>
          </a:p>
          <a:p>
            <a:pPr marL="539750" lvl="2" indent="-182563">
              <a:spcBef>
                <a:spcPts val="0"/>
              </a:spcBef>
              <a:spcAft>
                <a:spcPts val="400"/>
              </a:spcAft>
            </a:pPr>
            <a:r>
              <a:rPr lang="cs-CZ" dirty="0"/>
              <a:t>Třetí úroveň</a:t>
            </a:r>
          </a:p>
          <a:p>
            <a:pPr marL="712788" lvl="3" indent="-173038">
              <a:spcBef>
                <a:spcPts val="0"/>
              </a:spcBef>
              <a:spcAft>
                <a:spcPts val="400"/>
              </a:spcAft>
            </a:pPr>
            <a:r>
              <a:rPr lang="cs-CZ" dirty="0"/>
              <a:t>Čtvrtá úroveň</a:t>
            </a:r>
          </a:p>
          <a:p>
            <a:pPr marL="895350" lvl="4" indent="-182563">
              <a:spcBef>
                <a:spcPts val="0"/>
              </a:spcBef>
              <a:spcAft>
                <a:spcPts val="400"/>
              </a:spcAft>
            </a:pPr>
            <a:r>
              <a:rPr lang="cs-CZ" dirty="0"/>
              <a:t>Pátá úroveň</a:t>
            </a: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4475" y="65660"/>
            <a:ext cx="1529525" cy="915068"/>
          </a:xfrm>
          <a:prstGeom prst="rect">
            <a:avLst/>
          </a:prstGeom>
        </p:spPr>
      </p:pic>
      <p:sp>
        <p:nvSpPr>
          <p:cNvPr id="5" name="TextovéPole 4"/>
          <p:cNvSpPr txBox="1"/>
          <p:nvPr/>
        </p:nvSpPr>
        <p:spPr>
          <a:xfrm>
            <a:off x="360000" y="6498000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>
                <a:solidFill>
                  <a:schemeClr val="bg1">
                    <a:lumMod val="95000"/>
                  </a:schemeClr>
                </a:solidFill>
              </a:rPr>
              <a:t>© 2025 ACREA SR, s.r.o.</a:t>
            </a:r>
          </a:p>
        </p:txBody>
      </p:sp>
    </p:spTree>
    <p:extLst>
      <p:ext uri="{BB962C8B-B14F-4D97-AF65-F5344CB8AC3E}">
        <p14:creationId xmlns:p14="http://schemas.microsoft.com/office/powerpoint/2010/main" val="924656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lang="cs-CZ" sz="2000" b="1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lang="cs-CZ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lang="cs-CZ" sz="16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lang="cs-CZ" sz="16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lang="cs-CZ" sz="1600" kern="1200" dirty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984552-8A5E-4C71-82DC-9004B179B453}" type="datetimeFigureOut">
              <a:rPr lang="cs-CZ" smtClean="0"/>
              <a:t>21.05.2025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6940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BD20D6-69BB-4D92-BECB-695A164C9E57}" type="datetimeFigureOut">
              <a:rPr lang="cs-CZ" smtClean="0"/>
              <a:t>21.05.2025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7169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app.powerbi.com/view?r=eyJrIjoiZmUyNGI3ZGQtNTM5Ny00MjUwLWI5NzktMzJiMjE0N2QxYjg1IiwidCI6IjU5MGM1YzllLWMwOTQtNDE4OC1iMzlkLThhOGRlNDdlYTU0MiIsImMiOjl9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microsoft.com/office/2011/relationships/webextension" Target="../webextensions/webextension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2779712" y="1700808"/>
            <a:ext cx="5896744" cy="1470025"/>
          </a:xfrm>
        </p:spPr>
        <p:txBody>
          <a:bodyPr/>
          <a:lstStyle/>
          <a:p>
            <a:r>
              <a:rPr lang="cs-CZ" dirty="0"/>
              <a:t>Ovládněte Power BI: </a:t>
            </a:r>
            <a:br>
              <a:rPr lang="cs-CZ" dirty="0"/>
            </a:br>
            <a:r>
              <a:rPr lang="cs-CZ" dirty="0"/>
              <a:t>Od základů po pokročilé techniky</a:t>
            </a:r>
          </a:p>
        </p:txBody>
      </p:sp>
    </p:spTree>
    <p:extLst>
      <p:ext uri="{BB962C8B-B14F-4D97-AF65-F5344CB8AC3E}">
        <p14:creationId xmlns:p14="http://schemas.microsoft.com/office/powerpoint/2010/main" val="23399384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O nás</a:t>
            </a:r>
          </a:p>
        </p:txBody>
      </p:sp>
      <p:pic>
        <p:nvPicPr>
          <p:cNvPr id="4" name="Obrázek 3" descr="Obsah obrázku text, snímek obrazovky, Písmo&#10;&#10;Popis byl vytvořen automaticky">
            <a:extLst>
              <a:ext uri="{FF2B5EF4-FFF2-40B4-BE49-F238E27FC236}">
                <a16:creationId xmlns:a16="http://schemas.microsoft.com/office/drawing/2014/main" id="{3792AEC3-4791-832E-670A-0506345EFE3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86" r="11413"/>
          <a:stretch/>
        </p:blipFill>
        <p:spPr>
          <a:xfrm>
            <a:off x="107504" y="1347483"/>
            <a:ext cx="8100392" cy="4163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7194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Analytický proces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91042570-A908-CC96-3F16-004591DB7C4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8223"/>
          <a:stretch/>
        </p:blipFill>
        <p:spPr>
          <a:xfrm>
            <a:off x="395536" y="1628800"/>
            <a:ext cx="8172400" cy="3181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16936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27D02B-1876-3026-1619-38207287D1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Obsah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4712CB-7087-BC13-F5F5-C425E5DF02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/>
              <a:t>Mapy, mapové podklady</a:t>
            </a:r>
          </a:p>
          <a:p>
            <a:r>
              <a:rPr lang="sk-SK" dirty="0"/>
              <a:t>Prognózovanie</a:t>
            </a:r>
          </a:p>
          <a:p>
            <a:r>
              <a:rPr lang="sk-SK" dirty="0"/>
              <a:t>Vizuály z </a:t>
            </a:r>
            <a:r>
              <a:rPr lang="sk-SK" dirty="0" err="1"/>
              <a:t>AppSource</a:t>
            </a:r>
            <a:endParaRPr lang="sk-SK" dirty="0"/>
          </a:p>
          <a:p>
            <a:r>
              <a:rPr lang="sk-SK" dirty="0"/>
              <a:t>Dátová brána</a:t>
            </a:r>
          </a:p>
          <a:p>
            <a:r>
              <a:rPr lang="sk-SK" dirty="0"/>
              <a:t>Power BI </a:t>
            </a:r>
            <a:r>
              <a:rPr lang="sk-SK" dirty="0" err="1"/>
              <a:t>service</a:t>
            </a:r>
            <a:endParaRPr lang="sk-SK" dirty="0"/>
          </a:p>
          <a:p>
            <a:r>
              <a:rPr lang="sk-SK" dirty="0"/>
              <a:t>Publikácia a zdieľanie reportu na portáli</a:t>
            </a:r>
          </a:p>
          <a:p>
            <a:r>
              <a:rPr lang="sk-SK" dirty="0"/>
              <a:t>Export reportu do PowerPoint</a:t>
            </a:r>
          </a:p>
          <a:p>
            <a:pPr marL="0" indent="0">
              <a:buNone/>
            </a:pPr>
            <a:endParaRPr lang="sk-SK" dirty="0"/>
          </a:p>
          <a:p>
            <a:endParaRPr lang="sk-SK" dirty="0"/>
          </a:p>
          <a:p>
            <a:endParaRPr lang="sk-SK" dirty="0"/>
          </a:p>
          <a:p>
            <a:endParaRPr lang="sk-SK" dirty="0"/>
          </a:p>
          <a:p>
            <a:endParaRPr lang="sk-SK" dirty="0"/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8835945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7D8926-9C8C-AB73-D041-339E41C6D1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Mapy, mapové podklady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EF470E-EF68-5226-55E6-9C6F608153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/>
              <a:t>ponúkajú vizualizáciu údajov o polohe a informované rozhodnutia na základe geografických informácii</a:t>
            </a:r>
          </a:p>
          <a:p>
            <a:r>
              <a:rPr lang="sk-SK" dirty="0"/>
              <a:t>typy mapových vizualizácii</a:t>
            </a:r>
          </a:p>
          <a:p>
            <a:pPr lvl="1"/>
            <a:r>
              <a:rPr lang="sk-SK" dirty="0"/>
              <a:t>online mapy</a:t>
            </a:r>
          </a:p>
          <a:p>
            <a:pPr lvl="2"/>
            <a:r>
              <a:rPr lang="sk-SK" dirty="0" err="1"/>
              <a:t>Map</a:t>
            </a:r>
            <a:endParaRPr lang="sk-SK" dirty="0"/>
          </a:p>
          <a:p>
            <a:pPr lvl="2"/>
            <a:r>
              <a:rPr lang="sk-SK" dirty="0" err="1"/>
              <a:t>Filled</a:t>
            </a:r>
            <a:r>
              <a:rPr lang="sk-SK" dirty="0"/>
              <a:t> </a:t>
            </a:r>
            <a:r>
              <a:rPr lang="sk-SK" dirty="0" err="1"/>
              <a:t>map</a:t>
            </a:r>
            <a:endParaRPr lang="sk-SK" dirty="0"/>
          </a:p>
          <a:p>
            <a:pPr lvl="2"/>
            <a:r>
              <a:rPr lang="sk-SK" dirty="0" err="1"/>
              <a:t>Azure</a:t>
            </a:r>
            <a:r>
              <a:rPr lang="sk-SK" dirty="0"/>
              <a:t> </a:t>
            </a:r>
            <a:r>
              <a:rPr lang="sk-SK" dirty="0" err="1"/>
              <a:t>map</a:t>
            </a:r>
            <a:endParaRPr lang="sk-SK" dirty="0"/>
          </a:p>
          <a:p>
            <a:pPr lvl="2"/>
            <a:r>
              <a:rPr lang="sk-SK" dirty="0" err="1"/>
              <a:t>ArcGIS</a:t>
            </a:r>
            <a:r>
              <a:rPr lang="sk-SK" dirty="0"/>
              <a:t> </a:t>
            </a:r>
            <a:r>
              <a:rPr lang="sk-SK" dirty="0" err="1"/>
              <a:t>for</a:t>
            </a:r>
            <a:r>
              <a:rPr lang="sk-SK" dirty="0"/>
              <a:t> Power BI</a:t>
            </a:r>
          </a:p>
          <a:p>
            <a:pPr lvl="1"/>
            <a:r>
              <a:rPr lang="sk-SK" dirty="0" err="1"/>
              <a:t>offline</a:t>
            </a:r>
            <a:r>
              <a:rPr lang="sk-SK" dirty="0"/>
              <a:t> mapy</a:t>
            </a:r>
          </a:p>
          <a:p>
            <a:pPr lvl="2"/>
            <a:r>
              <a:rPr lang="sk-SK" dirty="0" err="1"/>
              <a:t>Shape</a:t>
            </a:r>
            <a:r>
              <a:rPr lang="sk-SK" dirty="0"/>
              <a:t> </a:t>
            </a:r>
            <a:r>
              <a:rPr lang="sk-SK" dirty="0" err="1"/>
              <a:t>map</a:t>
            </a:r>
            <a:endParaRPr lang="sk-SK" dirty="0"/>
          </a:p>
          <a:p>
            <a:r>
              <a:rPr lang="sk-SK" dirty="0"/>
              <a:t>podpora vlastných mapových podkladov vo formáte .</a:t>
            </a:r>
            <a:r>
              <a:rPr lang="sk-SK" dirty="0" err="1"/>
              <a:t>json</a:t>
            </a:r>
            <a:r>
              <a:rPr lang="sk-SK" dirty="0"/>
              <a:t> pre </a:t>
            </a:r>
            <a:r>
              <a:rPr lang="sk-SK" dirty="0" err="1"/>
              <a:t>offline</a:t>
            </a:r>
            <a:r>
              <a:rPr lang="sk-SK" dirty="0"/>
              <a:t> mapy</a:t>
            </a:r>
          </a:p>
          <a:p>
            <a:pPr lvl="1"/>
            <a:endParaRPr lang="sk-SK" dirty="0"/>
          </a:p>
          <a:p>
            <a:endParaRPr lang="sk-SK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AE3F9F9-6B16-87CB-053C-B9E41EA624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4437112"/>
            <a:ext cx="6948264" cy="2031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8045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9476D9-3CAE-A42E-1F36-2BF4916C34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Prognózovanie</a:t>
            </a:r>
            <a:endParaRPr lang="sk-SK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0FDBC-5299-1BB0-8D1B-27FFDCEC80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6000" y="899999"/>
            <a:ext cx="8640000" cy="2961049"/>
          </a:xfrm>
        </p:spPr>
        <p:txBody>
          <a:bodyPr/>
          <a:lstStyle/>
          <a:p>
            <a:r>
              <a:rPr lang="sk-SK" dirty="0"/>
              <a:t>analýza časových radov s využitím štatistických modelov exponenciálneho vyhladzovania</a:t>
            </a:r>
          </a:p>
          <a:p>
            <a:r>
              <a:rPr lang="sk-SK" dirty="0"/>
              <a:t>prognózovanie dostupné pri vizualizácii čiarový graf</a:t>
            </a:r>
          </a:p>
          <a:p>
            <a:r>
              <a:rPr lang="sk-SK" dirty="0"/>
              <a:t>konfigurácia parametrov prognózy</a:t>
            </a:r>
          </a:p>
          <a:p>
            <a:pPr lvl="1"/>
            <a:r>
              <a:rPr lang="sk-SK" dirty="0"/>
              <a:t>dĺžka prognózy</a:t>
            </a:r>
          </a:p>
          <a:p>
            <a:pPr lvl="1"/>
            <a:r>
              <a:rPr lang="sk-SK" dirty="0"/>
              <a:t>interval spoľahlivosti</a:t>
            </a:r>
          </a:p>
          <a:p>
            <a:pPr lvl="1"/>
            <a:r>
              <a:rPr lang="sk-SK" dirty="0"/>
              <a:t>sezónnosť</a:t>
            </a:r>
          </a:p>
          <a:p>
            <a:endParaRPr lang="sk-SK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DE4ABFF-3FC8-2414-2C82-BFF230FFFD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3944" y="3429000"/>
            <a:ext cx="5336111" cy="2961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32220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51C5D7-CB90-D830-E95B-EF40755A79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Vizuály z </a:t>
            </a:r>
            <a:r>
              <a:rPr lang="sk-SK" dirty="0" err="1"/>
              <a:t>AppSource</a:t>
            </a:r>
            <a:endParaRPr lang="sk-SK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7D2610-84BF-B06F-E36B-958E7173C4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6000" y="899999"/>
            <a:ext cx="8640000" cy="2024945"/>
          </a:xfrm>
        </p:spPr>
        <p:txBody>
          <a:bodyPr/>
          <a:lstStyle/>
          <a:p>
            <a:r>
              <a:rPr lang="sk-SK" dirty="0"/>
              <a:t>rozširujú funkcionalitu Power BI Desktop</a:t>
            </a:r>
          </a:p>
          <a:p>
            <a:r>
              <a:rPr lang="sk-SK" dirty="0"/>
              <a:t>zdarma alebo platené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DC0ECA0-96CF-416D-6661-72360F3A55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1932700"/>
            <a:ext cx="5220072" cy="337538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B9C371E-25DA-16C1-77D0-1D34617A7D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1047" y="3068943"/>
            <a:ext cx="5128832" cy="3316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6123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5C9B66-7BC0-9C59-6FB6-9AD1C21BE6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Dátová brána – aktualizácia dát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1439DB-811F-5211-AE05-150E9220F7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6000" y="899999"/>
            <a:ext cx="8316440" cy="5403623"/>
          </a:xfrm>
        </p:spPr>
        <p:txBody>
          <a:bodyPr>
            <a:normAutofit/>
          </a:bodyPr>
          <a:lstStyle/>
          <a:p>
            <a:r>
              <a:rPr lang="sk-SK" dirty="0"/>
              <a:t>funguje ako most poskytujúci rýchly a zabezpečený prenos údajov medzi lokálnymi údajmi a službami Microsoft (Power BI, Power Automate, ...</a:t>
            </a:r>
          </a:p>
          <a:p>
            <a:r>
              <a:rPr lang="sk-SK" dirty="0"/>
              <a:t>lokálne databázy a ostatné zdroje údajov sú uchované na lokálnych sieťach a bezpečne používané v cloudových službách</a:t>
            </a:r>
          </a:p>
          <a:p>
            <a:r>
              <a:rPr lang="sk-SK" dirty="0"/>
              <a:t>typy dátových brán</a:t>
            </a:r>
          </a:p>
          <a:p>
            <a:pPr lvl="1"/>
            <a:r>
              <a:rPr lang="sk-SK" dirty="0"/>
              <a:t>lokálna brána – prístup viacerým užívateľom pripojiť sa k viacerým lokálnym zdrojom; podpora viacerých služieb Microsoft</a:t>
            </a:r>
          </a:p>
          <a:p>
            <a:pPr lvl="1"/>
            <a:r>
              <a:rPr lang="sk-SK" dirty="0"/>
              <a:t>lokálna brána osobný režim – prístup jedného užívateľa k viacerým zdrojom; podpora služby Power BI</a:t>
            </a:r>
          </a:p>
          <a:p>
            <a:pPr lvl="1"/>
            <a:r>
              <a:rPr lang="sk-SK" dirty="0"/>
              <a:t>brána údajov virtuálnej siete – prístup viacerým užívateľom pripojiť sa k viacerým zdrojom údajov zabezpečených pomocou virtuálnych sietí;  spravovaná Microsoftom ako služba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EED3207-5D96-1F1A-5818-FEA0E15540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5192" y="4437077"/>
            <a:ext cx="2419689" cy="2010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40162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E766C9-FC97-CDAA-FB31-41A1BFEC9B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Power BI Service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81F761-39C2-06D8-F7DB-DBACA62452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6000" y="899999"/>
            <a:ext cx="8640000" cy="1952937"/>
          </a:xfrm>
        </p:spPr>
        <p:txBody>
          <a:bodyPr/>
          <a:lstStyle/>
          <a:p>
            <a:r>
              <a:rPr lang="sk-SK" dirty="0"/>
              <a:t>kolekcia softvérových služieb, aplikácií a konektorov, ktoré spoločne pracujú pri vytváraní a zdieľaní reportov</a:t>
            </a:r>
          </a:p>
          <a:p>
            <a:r>
              <a:rPr lang="sk-SK" dirty="0"/>
              <a:t>správa objektov v pracovnom priestore</a:t>
            </a:r>
          </a:p>
          <a:p>
            <a:r>
              <a:rPr lang="sk-SK" dirty="0"/>
              <a:t>tvorba reportov priamo z prehliadača a ich zdieľanie ostatným užívateľom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42641CA-CBC7-19CF-D6A6-8A8F570697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3896" y="2348880"/>
            <a:ext cx="6444208" cy="4113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8344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76685D-39B7-4C9A-9340-D723A411DB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Publikácia a zdieľanie reportu na portáli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1BC5DE-D6AD-44F2-A863-16C55719B7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6000" y="899999"/>
            <a:ext cx="8172424" cy="1376873"/>
          </a:xfrm>
        </p:spPr>
        <p:txBody>
          <a:bodyPr/>
          <a:lstStyle/>
          <a:p>
            <a:r>
              <a:rPr lang="sk-SK" dirty="0">
                <a:hlinkClick r:id="rId2"/>
              </a:rPr>
              <a:t>priamy link na report</a:t>
            </a:r>
            <a:endParaRPr lang="sk-SK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EBA9DDD-7D85-D865-056A-78A7B36ED0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742" y="1268760"/>
            <a:ext cx="8434516" cy="4874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54539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AA938-6DAF-1A73-6A65-1F266E7EF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Export Power BI reportu do PowerPoint</a:t>
            </a:r>
          </a:p>
        </p:txBody>
      </p:sp>
      <mc:AlternateContent xmlns:mc="http://schemas.openxmlformats.org/markup-compatibility/2006">
        <mc:Choice xmlns:we="http://schemas.microsoft.com/office/webextensions/webextension/2010/11" xmlns:pca="http://schemas.microsoft.com/office/powerpoint/2013/contentapp" Requires="we pca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7867FB9A-EE2E-9EC8-43AD-4EF7F9853ACB}"/>
                  </a:ext>
                </a:extLst>
              </p:cNvPr>
              <p:cNvGraphicFramePr>
                <a:graphicFrameLocks noGrp="1"/>
              </p:cNvGraphicFramePr>
              <p:nvPr>
                <p:ph idx="1"/>
              </p:nvPr>
            </p:nvGraphicFramePr>
            <p:xfrm>
              <a:off x="215901" y="900112"/>
              <a:ext cx="8460556" cy="5337199"/>
            </p:xfrm>
            <a:graphic>
              <a:graphicData uri="http://schemas.microsoft.com/office/webextensions/webextension/2010/11">
                <we:webextensionref xmlns:we="http://schemas.microsoft.com/office/webextensions/webextension/2010/11" xmlns:r="http://schemas.openxmlformats.org/officeDocument/2006/relationships" r:id="rId2"/>
              </a:graphicData>
            </a:graphic>
          </p:graphicFrame>
        </mc:Choice>
        <mc:Fallback>
          <p:pic>
            <p:nvPicPr>
              <p:cNvPr id="4" name="Content Placeholder 3">
                <a:extLst>
                  <a:ext uri="{FF2B5EF4-FFF2-40B4-BE49-F238E27FC236}">
                    <a16:creationId xmlns:a16="http://schemas.microsoft.com/office/drawing/2014/main" id="{7867FB9A-EE2E-9EC8-43AD-4EF7F9853ACB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15901" y="900112"/>
                <a:ext cx="8460556" cy="5337199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96062569"/>
      </p:ext>
    </p:extLst>
  </p:cSld>
  <p:clrMapOvr>
    <a:masterClrMapping/>
  </p:clrMapOvr>
</p:sld>
</file>

<file path=ppt/theme/theme1.xml><?xml version="1.0" encoding="utf-8"?>
<a:theme xmlns:a="http://schemas.openxmlformats.org/drawingml/2006/main" name="Sablona Acrea_úvod_SK">
  <a:themeElements>
    <a:clrScheme name="Acrea_barvy">
      <a:dk1>
        <a:sysClr val="windowText" lastClr="000000"/>
      </a:dk1>
      <a:lt1>
        <a:sysClr val="window" lastClr="FFFFFF"/>
      </a:lt1>
      <a:dk2>
        <a:srgbClr val="406CAE"/>
      </a:dk2>
      <a:lt2>
        <a:srgbClr val="F2F2F2"/>
      </a:lt2>
      <a:accent1>
        <a:srgbClr val="A5A5A5"/>
      </a:accent1>
      <a:accent2>
        <a:srgbClr val="FFED00"/>
      </a:accent2>
      <a:accent3>
        <a:srgbClr val="00A096"/>
      </a:accent3>
      <a:accent4>
        <a:srgbClr val="8C7B70"/>
      </a:accent4>
      <a:accent5>
        <a:srgbClr val="A6589A"/>
      </a:accent5>
      <a:accent6>
        <a:srgbClr val="EE9837"/>
      </a:accent6>
      <a:hlink>
        <a:srgbClr val="406CAE"/>
      </a:hlink>
      <a:folHlink>
        <a:srgbClr val="3F3F3F"/>
      </a:folHlink>
    </a:clrScheme>
    <a:fontScheme name="acrea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Vlastní návrh">
  <a:themeElements>
    <a:clrScheme name="Acrea_barvy">
      <a:dk1>
        <a:sysClr val="windowText" lastClr="000000"/>
      </a:dk1>
      <a:lt1>
        <a:sysClr val="window" lastClr="FFFFFF"/>
      </a:lt1>
      <a:dk2>
        <a:srgbClr val="406CAE"/>
      </a:dk2>
      <a:lt2>
        <a:srgbClr val="F2F2F2"/>
      </a:lt2>
      <a:accent1>
        <a:srgbClr val="A5A5A5"/>
      </a:accent1>
      <a:accent2>
        <a:srgbClr val="FFED00"/>
      </a:accent2>
      <a:accent3>
        <a:srgbClr val="00A096"/>
      </a:accent3>
      <a:accent4>
        <a:srgbClr val="8C7B70"/>
      </a:accent4>
      <a:accent5>
        <a:srgbClr val="A6589A"/>
      </a:accent5>
      <a:accent6>
        <a:srgbClr val="EE9837"/>
      </a:accent6>
      <a:hlink>
        <a:srgbClr val="406CAE"/>
      </a:hlink>
      <a:folHlink>
        <a:srgbClr val="3F3F3F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Vlastní návrh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webextensions/webextension1.xml><?xml version="1.0" encoding="utf-8"?>
<we:webextension xmlns:we="http://schemas.microsoft.com/office/webextensions/webextension/2010/11" id="{F72F65FF-D1F0-41EA-BC10-9423479856EF}">
  <we:reference id="wa200003233" version="2.0.0.3" store="en-US" storeType="OMEX"/>
  <we:alternateReferences>
    <we:reference id="WA200003233" version="2.0.0.3" store="" storeType="OMEX"/>
  </we:alternateReferences>
  <we:properties>
    <we:property name="artifactViewState" value="&quot;live&quot;"/>
    <we:property name="backgroundColor" value="&quot;#FFFFFF&quot;"/>
    <we:property name="bookmark" value="&quot;H4sIAAAAAAAAA91YbXPbNgz+Kzl+dnZ6l9xved1ySZMu7mW32+VyEAk5bGVJo6isXs7/fSAlxS9xHCfd1qbfLBAEgQcPQND3TMi6ymF6DhNk79h+WX6egPq847MBKzrZxcXp+73L05vzvfdHJC4rLcuiZu/umQY1Rn0l6wZyY4GEf1wPGOT5BxibrwzyGgesQlWXBeTyb2yVaUmrBmcDhl+qvFRgTI40aDRm70idvuls9yfjCHAt73CEXLdSL4ahAEyjFDyM/XQIoUNqdatgPVurYkzb4w/KQoMs6BgjS3wexlkYA3hOjC6PnDQy8kzmulNJp0dfKkXRUczTyqCyJ+6g4CiYDUFh3Xp8z/bGY4Vj0N3n0dLiQZk3kzXyUdkojpeY2aVCSz2lM0aQE4gzQumDKgnDFeFxU3SIOObztvzrQCFBKIxg8O09vcQ7LBp83tdrktSyGOcdO+aJ+tiGwEGJbon4l36iRJu00LZSCVT7U5uZQ6l6iniDFbe/UVYoNBJ5roiyWDgiQA6x76SI8HqC/SJRgeK30zPCN3/s9cP646Xe4StQsi05G+HLI+/axYMdtgTGhUnKzqGpZqO84BAzwp25wCx3YbDfERR7BTmgA2qUS45qDU3YBKlNmR9jpJo3JgjmqvVXYj1PxfKvq74NEZuOVTmx27rIzQkPuJyVHHIT2UdIc7wJ3VAk6AS7Igyz3SD2g92EJ+FuFAYe8sjP/Cyl7a37FOCA/XaLCq156kxC9iw9WeFk3alswdY+seToClM7mOnUK8gb27LJ6JnULTL3rdh0WceNz4zmdctju6fGvK+xRxjWWkmuRzZXI6tnpGh5vfYEezuw2ayvkyeK2V0t5h+8AgzOHPgtimPLxcP2ij7ROGkZIIWFm9NxJ6JtYJOKHKn7dtZ/ncrC1JA5IdMv73Sv4fV6tg3YpRzf6id40DNtZhSXBxKzxFp2+ENMOUAcRnzox67gPoTPdtED8n5cEi9tT9iutusm/bNBNWWrvBv1C/T71/7HRkuLXWKkS7K1UPiDuZ67pGhJttQg+nJ6cfk/vqjskDUncCYxF8yccfG/XaVz79yt71GCo6yoFziWJC003iKEG6H+b3vsUyBbr03pbNjaU6rrgquX/QtHkzbuJ7z5DkfELYfZ5wfEvKmpslHsgzq4BaXf3JzYv3JI99PCO6brX9PtWbklGa5tHXkig6GTiGzoCiF87iQRvrCn/mvD6fooyHXRmDSu3qPdws7Pqmyq+okbdVlpYw28oageSPGDxEP36g3fJqY336e0QpxAtdqd1pa+hczW3XeWrgX6dV0kiqIsFU4ccQGZl6Yx9+2EugmKCsZ4DneSslaqZUCMzcxPfEwCCDzPD0PMEi+AZ22CRW+/0doO5Csm4zjgNKcmw8R1A88BwPBrTYoE3CxMkhRd1wl44KfZ15m0Vtc9XctG1xVw/AAFrnl7UTlAIVBs++IaGJdkN5ps2GD+pXt4oc1m/wD91T+HMBQAAA==&quot;"/>
    <we:property name="creatorSessionId" value="&quot;1e56b312-771f-417f-b5e4-b4f987220d22&quot;"/>
    <we:property name="creatorTenantId" value="&quot;590c5c9e-c094-4188-b39d-8a8de47ea542&quot;"/>
    <we:property name="creatorUserId" value="&quot;10032000C03B3EB7&quot;"/>
    <we:property name="datasetId" value="&quot;baf134b4-fb59-4007-b060-83091d7448ef&quot;"/>
    <we:property name="embedUrl" value="&quot;/reportEmbed?reportId=f87654b2-4561-46cb-8022-fe03f7d62d1b&amp;config=eyJjbHVzdGVyVXJsIjoiaHR0cHM6Ly9XQUJJLVdFU1QtRVVST1BFLUQtUFJJTUFSWS1yZWRpcmVjdC5hbmFseXNpcy53aW5kb3dzLm5ldCIsImVtYmVkRmVhdHVyZXMiOnsidXNhZ2VNZXRyaWNzVk5leHQiOnRydWV9fQ%3D%3D&amp;disableSensitivityBanner=true&amp;storytellingChangeViewModeShortcutKeys=true&quot;"/>
    <we:property name="initialStateBookmark" value="&quot;H4sIAAAAAAAAA91YbXPbNgz+Kzl+dnZ6l9xved1ySZMu7mW32+VyEAk5bGVJo6isXs7/fSAlxS9xHCfd1qbfLBAEgQcPQND3TMi6ymF6DhNk79h+WX6egPq847MBKzrZxcXp+73L05vzvfdHJC4rLcuiZu/umQY1Rn0l6wZyY4GEf1wPGOT5BxibrwzyGgesQlWXBeTyb2yVaUmrBmcDhl+qvFRgTI40aDRm70idvuls9yfjCHAt73CEXLdSL4ahAEyjFDyM/XQIoUNqdatgPVurYkzb4w/KQoMs6BgjS3wexlkYA3hOjC6PnDQy8kzmulNJp0dfKkXRUczTyqCyJ+6g4CiYDUFh3Xp8z/bGY4Vj0N3n0dLiQZk3kzXyUdkojpeY2aVCSz2lM0aQE4gzQumDKgnDFeFxU3SIOObztvzrQCFBKIxg8O09vcQ7LBp83tdrktSyGOcdO+aJ+tiGwEGJbon4l36iRJu00LZSCVT7U5uZQ6l6iniDFbe/UVYoNBJ5roiyWDgiQA6x76SI8HqC/SJRgeK30zPCN3/s9cP646Xe4StQsi05G+HLI+/axYMdtgTGhUnKzqGpZqO84BAzwp25wCx3YbDfERR7BTmgA2qUS45qDU3YBKlNmR9jpJo3JgjmqvVXYj1PxfKvq74NEZuOVTmx27rIzQkPuJyVHHIT2UdIc7wJ3VAk6AS7Igyz3SD2g92EJ+FuFAYe8sjP/Cyl7a37FOCA/XaLCq156kxC9iw9WeFk3alswdY+seToClM7mOnUK8gb27LJ6JnULTL3rdh0WceNz4zmdctju6fGvK+xRxjWWkmuRzZXI6tnpGh5vfYEezuw2ayvkyeK2V0t5h+8AgzOHPgtimPLxcP2ij7ROGkZIIWFm9NxJ6JtYJOKHKn7dtZ/ncrC1JA5IdMv73Sv4fV6tg3YpRzf6id40DNtZhSXBxKzxFp2+ENMOUAcRnzox67gPoTPdtED8n5cEi9tT9iutusm/bNBNWWrvBv1C/T71/7HRkuLXWKkS7K1UPiDuZ67pGhJttQg+nJ6cfk/vqjskDUncCYxF8yccfG/XaVz79yt71GCo6yoFziWJC003iKEG6H+b3vsUyBbr03pbNjaU6rrgquX/QtHkzbuJ7z5DkfELYfZ5wfEvKmpslHsgzq4BaXf3JzYv3JI99PCO6brX9PtWbklGa5tHXkig6GTiGzoCiF87iQRvrCn/mvD6fooyHXRmDSu3qPdws7Pqmyq+okbdVlpYw28oageSPGDxEP36g3fJqY336e0QpxAtdqd1pa+hczW3XeWrgX6dV0kiqIsFU4ccQGZl6Yx9+2EugmKCsZ4DneSslaqZUCMzcxPfEwCCDzPD0PMEi+AZ22CRW+/0doO5Csm4zjgNKcmw8R1A88BwPBrTYoE3CxMkhRd1wl44KfZ15m0Vtc9XctG1xVw/AAFrnl7UTlAIVBs++IaGJdkN5ps2GD+pXt4oc1m/wD91T+HMBQAAA==&quot;"/>
    <we:property name="isFiltersActionButtonVisible" value="true"/>
    <we:property name="isTitleSuggestionsDialogRejected" value="true"/>
    <we:property name="isVisualContainerHeaderHidden" value="false"/>
    <we:property name="pageDisplayName" value="&quot;Sales&quot;"/>
    <we:property name="pageName" value="&quot;27a9daeb6ba2e73b9a50&quot;"/>
    <we:property name="reportEmbeddedTime" value="&quot;2025-05-21T08:34:05.423Z&quot;"/>
    <we:property name="reportName" value="&quot;Revenue2024&quot;"/>
    <we:property name="reportState" value="&quot;CONNECTED&quot;"/>
    <we:property name="reportUrl" value="&quot;/groups/me/reports/f87654b2-4561-46cb-8022-fe03f7d62d1b/27a9daeb6ba2e73b9a50&quot;"/>
  </we:properties>
  <we:bindings/>
  <we:snapshot xmlns:r="http://schemas.openxmlformats.org/officeDocument/2006/relationships"/>
</we:webextension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5180342E5E45A49BAE3ED635830AA46" ma:contentTypeVersion="18" ma:contentTypeDescription="Create a new document." ma:contentTypeScope="" ma:versionID="c638d1efd54907fa422f46a7e0956e05">
  <xsd:schema xmlns:xsd="http://www.w3.org/2001/XMLSchema" xmlns:xs="http://www.w3.org/2001/XMLSchema" xmlns:p="http://schemas.microsoft.com/office/2006/metadata/properties" xmlns:ns2="f551f304-35f1-4822-bd5a-86468bd4639c" xmlns:ns3="c1f354f2-db32-487f-8d0d-bbffabe2daa9" targetNamespace="http://schemas.microsoft.com/office/2006/metadata/properties" ma:root="true" ma:fieldsID="8fda89d876c02062fdaeff535018fc7d" ns2:_="" ns3:_="">
    <xsd:import namespace="f551f304-35f1-4822-bd5a-86468bd4639c"/>
    <xsd:import namespace="c1f354f2-db32-487f-8d0d-bbffabe2daa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551f304-35f1-4822-bd5a-86468bd4639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0715ead6-af98-4a11-8a19-32ca7283ed6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1f354f2-db32-487f-8d0d-bbffabe2daa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f38833ad-1fb9-44b8-9764-2ee1e97d0f46}" ma:internalName="TaxCatchAll" ma:showField="CatchAllData" ma:web="c1f354f2-db32-487f-8d0d-bbffabe2daa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c1f354f2-db32-487f-8d0d-bbffabe2daa9" xsi:nil="true"/>
    <lcf76f155ced4ddcb4097134ff3c332f xmlns="f551f304-35f1-4822-bd5a-86468bd4639c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ECC3B75E-0AA9-4EE2-8864-80E17E46475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02E9733-692D-4DF1-A4DA-D59C9CD566E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551f304-35f1-4822-bd5a-86468bd4639c"/>
    <ds:schemaRef ds:uri="c1f354f2-db32-487f-8d0d-bbffabe2daa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728F3B3-3EE7-422F-8ECC-26BDB39C606A}">
  <ds:schemaRefs>
    <ds:schemaRef ds:uri="http://schemas.microsoft.com/office/2006/metadata/properties"/>
    <ds:schemaRef ds:uri="http://schemas.microsoft.com/office/infopath/2007/PartnerControls"/>
    <ds:schemaRef ds:uri="c1f354f2-db32-487f-8d0d-bbffabe2daa9"/>
    <ds:schemaRef ds:uri="f551f304-35f1-4822-bd5a-86468bd4639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Sablona Acrea_úvod_SK</Template>
  <TotalTime>62</TotalTime>
  <Words>272</Words>
  <Application>Microsoft Office PowerPoint</Application>
  <PresentationFormat>On-screen Show (4:3)</PresentationFormat>
  <Paragraphs>50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Sablona Acrea_úvod_SK</vt:lpstr>
      <vt:lpstr>Vlastní návrh</vt:lpstr>
      <vt:lpstr>1_Vlastní návrh</vt:lpstr>
      <vt:lpstr>Ovládněte Power BI:  Od základů po pokročilé techniky</vt:lpstr>
      <vt:lpstr>Obsah</vt:lpstr>
      <vt:lpstr>Mapy, mapové podklady</vt:lpstr>
      <vt:lpstr>Prognózovanie</vt:lpstr>
      <vt:lpstr>Vizuály z AppSource</vt:lpstr>
      <vt:lpstr>Dátová brána – aktualizácia dát</vt:lpstr>
      <vt:lpstr>Power BI Service</vt:lpstr>
      <vt:lpstr>Publikácia a zdieľanie reportu na portáli</vt:lpstr>
      <vt:lpstr>Export Power BI reportu do PowerPoint</vt:lpstr>
      <vt:lpstr>O nás</vt:lpstr>
      <vt:lpstr>Analytický proces</vt:lpstr>
    </vt:vector>
  </TitlesOfParts>
  <Company>HP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Živná Aneta</dc:creator>
  <cp:lastModifiedBy>Kováč Stefan</cp:lastModifiedBy>
  <cp:revision>3</cp:revision>
  <dcterms:created xsi:type="dcterms:W3CDTF">2020-02-25T12:06:47Z</dcterms:created>
  <dcterms:modified xsi:type="dcterms:W3CDTF">2025-05-21T09:27:18Z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0x010100D5180342E5E45A49BAE3ED635830AA46</vt:lpwstr>
  </property>
  <property fmtid="{D5CDD505-2E9C-101B-9397-08002B2CF9AE}" pid="3" name="MediaServiceImageTags">
    <vt:lpwstr/>
  </property>
</Properties>
</file>