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72" r:id="rId5"/>
    <p:sldMasterId id="2147483684" r:id="rId6"/>
    <p:sldMasterId id="2147483696" r:id="rId7"/>
    <p:sldMasterId id="2147483708" r:id="rId8"/>
    <p:sldMasterId id="2147483720" r:id="rId9"/>
    <p:sldMasterId id="2147483732" r:id="rId10"/>
    <p:sldMasterId id="2147483744" r:id="rId11"/>
    <p:sldMasterId id="2147483756" r:id="rId12"/>
  </p:sldMasterIdLst>
  <p:notesMasterIdLst>
    <p:notesMasterId r:id="rId84"/>
  </p:notesMasterIdLst>
  <p:handoutMasterIdLst>
    <p:handoutMasterId r:id="rId85"/>
  </p:handoutMasterIdLst>
  <p:sldIdLst>
    <p:sldId id="624" r:id="rId13"/>
    <p:sldId id="623" r:id="rId14"/>
    <p:sldId id="554" r:id="rId15"/>
    <p:sldId id="545" r:id="rId16"/>
    <p:sldId id="603" r:id="rId17"/>
    <p:sldId id="602" r:id="rId18"/>
    <p:sldId id="596" r:id="rId19"/>
    <p:sldId id="597" r:id="rId20"/>
    <p:sldId id="598" r:id="rId21"/>
    <p:sldId id="604" r:id="rId22"/>
    <p:sldId id="599" r:id="rId23"/>
    <p:sldId id="600" r:id="rId24"/>
    <p:sldId id="601" r:id="rId25"/>
    <p:sldId id="580" r:id="rId26"/>
    <p:sldId id="605" r:id="rId27"/>
    <p:sldId id="582" r:id="rId28"/>
    <p:sldId id="583" r:id="rId29"/>
    <p:sldId id="587" r:id="rId30"/>
    <p:sldId id="588" r:id="rId31"/>
    <p:sldId id="589" r:id="rId32"/>
    <p:sldId id="627" r:id="rId33"/>
    <p:sldId id="594" r:id="rId34"/>
    <p:sldId id="626" r:id="rId35"/>
    <p:sldId id="628" r:id="rId36"/>
    <p:sldId id="590" r:id="rId37"/>
    <p:sldId id="629" r:id="rId38"/>
    <p:sldId id="630" r:id="rId39"/>
    <p:sldId id="631" r:id="rId40"/>
    <p:sldId id="633" r:id="rId41"/>
    <p:sldId id="591" r:id="rId42"/>
    <p:sldId id="592" r:id="rId43"/>
    <p:sldId id="550" r:id="rId44"/>
    <p:sldId id="551" r:id="rId45"/>
    <p:sldId id="634" r:id="rId46"/>
    <p:sldId id="595" r:id="rId47"/>
    <p:sldId id="635" r:id="rId48"/>
    <p:sldId id="556" r:id="rId49"/>
    <p:sldId id="636" r:id="rId50"/>
    <p:sldId id="637" r:id="rId51"/>
    <p:sldId id="638" r:id="rId52"/>
    <p:sldId id="557" r:id="rId53"/>
    <p:sldId id="640" r:id="rId54"/>
    <p:sldId id="632" r:id="rId55"/>
    <p:sldId id="641" r:id="rId56"/>
    <p:sldId id="614" r:id="rId57"/>
    <p:sldId id="293" r:id="rId58"/>
    <p:sldId id="265" r:id="rId59"/>
    <p:sldId id="642" r:id="rId60"/>
    <p:sldId id="643" r:id="rId61"/>
    <p:sldId id="644" r:id="rId62"/>
    <p:sldId id="645" r:id="rId63"/>
    <p:sldId id="646" r:id="rId64"/>
    <p:sldId id="647" r:id="rId65"/>
    <p:sldId id="278" r:id="rId66"/>
    <p:sldId id="281" r:id="rId67"/>
    <p:sldId id="280" r:id="rId68"/>
    <p:sldId id="648" r:id="rId69"/>
    <p:sldId id="649" r:id="rId70"/>
    <p:sldId id="274" r:id="rId71"/>
    <p:sldId id="275" r:id="rId72"/>
    <p:sldId id="618" r:id="rId73"/>
    <p:sldId id="277" r:id="rId74"/>
    <p:sldId id="285" r:id="rId75"/>
    <p:sldId id="650" r:id="rId76"/>
    <p:sldId id="651" r:id="rId77"/>
    <p:sldId id="652" r:id="rId78"/>
    <p:sldId id="653" r:id="rId79"/>
    <p:sldId id="654" r:id="rId80"/>
    <p:sldId id="655" r:id="rId81"/>
    <p:sldId id="656" r:id="rId82"/>
    <p:sldId id="657" r:id="rId83"/>
  </p:sldIdLst>
  <p:sldSz cx="9144000" cy="6858000" type="screen4x3"/>
  <p:notesSz cx="6792913" cy="992505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Střední styl 2 – zvýraznění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Světlý styl 3 – zvýraznění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16" autoAdjust="0"/>
    <p:restoredTop sz="94620" autoAdjust="0"/>
  </p:normalViewPr>
  <p:slideViewPr>
    <p:cSldViewPr showGuides="1">
      <p:cViewPr varScale="1">
        <p:scale>
          <a:sx n="80" d="100"/>
          <a:sy n="80" d="100"/>
        </p:scale>
        <p:origin x="1502" y="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slide" Target="slides/slide38.xml"/><Relationship Id="rId55" Type="http://schemas.openxmlformats.org/officeDocument/2006/relationships/slide" Target="slides/slide43.xml"/><Relationship Id="rId63" Type="http://schemas.openxmlformats.org/officeDocument/2006/relationships/slide" Target="slides/slide51.xml"/><Relationship Id="rId68" Type="http://schemas.openxmlformats.org/officeDocument/2006/relationships/slide" Target="slides/slide56.xml"/><Relationship Id="rId76" Type="http://schemas.openxmlformats.org/officeDocument/2006/relationships/slide" Target="slides/slide64.xml"/><Relationship Id="rId84" Type="http://schemas.openxmlformats.org/officeDocument/2006/relationships/notesMaster" Target="notesMasters/notesMaster1.xml"/><Relationship Id="rId89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71" Type="http://schemas.openxmlformats.org/officeDocument/2006/relationships/slide" Target="slides/slide59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9" Type="http://schemas.openxmlformats.org/officeDocument/2006/relationships/slide" Target="slides/slide17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slide" Target="slides/slide41.xml"/><Relationship Id="rId58" Type="http://schemas.openxmlformats.org/officeDocument/2006/relationships/slide" Target="slides/slide46.xml"/><Relationship Id="rId66" Type="http://schemas.openxmlformats.org/officeDocument/2006/relationships/slide" Target="slides/slide54.xml"/><Relationship Id="rId74" Type="http://schemas.openxmlformats.org/officeDocument/2006/relationships/slide" Target="slides/slide62.xml"/><Relationship Id="rId79" Type="http://schemas.openxmlformats.org/officeDocument/2006/relationships/slide" Target="slides/slide67.xml"/><Relationship Id="rId87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49.xml"/><Relationship Id="rId82" Type="http://schemas.openxmlformats.org/officeDocument/2006/relationships/slide" Target="slides/slide70.xml"/><Relationship Id="rId19" Type="http://schemas.openxmlformats.org/officeDocument/2006/relationships/slide" Target="slides/slide7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56" Type="http://schemas.openxmlformats.org/officeDocument/2006/relationships/slide" Target="slides/slide44.xml"/><Relationship Id="rId64" Type="http://schemas.openxmlformats.org/officeDocument/2006/relationships/slide" Target="slides/slide52.xml"/><Relationship Id="rId69" Type="http://schemas.openxmlformats.org/officeDocument/2006/relationships/slide" Target="slides/slide57.xml"/><Relationship Id="rId77" Type="http://schemas.openxmlformats.org/officeDocument/2006/relationships/slide" Target="slides/slide65.xml"/><Relationship Id="rId8" Type="http://schemas.openxmlformats.org/officeDocument/2006/relationships/slideMaster" Target="slideMasters/slideMaster5.xml"/><Relationship Id="rId51" Type="http://schemas.openxmlformats.org/officeDocument/2006/relationships/slide" Target="slides/slide39.xml"/><Relationship Id="rId72" Type="http://schemas.openxmlformats.org/officeDocument/2006/relationships/slide" Target="slides/slide60.xml"/><Relationship Id="rId80" Type="http://schemas.openxmlformats.org/officeDocument/2006/relationships/slide" Target="slides/slide68.xml"/><Relationship Id="rId85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59" Type="http://schemas.openxmlformats.org/officeDocument/2006/relationships/slide" Target="slides/slide47.xml"/><Relationship Id="rId67" Type="http://schemas.openxmlformats.org/officeDocument/2006/relationships/slide" Target="slides/slide55.xml"/><Relationship Id="rId20" Type="http://schemas.openxmlformats.org/officeDocument/2006/relationships/slide" Target="slides/slide8.xml"/><Relationship Id="rId41" Type="http://schemas.openxmlformats.org/officeDocument/2006/relationships/slide" Target="slides/slide29.xml"/><Relationship Id="rId54" Type="http://schemas.openxmlformats.org/officeDocument/2006/relationships/slide" Target="slides/slide42.xml"/><Relationship Id="rId62" Type="http://schemas.openxmlformats.org/officeDocument/2006/relationships/slide" Target="slides/slide50.xml"/><Relationship Id="rId70" Type="http://schemas.openxmlformats.org/officeDocument/2006/relationships/slide" Target="slides/slide58.xml"/><Relationship Id="rId75" Type="http://schemas.openxmlformats.org/officeDocument/2006/relationships/slide" Target="slides/slide63.xml"/><Relationship Id="rId83" Type="http://schemas.openxmlformats.org/officeDocument/2006/relationships/slide" Target="slides/slide71.xml"/><Relationship Id="rId88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57" Type="http://schemas.openxmlformats.org/officeDocument/2006/relationships/slide" Target="slides/slide45.xml"/><Relationship Id="rId10" Type="http://schemas.openxmlformats.org/officeDocument/2006/relationships/slideMaster" Target="slideMasters/slideMaster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slide" Target="slides/slide40.xml"/><Relationship Id="rId60" Type="http://schemas.openxmlformats.org/officeDocument/2006/relationships/slide" Target="slides/slide48.xml"/><Relationship Id="rId65" Type="http://schemas.openxmlformats.org/officeDocument/2006/relationships/slide" Target="slides/slide53.xml"/><Relationship Id="rId73" Type="http://schemas.openxmlformats.org/officeDocument/2006/relationships/slide" Target="slides/slide61.xml"/><Relationship Id="rId78" Type="http://schemas.openxmlformats.org/officeDocument/2006/relationships/slide" Target="slides/slide66.xml"/><Relationship Id="rId81" Type="http://schemas.openxmlformats.org/officeDocument/2006/relationships/slide" Target="slides/slide69.xml"/><Relationship Id="rId86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>
            <a:extLst>
              <a:ext uri="{FF2B5EF4-FFF2-40B4-BE49-F238E27FC236}">
                <a16:creationId xmlns:a16="http://schemas.microsoft.com/office/drawing/2014/main" id="{7F14FCDF-4556-9A86-28D6-B94DD6C09F9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1D04CDE0-027C-7BEA-EF3B-8F7B658487C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48100" y="0"/>
            <a:ext cx="29432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7ECFB606-4892-D830-118D-5C5E6CB0816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B8363EAC-C05F-0818-69D4-3AAF8016008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48100" y="9428163"/>
            <a:ext cx="29432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5ABB8B-7662-4608-A4DB-ACB637F0E5E9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143395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5-02-07T09:08:45.873"/>
    </inkml:context>
    <inkml:brush xml:id="br0">
      <inkml:brushProperty name="width" value="0.05" units="cm"/>
      <inkml:brushProperty name="height" value="0.05" units="cm"/>
      <inkml:brushProperty name="color" value="#FFFFFF"/>
    </inkml:brush>
  </inkml:definitions>
  <inkml:trace contextRef="#ctx0" brushRef="#br0">0 0 24575,'0'0'-8191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3596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47745" y="0"/>
            <a:ext cx="2943596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63638" y="1239838"/>
            <a:ext cx="4465637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292" y="4776431"/>
            <a:ext cx="543433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3596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47745" y="9427076"/>
            <a:ext cx="2943596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B014A5-AA23-41EF-9604-9583023073B3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3915447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44677D-DB47-18CC-E0EC-86F016B4C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11479A21-F424-F2B2-D7A4-CAA00B546C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6654E29D-DB38-22B2-C672-C2B046A360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60B363F9-9E35-E212-B655-B5C85C51823C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D35C66FA-F7B7-B48C-019F-0528275FCDD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014A5-AA23-41EF-9604-9583023073B3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115276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DC9A72-35FF-4C05-E37F-E0C43151FE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>
            <a:extLst>
              <a:ext uri="{FF2B5EF4-FFF2-40B4-BE49-F238E27FC236}">
                <a16:creationId xmlns:a16="http://schemas.microsoft.com/office/drawing/2014/main" id="{B68BEA66-78B9-987F-09E5-D4824CFDEFD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>
            <a:extLst>
              <a:ext uri="{FF2B5EF4-FFF2-40B4-BE49-F238E27FC236}">
                <a16:creationId xmlns:a16="http://schemas.microsoft.com/office/drawing/2014/main" id="{932CC1E5-4990-8802-3DB5-030AEB2A89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k-SK" dirty="0"/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F56E5A2F-A0DA-AD33-8D80-9D1C9101A2C9}"/>
              </a:ext>
            </a:extLst>
          </p:cNvPr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9981891D-7119-8A16-BD27-5F8C15CB60E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4B014A5-AA23-41EF-9604-9583023073B3}" type="slidenum">
              <a:rPr lang="cs-CZ" smtClean="0"/>
              <a:t>45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35809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174204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386046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4877321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35008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3073574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84105131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492040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5634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21470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661699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65162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1737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36947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0542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20832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53002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6793716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982813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418642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55436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675863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48967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35683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7304120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125351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4463923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6331789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2546638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57254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C989D80C-8567-C4A9-23E3-EEFCF177FE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56470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F6AABC44-F5AD-CD5B-35BB-426E09EDE34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65135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18D2CB8-E589-3488-707D-D2A2F88346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55450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493B3170-D073-E261-16F4-3EE411B7D96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5697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Kliknutím lze upravit styly předlohy textu.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6051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818C47C1-E1CD-16D0-8F8F-C0B47DA06FC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949771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1084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1422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8344902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11710458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716509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2018069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3260516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836656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2534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4650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8259552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8130566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0628135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0801702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3750304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4123267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262604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721640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6168506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80646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86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9316622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6647222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361326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358173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00949055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779177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7343227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2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2779712" y="1700808"/>
            <a:ext cx="4896544" cy="1470025"/>
          </a:xfrm>
        </p:spPr>
        <p:txBody>
          <a:bodyPr/>
          <a:lstStyle>
            <a:lvl1pPr algn="l">
              <a:defRPr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2779712" y="3249324"/>
            <a:ext cx="5896744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664607083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</p:spPr>
        <p:txBody>
          <a:bodyPr rIns="0"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216000" y="899999"/>
            <a:ext cx="864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dirty="0" smtClean="0"/>
            </a:lvl1pPr>
            <a:lvl2pPr>
              <a:defRPr lang="cs-CZ" dirty="0" smtClean="0"/>
            </a:lvl2pPr>
            <a:lvl3pPr>
              <a:defRPr lang="cs-CZ" dirty="0" smtClean="0"/>
            </a:lvl3pPr>
            <a:lvl4pPr>
              <a:defRPr lang="cs-CZ" dirty="0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893685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32822E91-3D9E-C032-90BD-B81F4F05E91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12424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363331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216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 dirty="0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08000" y="899999"/>
            <a:ext cx="4320000" cy="52560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cs-CZ" smtClean="0"/>
            </a:lvl1pPr>
            <a:lvl2pPr>
              <a:defRPr lang="cs-CZ" smtClean="0"/>
            </a:lvl2pPr>
            <a:lvl3pPr>
              <a:defRPr lang="cs-CZ" smtClean="0"/>
            </a:lvl3pPr>
            <a:lvl4pPr>
              <a:defRPr lang="cs-CZ" smtClean="0"/>
            </a:lvl4pPr>
            <a:lvl5pPr>
              <a:defRPr lang="cs-CZ"/>
            </a:lvl5pPr>
          </a:lstStyle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Po kliknutí můžete upravovat styly textu v předloze.</a:t>
            </a:r>
          </a:p>
          <a:p>
            <a:pPr marL="182563" lvl="1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Druhá úroveň</a:t>
            </a:r>
          </a:p>
          <a:p>
            <a:pPr marL="182563" lvl="2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Třetí úroveň</a:t>
            </a:r>
          </a:p>
          <a:p>
            <a:pPr marL="182563" lvl="3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Čtvrtá úroveň</a:t>
            </a:r>
          </a:p>
          <a:p>
            <a:pPr marL="182563" lvl="4" indent="-182563">
              <a:spcBef>
                <a:spcPts val="0"/>
              </a:spcBef>
              <a:spcAft>
                <a:spcPts val="400"/>
              </a:spcAft>
            </a:pPr>
            <a:r>
              <a:rPr lang="cs-CZ"/>
              <a:t>Pátá úroveň</a:t>
            </a:r>
            <a:endParaRPr lang="cs-CZ" dirty="0"/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85A6ADF7-1C52-3746-CACF-1A10FCB9F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33726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38B83358-15E7-3824-2DD5-D759DEAC59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18199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3" name="Obrázek 2">
            <a:extLst>
              <a:ext uri="{FF2B5EF4-FFF2-40B4-BE49-F238E27FC236}">
                <a16:creationId xmlns:a16="http://schemas.microsoft.com/office/drawing/2014/main" id="{E2266EAD-7B42-4438-CA9B-31E18EC6AA5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555159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BE85E052-54D2-DFFE-0EBA-04396B91A5D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05698" y="5205600"/>
            <a:ext cx="1338302" cy="1656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3707618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16610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30702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647597365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733690217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45753151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550826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/>
        </p:nvSpPr>
        <p:spPr>
          <a:xfrm>
            <a:off x="0" y="0"/>
            <a:ext cx="3491880" cy="62373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1412776"/>
            <a:ext cx="5111750" cy="47133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3878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3841041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68441746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52065345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517813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71977902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125850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9082708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1681286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51049258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68826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  <a:endParaRPr lang="cs-CZ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898" y="4623062"/>
            <a:ext cx="1828102" cy="2262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7042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3905497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8339942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31417755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04814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35838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71023597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2144485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1316005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0379658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25448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© 2023 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92465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36940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169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>
                <a:solidFill>
                  <a:schemeClr val="bg1">
                    <a:lumMod val="95000"/>
                  </a:schemeClr>
                </a:solidFill>
              </a:rPr>
              <a:t>© 2024 </a:t>
            </a:r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12440537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79592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658589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délník 7"/>
          <p:cNvSpPr/>
          <p:nvPr/>
        </p:nvSpPr>
        <p:spPr>
          <a:xfrm>
            <a:off x="1" y="6505200"/>
            <a:ext cx="9143999" cy="360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216000" y="216000"/>
            <a:ext cx="7560000" cy="540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cs-CZ" dirty="0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216000" y="900000"/>
            <a:ext cx="86400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82563" lvl="0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Kliknutím lze upravit styly předlohy textu.</a:t>
            </a:r>
          </a:p>
          <a:p>
            <a:pPr marL="357188" lvl="1" indent="-174625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Druhá úroveň</a:t>
            </a:r>
          </a:p>
          <a:p>
            <a:pPr marL="539750" lvl="2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Třetí úroveň</a:t>
            </a:r>
          </a:p>
          <a:p>
            <a:pPr marL="712788" lvl="3" indent="-173038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Čtvrtá úroveň</a:t>
            </a:r>
          </a:p>
          <a:p>
            <a:pPr marL="895350" lvl="4" indent="-182563">
              <a:spcBef>
                <a:spcPts val="0"/>
              </a:spcBef>
              <a:spcAft>
                <a:spcPts val="400"/>
              </a:spcAft>
            </a:pPr>
            <a:r>
              <a:rPr lang="cs-CZ" dirty="0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4475" y="65660"/>
            <a:ext cx="1529525" cy="915068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60000" y="649800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>
                <a:solidFill>
                  <a:schemeClr val="bg1">
                    <a:lumMod val="95000"/>
                  </a:schemeClr>
                </a:solidFill>
              </a:rPr>
              <a:t>© 2025 </a:t>
            </a:r>
            <a:r>
              <a:rPr lang="cs-CZ" dirty="0">
                <a:solidFill>
                  <a:schemeClr val="bg1">
                    <a:lumMod val="95000"/>
                  </a:schemeClr>
                </a:solidFill>
              </a:rPr>
              <a:t>ACREA CR, spol. s r.o.</a:t>
            </a:r>
          </a:p>
        </p:txBody>
      </p:sp>
    </p:spTree>
    <p:extLst>
      <p:ext uri="{BB962C8B-B14F-4D97-AF65-F5344CB8AC3E}">
        <p14:creationId xmlns:p14="http://schemas.microsoft.com/office/powerpoint/2010/main" val="9487251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2000" b="1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8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lang="cs-CZ" sz="1600" kern="1200" dirty="0" smtClean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lang="cs-CZ" sz="1600" kern="1200" dirty="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984552-8A5E-4C71-82DC-9004B179B453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A6009E-16E2-407E-8715-DC56B9451276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65603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BD20D6-69BB-4D92-BECB-695A164C9E57}" type="datetimeFigureOut">
              <a:rPr lang="cs-CZ" smtClean="0"/>
              <a:t>17.04.2025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070E5-A10F-495C-9476-D4981183645F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6570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hyperlink" Target="https://www.microsoft.com/en-us/download/details.aspx?id=58494&amp;msockid=2e97798ad65261a907686d03d7a3601b" TargetMode="External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6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6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4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6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6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6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6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6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68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79.pn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gif"/><Relationship Id="rId1" Type="http://schemas.openxmlformats.org/officeDocument/2006/relationships/slideLayout" Target="../slideLayouts/slideLayout68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6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6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NULL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12" Type="http://schemas.openxmlformats.org/officeDocument/2006/relationships/customXml" Target="../ink/ink1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4" Type="http://schemas.openxmlformats.org/officeDocument/2006/relationships/image" Target="../media/image2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8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68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68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6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app.powerbi.com/" TargetMode="External"/><Relationship Id="rId2" Type="http://schemas.openxmlformats.org/officeDocument/2006/relationships/hyperlink" Target="https://www.microsoft.com/cs-cz/power-platform/products/power-bi/" TargetMode="External"/><Relationship Id="rId1" Type="http://schemas.openxmlformats.org/officeDocument/2006/relationships/slideLayout" Target="../slideLayouts/slideLayout6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hyperlink" Target="https://www.microsoft.com/cs-cz/power-platform/products/power-bi/#Pricing" TargetMode="External"/><Relationship Id="rId1" Type="http://schemas.openxmlformats.org/officeDocument/2006/relationships/slideLayout" Target="../slideLayouts/slideLayout68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8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6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3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95.png"/><Relationship Id="rId1" Type="http://schemas.openxmlformats.org/officeDocument/2006/relationships/slideLayout" Target="../slideLayouts/slideLayout68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png"/><Relationship Id="rId2" Type="http://schemas.openxmlformats.org/officeDocument/2006/relationships/image" Target="../media/image97.png"/><Relationship Id="rId1" Type="http://schemas.openxmlformats.org/officeDocument/2006/relationships/slideLayout" Target="../slideLayouts/slideLayout68.xml"/><Relationship Id="rId4" Type="http://schemas.openxmlformats.org/officeDocument/2006/relationships/image" Target="../media/image9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F9312-91C3-972E-75D2-15E1838A2C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E610CE4D-6E06-F9A1-A5F1-CFB912E9B76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83768" y="2348880"/>
            <a:ext cx="6056584" cy="1470025"/>
          </a:xfrm>
        </p:spPr>
        <p:txBody>
          <a:bodyPr/>
          <a:lstStyle/>
          <a:p>
            <a:pPr algn="ctr"/>
            <a:r>
              <a:rPr lang="sk-SK" noProof="0" dirty="0"/>
              <a:t>Kurz „Začíname s </a:t>
            </a:r>
            <a:r>
              <a:rPr lang="sk-SK" noProof="0" dirty="0" err="1"/>
              <a:t>Power</a:t>
            </a:r>
            <a:r>
              <a:rPr lang="sk-SK" noProof="0" dirty="0"/>
              <a:t> BI“</a:t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056938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042B83-0A63-D36B-4975-399F754664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8570F40-C15F-9ACF-9EBE-761039C837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</a:t>
            </a:r>
            <a:endParaRPr lang="sk-SK" dirty="0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6D0F0C0B-FA06-3823-DCA3-73AA7DCBDD4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267200"/>
            <a:ext cx="8640763" cy="4482903"/>
          </a:xfr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13008FD4-2606-D573-86FC-8260C8259B30}"/>
              </a:ext>
            </a:extLst>
          </p:cNvPr>
          <p:cNvSpPr/>
          <p:nvPr/>
        </p:nvSpPr>
        <p:spPr>
          <a:xfrm>
            <a:off x="6660232" y="1772816"/>
            <a:ext cx="2088232" cy="216024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578248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A929E-0418-1E5F-F214-6E5940739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F7EE62-E59F-2F87-A057-8B8AE65B0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</a:t>
            </a:r>
            <a:endParaRPr lang="sk-SK" dirty="0"/>
          </a:p>
        </p:txBody>
      </p:sp>
      <p:pic>
        <p:nvPicPr>
          <p:cNvPr id="7" name="Zástupný obsah 6">
            <a:extLst>
              <a:ext uri="{FF2B5EF4-FFF2-40B4-BE49-F238E27FC236}">
                <a16:creationId xmlns:a16="http://schemas.microsoft.com/office/drawing/2014/main" id="{7E332D15-88AA-24F0-7B57-174AF9C9973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267200"/>
            <a:ext cx="8640763" cy="4482903"/>
          </a:xfrm>
        </p:spPr>
      </p:pic>
    </p:spTree>
    <p:extLst>
      <p:ext uri="{BB962C8B-B14F-4D97-AF65-F5344CB8AC3E}">
        <p14:creationId xmlns:p14="http://schemas.microsoft.com/office/powerpoint/2010/main" val="4409862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C9F13B-35A1-99F6-07E8-C29BA80F5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39C782E-5796-DDAA-15E5-CB9309A20A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</a:t>
            </a:r>
            <a:endParaRPr lang="sk-SK" dirty="0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B20D0CD0-2B9F-3DA7-3BC2-176CCA22E8F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267200"/>
            <a:ext cx="8640763" cy="4482903"/>
          </a:xfrm>
        </p:spPr>
      </p:pic>
    </p:spTree>
    <p:extLst>
      <p:ext uri="{BB962C8B-B14F-4D97-AF65-F5344CB8AC3E}">
        <p14:creationId xmlns:p14="http://schemas.microsoft.com/office/powerpoint/2010/main" val="2278538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B64F7-3CF9-66F2-F10E-BD6A190AD2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E53B74-74A5-313E-DEE9-48B248A5C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</a:t>
            </a:r>
            <a:endParaRPr lang="sk-SK" dirty="0"/>
          </a:p>
        </p:txBody>
      </p:sp>
      <p:pic>
        <p:nvPicPr>
          <p:cNvPr id="7" name="Zástupný obsah 6">
            <a:extLst>
              <a:ext uri="{FF2B5EF4-FFF2-40B4-BE49-F238E27FC236}">
                <a16:creationId xmlns:a16="http://schemas.microsoft.com/office/drawing/2014/main" id="{BCC68428-EC1C-CD8B-AC35-A546DCE5A2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267200"/>
            <a:ext cx="8640763" cy="4482903"/>
          </a:xfrm>
        </p:spPr>
      </p:pic>
    </p:spTree>
    <p:extLst>
      <p:ext uri="{BB962C8B-B14F-4D97-AF65-F5344CB8AC3E}">
        <p14:creationId xmlns:p14="http://schemas.microsoft.com/office/powerpoint/2010/main" val="943725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2DC044C-CDAC-3032-9D30-F0BD05B730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noProof="0" dirty="0"/>
              <a:t>Microsoft </a:t>
            </a:r>
            <a:r>
              <a:rPr lang="sk-SK" noProof="0" dirty="0" err="1"/>
              <a:t>Power</a:t>
            </a:r>
            <a:r>
              <a:rPr lang="sk-SK" noProof="0" dirty="0"/>
              <a:t> BI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A35F49B-F373-B2E1-F5AB-DEF8114D15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noProof="0" dirty="0"/>
              <a:t>Súčasťou </a:t>
            </a:r>
            <a:r>
              <a:rPr lang="sk-SK" noProof="0" dirty="0" err="1"/>
              <a:t>Power</a:t>
            </a:r>
            <a:r>
              <a:rPr lang="sk-SK" noProof="0" dirty="0"/>
              <a:t> BI je:</a:t>
            </a:r>
          </a:p>
          <a:p>
            <a:pPr lvl="1"/>
            <a:r>
              <a:rPr lang="sk-SK" b="1" noProof="0" dirty="0" err="1"/>
              <a:t>Power</a:t>
            </a:r>
            <a:r>
              <a:rPr lang="sk-SK" b="1" noProof="0" dirty="0"/>
              <a:t> BI Desktop: </a:t>
            </a:r>
            <a:r>
              <a:rPr lang="sk-SK" noProof="0" dirty="0"/>
              <a:t>počítačová aplikácia,</a:t>
            </a:r>
            <a:endParaRPr lang="sk-SK" b="1" noProof="0" dirty="0"/>
          </a:p>
          <a:p>
            <a:pPr lvl="1"/>
            <a:r>
              <a:rPr lang="sk-SK" b="1" noProof="0" dirty="0" err="1"/>
              <a:t>Power</a:t>
            </a:r>
            <a:r>
              <a:rPr lang="sk-SK" b="1" noProof="0" dirty="0"/>
              <a:t> BI Service:</a:t>
            </a:r>
            <a:r>
              <a:rPr lang="sk-SK" noProof="0" dirty="0"/>
              <a:t> online softvér ako služba (</a:t>
            </a:r>
            <a:r>
              <a:rPr lang="sk-SK" noProof="0" dirty="0" err="1"/>
              <a:t>SaaS</a:t>
            </a:r>
            <a:r>
              <a:rPr lang="sk-SK" noProof="0" dirty="0"/>
              <a:t>) - https://app.powerbi.com/</a:t>
            </a:r>
            <a:endParaRPr lang="sk-SK" b="1" noProof="0" dirty="0"/>
          </a:p>
          <a:p>
            <a:pPr lvl="1"/>
            <a:r>
              <a:rPr lang="sk-SK" b="1" noProof="0" dirty="0" err="1"/>
              <a:t>Power</a:t>
            </a:r>
            <a:r>
              <a:rPr lang="sk-SK" b="1" noProof="0" dirty="0"/>
              <a:t> BI Mobile:</a:t>
            </a:r>
            <a:r>
              <a:rPr lang="sk-SK" noProof="0" dirty="0"/>
              <a:t> mobilná aplikácia (</a:t>
            </a:r>
            <a:r>
              <a:rPr lang="sk-SK" noProof="0" dirty="0" err="1"/>
              <a:t>iOS</a:t>
            </a:r>
            <a:r>
              <a:rPr lang="sk-SK" noProof="0" dirty="0"/>
              <a:t>, Android, Windows),</a:t>
            </a:r>
            <a:endParaRPr lang="sk-SK" b="1" noProof="0" dirty="0"/>
          </a:p>
          <a:p>
            <a:pPr lvl="1"/>
            <a:r>
              <a:rPr lang="sk-SK" b="1" noProof="0" dirty="0" err="1"/>
              <a:t>Power</a:t>
            </a:r>
            <a:r>
              <a:rPr lang="sk-SK" b="1" noProof="0" dirty="0"/>
              <a:t> BI Report </a:t>
            </a:r>
            <a:r>
              <a:rPr lang="sk-SK" b="1" noProof="0" dirty="0" err="1"/>
              <a:t>Builder</a:t>
            </a:r>
            <a:r>
              <a:rPr lang="sk-SK" b="1" noProof="0" dirty="0"/>
              <a:t>: </a:t>
            </a:r>
            <a:r>
              <a:rPr lang="sk-SK" noProof="0" dirty="0"/>
              <a:t>počítačová aplikácia na tvorbu stránkových reportov,</a:t>
            </a:r>
            <a:endParaRPr lang="sk-SK" b="1" noProof="0" dirty="0"/>
          </a:p>
          <a:p>
            <a:pPr lvl="1"/>
            <a:r>
              <a:rPr lang="sk-SK" b="1" noProof="0" dirty="0" err="1"/>
              <a:t>Power</a:t>
            </a:r>
            <a:r>
              <a:rPr lang="sk-SK" b="1" noProof="0" dirty="0"/>
              <a:t> BI Report Server:</a:t>
            </a:r>
            <a:r>
              <a:rPr lang="sk-SK" noProof="0" dirty="0"/>
              <a:t> lokálny report server,</a:t>
            </a:r>
            <a:endParaRPr lang="sk-SK" b="1" noProof="0" dirty="0"/>
          </a:p>
          <a:p>
            <a:pPr lvl="1"/>
            <a:r>
              <a:rPr lang="sk-SK" b="1" noProof="0" dirty="0" err="1"/>
              <a:t>Power</a:t>
            </a:r>
            <a:r>
              <a:rPr lang="sk-SK" b="1" noProof="0" dirty="0"/>
              <a:t> BI </a:t>
            </a:r>
            <a:r>
              <a:rPr lang="sk-SK" b="1" noProof="0" dirty="0" err="1"/>
              <a:t>Gateway</a:t>
            </a:r>
            <a:r>
              <a:rPr lang="sk-SK" b="1" noProof="0" dirty="0"/>
              <a:t>: </a:t>
            </a:r>
            <a:r>
              <a:rPr lang="sk-SK" noProof="0" dirty="0"/>
              <a:t>nástroj, ktorý vytvorí bezpečné prepojenie medzi zdrojom dát a reportom, ktorý sa nachádza v </a:t>
            </a:r>
            <a:r>
              <a:rPr lang="sk-SK" noProof="0" dirty="0" err="1"/>
              <a:t>cloude</a:t>
            </a:r>
            <a:r>
              <a:rPr lang="sk-SK" noProof="0" dirty="0"/>
              <a:t>.</a:t>
            </a:r>
            <a:endParaRPr lang="sk-SK" b="1" noProof="0" dirty="0"/>
          </a:p>
          <a:p>
            <a:endParaRPr lang="sk-SK" noProof="0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750E77EF-86C3-E35E-1E04-BCBCA778684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3903" y="3507491"/>
            <a:ext cx="4355976" cy="2903984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DFD7FCB0-CA36-D78A-9CE4-40BBED5A17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779" y="3743133"/>
            <a:ext cx="3622837" cy="2432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6926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053A68C-6476-6648-A081-23BA84D9C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 Desktop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F94FC0F-BCFF-C3C1-ECB2-E7CB512AB26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noProof="0" dirty="0" err="1"/>
              <a:t>Power</a:t>
            </a:r>
            <a:r>
              <a:rPr lang="sk-SK" noProof="0" dirty="0"/>
              <a:t> BI Desktop je počítačová aplikácia, ktorú je </a:t>
            </a:r>
            <a:r>
              <a:rPr lang="sk-SK" dirty="0"/>
              <a:t>potrebné</a:t>
            </a:r>
            <a:r>
              <a:rPr lang="sk-SK" noProof="0" dirty="0"/>
              <a:t> mať stiahnutú a nainštalovanú lokálne vo svojom počítači. </a:t>
            </a:r>
          </a:p>
          <a:p>
            <a:pPr marL="0" indent="0">
              <a:buNone/>
            </a:pPr>
            <a:endParaRPr lang="sk-SK" noProof="0" dirty="0"/>
          </a:p>
          <a:p>
            <a:r>
              <a:rPr lang="sk-SK" dirty="0"/>
              <a:t>Odkaz na stiahnutie:</a:t>
            </a:r>
            <a:endParaRPr lang="sk-SK" noProof="0" dirty="0"/>
          </a:p>
          <a:p>
            <a:pPr marL="400050" lvl="1" indent="0">
              <a:buNone/>
            </a:pPr>
            <a:r>
              <a:rPr lang="en-US" dirty="0">
                <a:hlinkClick r:id="rId2"/>
              </a:rPr>
              <a:t>Download Microsoft Power BI Desktop from Official Microsoft Download Center</a:t>
            </a:r>
            <a:endParaRPr lang="cs-CZ" dirty="0"/>
          </a:p>
          <a:p>
            <a:pPr marL="285750"/>
            <a:endParaRPr lang="cs-CZ" dirty="0"/>
          </a:p>
          <a:p>
            <a:pPr marL="285750"/>
            <a:r>
              <a:rPr lang="cs-CZ" noProof="0" dirty="0"/>
              <a:t>Druhá </a:t>
            </a:r>
            <a:r>
              <a:rPr lang="sk-SK" noProof="0" dirty="0"/>
              <a:t>možnosť je cez Microsoft </a:t>
            </a:r>
            <a:r>
              <a:rPr lang="sk-SK" noProof="0" dirty="0" err="1"/>
              <a:t>Store</a:t>
            </a:r>
            <a:r>
              <a:rPr lang="cs-CZ" noProof="0" dirty="0"/>
              <a:t>.</a:t>
            </a:r>
            <a:endParaRPr lang="sk-SK" noProof="0" dirty="0"/>
          </a:p>
          <a:p>
            <a:pPr marL="0" indent="0">
              <a:buNone/>
            </a:pPr>
            <a:endParaRPr lang="sk-SK" noProof="0" dirty="0"/>
          </a:p>
          <a:p>
            <a:r>
              <a:rPr lang="sk-SK" noProof="0" dirty="0"/>
              <a:t>Je zadarmo.</a:t>
            </a:r>
          </a:p>
          <a:p>
            <a:r>
              <a:rPr lang="sk-SK" noProof="0" dirty="0"/>
              <a:t>Aplikácia je dostupná len pre operačné systémy </a:t>
            </a:r>
            <a:r>
              <a:rPr lang="sk-SK" noProof="0" dirty="0">
                <a:solidFill>
                  <a:schemeClr val="accent6"/>
                </a:solidFill>
              </a:rPr>
              <a:t>Windows</a:t>
            </a:r>
            <a:r>
              <a:rPr lang="sk-SK" noProof="0" dirty="0"/>
              <a:t>.</a:t>
            </a:r>
          </a:p>
          <a:p>
            <a:pPr marL="0" indent="0">
              <a:buNone/>
            </a:pPr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8B6D2A80-8217-04D8-084E-1C73223669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4738830"/>
            <a:ext cx="3600400" cy="1381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1494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9206E10-199E-9D04-F769-E9192D24B3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Rozhranie</a:t>
            </a:r>
            <a:r>
              <a:rPr lang="cs-CZ" dirty="0"/>
              <a:t> </a:t>
            </a:r>
            <a:r>
              <a:rPr lang="cs-CZ" dirty="0" err="1"/>
              <a:t>Power</a:t>
            </a:r>
            <a:r>
              <a:rPr lang="cs-CZ" dirty="0"/>
              <a:t> BI Desktop</a:t>
            </a:r>
            <a:endParaRPr lang="sk-SK" dirty="0"/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9C688775-52A3-C4A6-1178-EBA75A7F7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Ikona na </a:t>
            </a:r>
            <a:r>
              <a:rPr lang="cs-CZ" dirty="0" err="1"/>
              <a:t>ploche</a:t>
            </a:r>
            <a:r>
              <a:rPr lang="cs-CZ" dirty="0"/>
              <a:t> </a:t>
            </a:r>
            <a:endParaRPr lang="sk-SK" noProof="0" dirty="0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2D9E6AC4-25A9-BBD4-521F-1CA831AEFD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80" y="1880204"/>
            <a:ext cx="8316440" cy="4236268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6677C1D3-38B7-240C-30E4-7A5E69F093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3768" y="759834"/>
            <a:ext cx="723963" cy="960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95223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5399C23-D03A-05DA-571B-AB6EFCFAA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Rozhranie</a:t>
            </a:r>
            <a:r>
              <a:rPr lang="cs-CZ" dirty="0"/>
              <a:t> </a:t>
            </a:r>
            <a:r>
              <a:rPr lang="cs-CZ" dirty="0" err="1"/>
              <a:t>Power</a:t>
            </a:r>
            <a:r>
              <a:rPr lang="cs-CZ" dirty="0"/>
              <a:t> BI Desktop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E7EA128-0DBB-1649-41E1-A524D0E0E8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i="1" dirty="0"/>
              <a:t>Table </a:t>
            </a:r>
            <a:r>
              <a:rPr lang="sk-SK" i="1" dirty="0" err="1"/>
              <a:t>view</a:t>
            </a:r>
            <a:endParaRPr lang="sk-SK" i="1" dirty="0"/>
          </a:p>
          <a:p>
            <a:pPr lvl="1"/>
            <a:r>
              <a:rPr lang="cs-CZ" dirty="0"/>
              <a:t>Poskytuje </a:t>
            </a:r>
            <a:r>
              <a:rPr lang="cs-CZ" dirty="0" err="1"/>
              <a:t>náhľad</a:t>
            </a:r>
            <a:r>
              <a:rPr lang="cs-CZ" dirty="0"/>
              <a:t> importovaných dat.</a:t>
            </a:r>
            <a:endParaRPr lang="en-US" dirty="0"/>
          </a:p>
          <a:p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4168DE0-5604-FD65-4F19-944D1B992A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68" y="1951041"/>
            <a:ext cx="8460432" cy="3153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02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D072605-80ED-5E91-F620-C754B0876F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Rozhranie</a:t>
            </a:r>
            <a:r>
              <a:rPr lang="cs-CZ" dirty="0"/>
              <a:t> </a:t>
            </a:r>
            <a:r>
              <a:rPr lang="cs-CZ" dirty="0" err="1"/>
              <a:t>Power</a:t>
            </a:r>
            <a:r>
              <a:rPr lang="cs-CZ" dirty="0"/>
              <a:t> BI Desktop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CB561D0-2E81-53D7-128B-BC4AAD966F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i="1" dirty="0"/>
              <a:t>Model </a:t>
            </a:r>
            <a:r>
              <a:rPr lang="sk-SK" i="1" dirty="0" err="1"/>
              <a:t>view</a:t>
            </a:r>
            <a:endParaRPr lang="sk-SK" i="1" dirty="0"/>
          </a:p>
          <a:p>
            <a:pPr lvl="1"/>
            <a:r>
              <a:rPr lang="sk-SK" noProof="0" dirty="0"/>
              <a:t>Dátový model.</a:t>
            </a:r>
          </a:p>
          <a:p>
            <a:pPr lvl="1"/>
            <a:r>
              <a:rPr lang="sk-SK" dirty="0"/>
              <a:t>S</a:t>
            </a:r>
            <a:r>
              <a:rPr lang="sk-SK" noProof="0" dirty="0" err="1"/>
              <a:t>chéma</a:t>
            </a:r>
            <a:r>
              <a:rPr lang="sk-SK" noProof="0" dirty="0"/>
              <a:t> tabuliek a ich vzájomných vzťahov.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42DB2D3-0789-3A01-64BE-5D61E5009A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3796" y="2149583"/>
            <a:ext cx="8244408" cy="38084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19300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D120919-03EB-AEBD-2B5B-16AA387332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Rozhranie</a:t>
            </a:r>
            <a:r>
              <a:rPr lang="cs-CZ" dirty="0"/>
              <a:t> </a:t>
            </a:r>
            <a:r>
              <a:rPr lang="cs-CZ" dirty="0" err="1"/>
              <a:t>Power</a:t>
            </a:r>
            <a:r>
              <a:rPr lang="cs-CZ" dirty="0"/>
              <a:t> BI Desktop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1EF6990-5CC3-912F-2AD6-CE8BE25DED2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i="1" dirty="0"/>
              <a:t>Report </a:t>
            </a:r>
            <a:r>
              <a:rPr lang="sk-SK" i="1" dirty="0" err="1"/>
              <a:t>view</a:t>
            </a:r>
            <a:endParaRPr lang="en-US" i="1" dirty="0"/>
          </a:p>
          <a:p>
            <a:pPr lvl="1"/>
            <a:r>
              <a:rPr lang="sk-SK" dirty="0"/>
              <a:t>Slúži k tvorbe reportu.</a:t>
            </a:r>
            <a:endParaRPr lang="en-US" dirty="0"/>
          </a:p>
          <a:p>
            <a:endParaRPr lang="sk-SK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5732767D-4E9B-7948-3E79-2D1A5BD9B3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52" y="1844824"/>
            <a:ext cx="8064896" cy="3825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320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372A2D4-A360-D65B-E006-C3245E734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359999"/>
            <a:ext cx="7524352" cy="540000"/>
          </a:xfrm>
        </p:spPr>
        <p:txBody>
          <a:bodyPr/>
          <a:lstStyle/>
          <a:p>
            <a:r>
              <a:rPr lang="sk-SK" dirty="0"/>
              <a:t>Čo vám kurz „Začíname si </a:t>
            </a:r>
            <a:r>
              <a:rPr lang="sk-SK" dirty="0" err="1"/>
              <a:t>Power</a:t>
            </a:r>
            <a:r>
              <a:rPr lang="sk-SK" dirty="0"/>
              <a:t> BI“ prinesie?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5EA217-E6E8-0ECF-3703-8572E0003D1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k-SK" dirty="0"/>
          </a:p>
          <a:p>
            <a:r>
              <a:rPr lang="sk-SK" dirty="0"/>
              <a:t>Zoznámite sa so </a:t>
            </a:r>
            <a:r>
              <a:rPr lang="sk-SK" dirty="0">
                <a:solidFill>
                  <a:schemeClr val="accent6"/>
                </a:solidFill>
              </a:rPr>
              <a:t>základnou funkcionalitou </a:t>
            </a:r>
            <a:r>
              <a:rPr lang="sk-SK" dirty="0"/>
              <a:t>softvéru </a:t>
            </a:r>
            <a:r>
              <a:rPr lang="sk-SK" dirty="0" err="1"/>
              <a:t>Power</a:t>
            </a:r>
            <a:r>
              <a:rPr lang="sk-SK" dirty="0"/>
              <a:t> BI Desktop.</a:t>
            </a:r>
          </a:p>
          <a:p>
            <a:r>
              <a:rPr lang="sk-SK" dirty="0"/>
              <a:t>Naučíte sa </a:t>
            </a:r>
            <a:r>
              <a:rPr lang="sk-SK" dirty="0">
                <a:solidFill>
                  <a:schemeClr val="accent6"/>
                </a:solidFill>
              </a:rPr>
              <a:t>načítať dáta </a:t>
            </a:r>
            <a:r>
              <a:rPr lang="sk-SK" dirty="0"/>
              <a:t>z rôznych formátov a </a:t>
            </a:r>
            <a:r>
              <a:rPr lang="sk-SK" dirty="0">
                <a:solidFill>
                  <a:schemeClr val="accent6"/>
                </a:solidFill>
              </a:rPr>
              <a:t>pripraviť</a:t>
            </a:r>
            <a:r>
              <a:rPr lang="sk-SK" dirty="0"/>
              <a:t> ich pred analýzou.</a:t>
            </a:r>
          </a:p>
          <a:p>
            <a:r>
              <a:rPr lang="sk-SK" dirty="0"/>
              <a:t>Zoznámite sa s </a:t>
            </a:r>
            <a:r>
              <a:rPr lang="sk-SK" dirty="0">
                <a:solidFill>
                  <a:schemeClr val="accent6"/>
                </a:solidFill>
              </a:rPr>
              <a:t>tvorbou základných vizuálov</a:t>
            </a:r>
            <a:r>
              <a:rPr lang="sk-SK" dirty="0"/>
              <a:t>.</a:t>
            </a:r>
          </a:p>
          <a:p>
            <a:r>
              <a:rPr lang="sk-SK" dirty="0"/>
              <a:t>Naučíte sa ako </a:t>
            </a:r>
            <a:r>
              <a:rPr lang="sk-SK" dirty="0">
                <a:solidFill>
                  <a:schemeClr val="accent6"/>
                </a:solidFill>
              </a:rPr>
              <a:t>posunúť reporty na vyššiu úroveň</a:t>
            </a:r>
            <a:r>
              <a:rPr lang="sk-SK" dirty="0"/>
              <a:t>.</a:t>
            </a:r>
          </a:p>
          <a:p>
            <a:r>
              <a:rPr lang="sk-SK" dirty="0"/>
              <a:t>Naučíte sa </a:t>
            </a:r>
            <a:r>
              <a:rPr lang="sk-SK" dirty="0">
                <a:solidFill>
                  <a:schemeClr val="accent6"/>
                </a:solidFill>
              </a:rPr>
              <a:t>s vizuálmi pracovať </a:t>
            </a:r>
            <a:r>
              <a:rPr lang="sk-SK" dirty="0"/>
              <a:t>a vhodne ich </a:t>
            </a:r>
            <a:r>
              <a:rPr lang="sk-SK" dirty="0">
                <a:solidFill>
                  <a:schemeClr val="accent6"/>
                </a:solidFill>
              </a:rPr>
              <a:t>formátovať</a:t>
            </a:r>
            <a:r>
              <a:rPr lang="sk-SK" dirty="0"/>
              <a:t>.</a:t>
            </a:r>
          </a:p>
          <a:p>
            <a:r>
              <a:rPr lang="sk-SK" dirty="0"/>
              <a:t>Naučíte sa vytvárať výstupy vo forme </a:t>
            </a:r>
            <a:r>
              <a:rPr lang="sk-SK" dirty="0">
                <a:solidFill>
                  <a:schemeClr val="accent6"/>
                </a:solidFill>
              </a:rPr>
              <a:t>prehľadných reportov.</a:t>
            </a:r>
          </a:p>
          <a:p>
            <a:r>
              <a:rPr lang="sk-SK" dirty="0"/>
              <a:t>Naučíte sa ako reporty </a:t>
            </a:r>
            <a:r>
              <a:rPr lang="sk-SK" dirty="0">
                <a:solidFill>
                  <a:schemeClr val="accent6"/>
                </a:solidFill>
              </a:rPr>
              <a:t>publikovať</a:t>
            </a:r>
            <a:r>
              <a:rPr lang="sk-SK" dirty="0"/>
              <a:t> do </a:t>
            </a:r>
            <a:r>
              <a:rPr lang="sk-SK" dirty="0" err="1"/>
              <a:t>Power</a:t>
            </a:r>
            <a:r>
              <a:rPr lang="sk-SK" dirty="0"/>
              <a:t> BI Service a </a:t>
            </a:r>
            <a:r>
              <a:rPr lang="sk-SK" dirty="0">
                <a:solidFill>
                  <a:schemeClr val="accent6"/>
                </a:solidFill>
              </a:rPr>
              <a:t>zdieľať</a:t>
            </a:r>
            <a:r>
              <a:rPr lang="sk-SK" dirty="0"/>
              <a:t> ich s ďalšími členmi tímu alebo organizácie. </a:t>
            </a:r>
          </a:p>
          <a:p>
            <a:r>
              <a:rPr lang="sk-SK" dirty="0"/>
              <a:t>Odnesiete si </a:t>
            </a:r>
            <a:r>
              <a:rPr lang="sk-SK" dirty="0">
                <a:solidFill>
                  <a:schemeClr val="accent6"/>
                </a:solidFill>
              </a:rPr>
              <a:t>pevný základ pre ďalší rozvoj </a:t>
            </a:r>
            <a:r>
              <a:rPr lang="sk-SK" dirty="0"/>
              <a:t>v oblasti </a:t>
            </a:r>
            <a:r>
              <a:rPr lang="sk-SK" dirty="0" err="1"/>
              <a:t>Power</a:t>
            </a:r>
            <a:r>
              <a:rPr lang="sk-SK" dirty="0"/>
              <a:t> BI. V prípade záujmu je k dispozícii 3 dňový kurz „</a:t>
            </a:r>
            <a:r>
              <a:rPr lang="sk-SK" dirty="0" err="1"/>
              <a:t>Ovládněte</a:t>
            </a:r>
            <a:r>
              <a:rPr lang="sk-SK" dirty="0"/>
              <a:t> </a:t>
            </a:r>
            <a:r>
              <a:rPr lang="sk-SK" dirty="0" err="1"/>
              <a:t>Power</a:t>
            </a:r>
            <a:r>
              <a:rPr lang="sk-SK" dirty="0"/>
              <a:t> BI: Od </a:t>
            </a:r>
            <a:r>
              <a:rPr lang="sk-SK" dirty="0" err="1"/>
              <a:t>základů</a:t>
            </a:r>
            <a:r>
              <a:rPr lang="sk-SK" dirty="0"/>
              <a:t> po pokročilé techniky“.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D44B4795-D7C8-C8CC-6E4A-8197B0CEA9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7984" y="4941168"/>
            <a:ext cx="2495707" cy="138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5612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F27F783-B40E-368A-BECE-CAED2CD99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Rozhranie</a:t>
            </a:r>
            <a:r>
              <a:rPr lang="cs-CZ" dirty="0"/>
              <a:t> </a:t>
            </a:r>
            <a:r>
              <a:rPr lang="cs-CZ" dirty="0" err="1"/>
              <a:t>Power</a:t>
            </a:r>
            <a:r>
              <a:rPr lang="cs-CZ" dirty="0"/>
              <a:t> BI Desktop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B4D2606-636E-EC72-A4DB-CEB5836909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i="1" dirty="0"/>
              <a:t>DAX </a:t>
            </a:r>
            <a:r>
              <a:rPr lang="cs-CZ" i="1" dirty="0" err="1"/>
              <a:t>query</a:t>
            </a:r>
            <a:r>
              <a:rPr lang="cs-CZ" i="1" dirty="0"/>
              <a:t> </a:t>
            </a:r>
            <a:r>
              <a:rPr lang="cs-CZ" i="1" dirty="0" err="1"/>
              <a:t>view</a:t>
            </a:r>
            <a:endParaRPr lang="cs-CZ" i="1" dirty="0"/>
          </a:p>
          <a:p>
            <a:pPr lvl="1"/>
            <a:r>
              <a:rPr lang="sk-SK" noProof="0" dirty="0"/>
              <a:t>Slúži k vráteniu dát pomocou dotazov jazyka DAX.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75E1F60-B953-8FB0-0BAB-92CB0CFC07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816" y="1844824"/>
            <a:ext cx="8040426" cy="3709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3130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6AF4CA0-8867-1B81-4AB1-1D0B9EB756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noProof="0" dirty="0"/>
              <a:t>Nastavenia </a:t>
            </a:r>
            <a:r>
              <a:rPr lang="sk-SK" noProof="0" dirty="0" err="1"/>
              <a:t>Power</a:t>
            </a:r>
            <a:r>
              <a:rPr lang="sk-SK" noProof="0" dirty="0"/>
              <a:t> BI Desktop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1E2008C-DBA7-AD4A-1004-B59E1A2010A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noProof="0" dirty="0"/>
              <a:t>Dve časti:</a:t>
            </a:r>
          </a:p>
          <a:p>
            <a:pPr lvl="1"/>
            <a:r>
              <a:rPr lang="sk-SK" b="1" noProof="0" dirty="0" err="1">
                <a:solidFill>
                  <a:schemeClr val="accent6"/>
                </a:solidFill>
              </a:rPr>
              <a:t>Global</a:t>
            </a:r>
            <a:r>
              <a:rPr lang="sk-SK" noProof="0" dirty="0"/>
              <a:t> – pre aplikáciu, pre všetky súbory </a:t>
            </a:r>
            <a:r>
              <a:rPr lang="sk-SK" noProof="0" dirty="0" err="1"/>
              <a:t>Power</a:t>
            </a:r>
            <a:r>
              <a:rPr lang="sk-SK" noProof="0" dirty="0"/>
              <a:t> BI.</a:t>
            </a:r>
          </a:p>
          <a:p>
            <a:pPr lvl="1"/>
            <a:r>
              <a:rPr lang="sk-SK" b="1" noProof="0" dirty="0" err="1">
                <a:solidFill>
                  <a:schemeClr val="accent6"/>
                </a:solidFill>
              </a:rPr>
              <a:t>Current</a:t>
            </a:r>
            <a:r>
              <a:rPr lang="sk-SK" b="1" noProof="0" dirty="0">
                <a:solidFill>
                  <a:schemeClr val="accent6"/>
                </a:solidFill>
              </a:rPr>
              <a:t> </a:t>
            </a:r>
            <a:r>
              <a:rPr lang="sk-SK" b="1" noProof="0" dirty="0" err="1">
                <a:solidFill>
                  <a:schemeClr val="accent6"/>
                </a:solidFill>
              </a:rPr>
              <a:t>file</a:t>
            </a:r>
            <a:r>
              <a:rPr lang="sk-SK" b="1" noProof="0" dirty="0">
                <a:solidFill>
                  <a:schemeClr val="accent6"/>
                </a:solidFill>
              </a:rPr>
              <a:t> </a:t>
            </a:r>
            <a:r>
              <a:rPr lang="sk-SK" noProof="0" dirty="0"/>
              <a:t>– pre konkrétny súbor .</a:t>
            </a:r>
            <a:r>
              <a:rPr lang="sk-SK" noProof="0" dirty="0" err="1"/>
              <a:t>pbix</a:t>
            </a:r>
            <a:r>
              <a:rPr lang="sk-SK" noProof="0" dirty="0"/>
              <a:t>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47ED440-0C31-D7EC-068E-E807E3A3E2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307686"/>
            <a:ext cx="4968552" cy="3966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23351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CDB8FEA-E583-BF3A-43DA-62FC4FA537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Nastavenie</a:t>
            </a:r>
            <a:r>
              <a:rPr lang="cs-CZ" dirty="0"/>
              <a:t> jazyku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B621D25-BCB3-8094-613C-27E23A29D13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i="1" dirty="0" err="1">
                <a:solidFill>
                  <a:schemeClr val="accent6"/>
                </a:solidFill>
              </a:rPr>
              <a:t>File</a:t>
            </a:r>
            <a:r>
              <a:rPr lang="cs-CZ" i="1" dirty="0">
                <a:solidFill>
                  <a:schemeClr val="accent6"/>
                </a:solidFill>
              </a:rPr>
              <a:t> – </a:t>
            </a:r>
            <a:r>
              <a:rPr lang="cs-CZ" i="1" dirty="0" err="1">
                <a:solidFill>
                  <a:schemeClr val="accent6"/>
                </a:solidFill>
              </a:rPr>
              <a:t>Options</a:t>
            </a:r>
            <a:r>
              <a:rPr lang="cs-CZ" i="1" dirty="0">
                <a:solidFill>
                  <a:schemeClr val="accent6"/>
                </a:solidFill>
              </a:rPr>
              <a:t> and </a:t>
            </a:r>
            <a:r>
              <a:rPr lang="cs-CZ" i="1" dirty="0" err="1">
                <a:solidFill>
                  <a:schemeClr val="accent6"/>
                </a:solidFill>
              </a:rPr>
              <a:t>settings</a:t>
            </a:r>
            <a:r>
              <a:rPr lang="cs-CZ" i="1" dirty="0">
                <a:solidFill>
                  <a:schemeClr val="accent6"/>
                </a:solidFill>
              </a:rPr>
              <a:t> – </a:t>
            </a:r>
            <a:r>
              <a:rPr lang="cs-CZ" i="1" dirty="0" err="1">
                <a:solidFill>
                  <a:schemeClr val="accent6"/>
                </a:solidFill>
              </a:rPr>
              <a:t>Options</a:t>
            </a:r>
            <a:r>
              <a:rPr lang="cs-CZ" i="1" dirty="0">
                <a:solidFill>
                  <a:schemeClr val="accent6"/>
                </a:solidFill>
              </a:rPr>
              <a:t> – </a:t>
            </a:r>
            <a:r>
              <a:rPr lang="cs-CZ" i="1" dirty="0" err="1">
                <a:solidFill>
                  <a:schemeClr val="accent6"/>
                </a:solidFill>
              </a:rPr>
              <a:t>Regional</a:t>
            </a:r>
            <a:r>
              <a:rPr lang="cs-CZ" i="1" dirty="0">
                <a:solidFill>
                  <a:schemeClr val="accent6"/>
                </a:solidFill>
              </a:rPr>
              <a:t> </a:t>
            </a:r>
            <a:r>
              <a:rPr lang="cs-CZ" i="1" dirty="0" err="1">
                <a:solidFill>
                  <a:schemeClr val="accent6"/>
                </a:solidFill>
              </a:rPr>
              <a:t>Settings</a:t>
            </a:r>
            <a:endParaRPr lang="cs-CZ" i="1" dirty="0">
              <a:solidFill>
                <a:schemeClr val="accent6"/>
              </a:solidFill>
            </a:endParaRPr>
          </a:p>
          <a:p>
            <a:endParaRPr lang="cs-CZ" dirty="0"/>
          </a:p>
          <a:p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414FF0A4-EE18-B724-06F0-7FEE05DC3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9632" y="1444090"/>
            <a:ext cx="6120680" cy="4855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4937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CEBEF2-56EA-6172-EC4F-DD4A94C56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noProof="0" dirty="0"/>
              <a:t>Ďalšie dôležité nastavenia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A58EF4B-3A01-9E6E-EC26-24EEEC8450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i="1" dirty="0" err="1">
                <a:solidFill>
                  <a:schemeClr val="accent6"/>
                </a:solidFill>
              </a:rPr>
              <a:t>Global</a:t>
            </a:r>
            <a:r>
              <a:rPr lang="cs-CZ" i="1" dirty="0">
                <a:solidFill>
                  <a:schemeClr val="accent6"/>
                </a:solidFill>
              </a:rPr>
              <a:t> – Data </a:t>
            </a:r>
            <a:r>
              <a:rPr lang="cs-CZ" i="1" dirty="0" err="1">
                <a:solidFill>
                  <a:schemeClr val="accent6"/>
                </a:solidFill>
              </a:rPr>
              <a:t>Load</a:t>
            </a:r>
            <a:r>
              <a:rPr lang="cs-CZ" i="1" dirty="0">
                <a:solidFill>
                  <a:schemeClr val="accent6"/>
                </a:solidFill>
              </a:rPr>
              <a:t> </a:t>
            </a:r>
            <a:r>
              <a:rPr lang="cs-CZ" dirty="0"/>
              <a:t>–</a:t>
            </a:r>
            <a:r>
              <a:rPr lang="sk-SK" noProof="0" dirty="0"/>
              <a:t> nikdy nedetegovať dátové typy neštruktúrovaných dát.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  <a:p>
            <a:r>
              <a:rPr lang="sk-SK" i="1" dirty="0" err="1">
                <a:solidFill>
                  <a:schemeClr val="accent6"/>
                </a:solidFill>
              </a:rPr>
              <a:t>Global</a:t>
            </a:r>
            <a:r>
              <a:rPr lang="sk-SK" i="1" dirty="0">
                <a:solidFill>
                  <a:schemeClr val="accent6"/>
                </a:solidFill>
              </a:rPr>
              <a:t> – </a:t>
            </a:r>
            <a:r>
              <a:rPr lang="sk-SK" i="1" dirty="0" err="1">
                <a:solidFill>
                  <a:schemeClr val="accent6"/>
                </a:solidFill>
              </a:rPr>
              <a:t>Preview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i="1" dirty="0" err="1">
                <a:solidFill>
                  <a:schemeClr val="accent6"/>
                </a:solidFill>
              </a:rPr>
              <a:t>features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dirty="0"/>
              <a:t>– pokročilejšie funkcionality </a:t>
            </a:r>
            <a:r>
              <a:rPr lang="sk-SK" dirty="0" err="1"/>
              <a:t>Power</a:t>
            </a:r>
            <a:r>
              <a:rPr lang="sk-SK" dirty="0"/>
              <a:t> BI, ktoré si možno pridať a používať pri tvorbe reportu.</a:t>
            </a:r>
          </a:p>
          <a:p>
            <a:endParaRPr lang="sk-SK" dirty="0"/>
          </a:p>
          <a:p>
            <a:endParaRPr lang="sk-SK" dirty="0"/>
          </a:p>
          <a:p>
            <a:r>
              <a:rPr lang="sk-SK" i="1" dirty="0" err="1">
                <a:solidFill>
                  <a:schemeClr val="accent6"/>
                </a:solidFill>
              </a:rPr>
              <a:t>Global</a:t>
            </a:r>
            <a:r>
              <a:rPr lang="sk-SK" i="1" dirty="0">
                <a:solidFill>
                  <a:schemeClr val="accent6"/>
                </a:solidFill>
              </a:rPr>
              <a:t> – </a:t>
            </a:r>
            <a:r>
              <a:rPr lang="sk-SK" i="1" dirty="0" err="1">
                <a:solidFill>
                  <a:schemeClr val="accent6"/>
                </a:solidFill>
              </a:rPr>
              <a:t>Security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dirty="0"/>
              <a:t>– pri práci s mapovými </a:t>
            </a:r>
          </a:p>
          <a:p>
            <a:pPr marL="0" indent="0">
              <a:buNone/>
            </a:pPr>
            <a:r>
              <a:rPr lang="sk-SK" dirty="0"/>
              <a:t>      vizuálmi.</a:t>
            </a:r>
          </a:p>
          <a:p>
            <a:endParaRPr lang="sk-SK" dirty="0"/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68D339B-285E-9ABD-840E-5EEF3DE608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412776"/>
            <a:ext cx="4720151" cy="1054105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AD4B39C8-811C-75CD-D57F-7B8BFBA33C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3429000"/>
            <a:ext cx="3384376" cy="2543626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430ABE6-E579-EC2A-FC60-D4D6CC3936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5880" y="4683033"/>
            <a:ext cx="2520280" cy="138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90789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6D7E2D-33C3-CAC9-A046-D2AD0DA65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noProof="0" dirty="0"/>
              <a:t>Ďalšie dôležité nastavenia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B2F62D7-F91F-A09F-4DE5-9162F29795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i="1" noProof="0" dirty="0" err="1">
                <a:solidFill>
                  <a:schemeClr val="accent6"/>
                </a:solidFill>
              </a:rPr>
              <a:t>Current</a:t>
            </a:r>
            <a:r>
              <a:rPr lang="sk-SK" i="1" noProof="0" dirty="0">
                <a:solidFill>
                  <a:schemeClr val="accent6"/>
                </a:solidFill>
              </a:rPr>
              <a:t> </a:t>
            </a:r>
            <a:r>
              <a:rPr lang="sk-SK" i="1" noProof="0" dirty="0" err="1">
                <a:solidFill>
                  <a:schemeClr val="accent6"/>
                </a:solidFill>
              </a:rPr>
              <a:t>file</a:t>
            </a:r>
            <a:r>
              <a:rPr lang="sk-SK" i="1" noProof="0" dirty="0">
                <a:solidFill>
                  <a:schemeClr val="accent6"/>
                </a:solidFill>
              </a:rPr>
              <a:t> – </a:t>
            </a:r>
            <a:r>
              <a:rPr lang="sk-SK" i="1" noProof="0" dirty="0" err="1">
                <a:solidFill>
                  <a:schemeClr val="accent6"/>
                </a:solidFill>
              </a:rPr>
              <a:t>Data</a:t>
            </a:r>
            <a:r>
              <a:rPr lang="sk-SK" i="1" noProof="0" dirty="0">
                <a:solidFill>
                  <a:schemeClr val="accent6"/>
                </a:solidFill>
              </a:rPr>
              <a:t> </a:t>
            </a:r>
            <a:r>
              <a:rPr lang="sk-SK" i="1" noProof="0" dirty="0" err="1">
                <a:solidFill>
                  <a:schemeClr val="accent6"/>
                </a:solidFill>
              </a:rPr>
              <a:t>Load</a:t>
            </a:r>
            <a:r>
              <a:rPr lang="sk-SK" i="1" noProof="0" dirty="0">
                <a:solidFill>
                  <a:schemeClr val="accent6"/>
                </a:solidFill>
              </a:rPr>
              <a:t> </a:t>
            </a:r>
            <a:r>
              <a:rPr lang="sk-SK" noProof="0" dirty="0"/>
              <a:t>– vzťahy si vytvárať bez pomoci</a:t>
            </a:r>
            <a:r>
              <a:rPr lang="sk-SK" dirty="0"/>
              <a:t>!</a:t>
            </a:r>
            <a:endParaRPr lang="sk-SK" noProof="0" dirty="0"/>
          </a:p>
          <a:p>
            <a:endParaRPr lang="sk-SK" dirty="0"/>
          </a:p>
          <a:p>
            <a:endParaRPr lang="sk-SK" noProof="0" dirty="0"/>
          </a:p>
          <a:p>
            <a:endParaRPr lang="sk-SK" dirty="0"/>
          </a:p>
          <a:p>
            <a:endParaRPr lang="sk-SK" noProof="0" dirty="0"/>
          </a:p>
          <a:p>
            <a:endParaRPr lang="sk-SK" dirty="0"/>
          </a:p>
          <a:p>
            <a:endParaRPr lang="sk-SK" noProof="0" dirty="0"/>
          </a:p>
          <a:p>
            <a:r>
              <a:rPr lang="sk-SK" i="1" dirty="0" err="1">
                <a:solidFill>
                  <a:schemeClr val="accent6"/>
                </a:solidFill>
              </a:rPr>
              <a:t>Current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i="1" dirty="0" err="1">
                <a:solidFill>
                  <a:schemeClr val="accent6"/>
                </a:solidFill>
              </a:rPr>
              <a:t>file</a:t>
            </a:r>
            <a:r>
              <a:rPr lang="sk-SK" i="1" dirty="0">
                <a:solidFill>
                  <a:schemeClr val="accent6"/>
                </a:solidFill>
              </a:rPr>
              <a:t> – </a:t>
            </a:r>
            <a:r>
              <a:rPr lang="sk-SK" i="1" dirty="0" err="1">
                <a:solidFill>
                  <a:schemeClr val="accent6"/>
                </a:solidFill>
              </a:rPr>
              <a:t>Locale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i="1" dirty="0" err="1">
                <a:solidFill>
                  <a:schemeClr val="accent6"/>
                </a:solidFill>
              </a:rPr>
              <a:t>for</a:t>
            </a:r>
            <a:r>
              <a:rPr lang="sk-SK" i="1" dirty="0">
                <a:solidFill>
                  <a:schemeClr val="accent6"/>
                </a:solidFill>
              </a:rPr>
              <a:t> import </a:t>
            </a:r>
            <a:r>
              <a:rPr lang="sk-SK" dirty="0"/>
              <a:t>– závisí na type dátovej matice, s ktorou pracujeme – česká databáza alebo americká ?</a:t>
            </a:r>
          </a:p>
          <a:p>
            <a:endParaRPr lang="sk-SK" noProof="0" dirty="0"/>
          </a:p>
          <a:p>
            <a:endParaRPr lang="sk-SK" noProof="0" dirty="0"/>
          </a:p>
          <a:p>
            <a:endParaRPr lang="cs-CZ" dirty="0"/>
          </a:p>
          <a:p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1EDCA15-4CFD-D74E-EC18-1858701FA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822" y="1412776"/>
            <a:ext cx="3588154" cy="1494217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70B57A4B-4268-D814-548A-FAAC58642B3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4581128"/>
            <a:ext cx="6421680" cy="1109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48894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B962C13-A216-793A-A5C1-F56A8C9B18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Import dat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E271853-0268-EFC6-5E71-DE84D8F077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Š</a:t>
            </a:r>
            <a:r>
              <a:rPr lang="cs-CZ" noProof="0" dirty="0" err="1"/>
              <a:t>iroká</a:t>
            </a:r>
            <a:r>
              <a:rPr lang="cs-CZ" noProof="0" dirty="0"/>
              <a:t> škála možností </a:t>
            </a:r>
            <a:r>
              <a:rPr lang="sk-SK" noProof="0" dirty="0"/>
              <a:t>pripojenia</a:t>
            </a:r>
            <a:r>
              <a:rPr lang="sk-SK" dirty="0"/>
              <a:t> sa ku</a:t>
            </a:r>
            <a:r>
              <a:rPr lang="sk-SK" noProof="0" dirty="0"/>
              <a:t> zdrojom:</a:t>
            </a:r>
          </a:p>
          <a:p>
            <a:pPr lvl="1"/>
            <a:r>
              <a:rPr lang="cs-CZ" dirty="0"/>
              <a:t>sú</a:t>
            </a:r>
            <a:r>
              <a:rPr lang="cs-CZ" noProof="0" dirty="0"/>
              <a:t>bor (excel, text/</a:t>
            </a:r>
            <a:r>
              <a:rPr lang="cs-CZ" noProof="0" dirty="0" err="1"/>
              <a:t>csv</a:t>
            </a:r>
            <a:r>
              <a:rPr lang="cs-CZ" noProof="0" dirty="0"/>
              <a:t>, XML, JSON, ...),</a:t>
            </a:r>
          </a:p>
          <a:p>
            <a:pPr lvl="1"/>
            <a:r>
              <a:rPr lang="sk-SK" dirty="0"/>
              <a:t>d</a:t>
            </a:r>
            <a:r>
              <a:rPr lang="sk-SK" noProof="0" dirty="0" err="1"/>
              <a:t>atabáza</a:t>
            </a:r>
            <a:r>
              <a:rPr lang="cs-CZ" noProof="0" dirty="0"/>
              <a:t> (SQL, DB2, </a:t>
            </a:r>
            <a:r>
              <a:rPr lang="cs-CZ" noProof="0" dirty="0" err="1"/>
              <a:t>MySQL</a:t>
            </a:r>
            <a:r>
              <a:rPr lang="cs-CZ" noProof="0" dirty="0"/>
              <a:t>, </a:t>
            </a:r>
            <a:r>
              <a:rPr lang="cs-CZ" noProof="0" dirty="0" err="1"/>
              <a:t>Sybase</a:t>
            </a:r>
            <a:r>
              <a:rPr lang="cs-CZ" noProof="0" dirty="0"/>
              <a:t>, </a:t>
            </a:r>
            <a:r>
              <a:rPr lang="cs-CZ" noProof="0" dirty="0" err="1"/>
              <a:t>Teradata</a:t>
            </a:r>
            <a:r>
              <a:rPr lang="cs-CZ" noProof="0" dirty="0"/>
              <a:t>, ...),</a:t>
            </a:r>
          </a:p>
          <a:p>
            <a:pPr lvl="1"/>
            <a:r>
              <a:rPr lang="cs-CZ" noProof="0" dirty="0" err="1"/>
              <a:t>Power</a:t>
            </a:r>
            <a:r>
              <a:rPr lang="cs-CZ" noProof="0" dirty="0"/>
              <a:t> </a:t>
            </a:r>
            <a:r>
              <a:rPr lang="cs-CZ" noProof="0" dirty="0" err="1"/>
              <a:t>Platform</a:t>
            </a:r>
            <a:r>
              <a:rPr lang="cs-CZ" noProof="0" dirty="0"/>
              <a:t> (</a:t>
            </a:r>
            <a:r>
              <a:rPr lang="cs-CZ" noProof="0" dirty="0" err="1"/>
              <a:t>Power</a:t>
            </a:r>
            <a:r>
              <a:rPr lang="cs-CZ" noProof="0" dirty="0"/>
              <a:t> BI </a:t>
            </a:r>
            <a:r>
              <a:rPr lang="cs-CZ" noProof="0" dirty="0" err="1"/>
              <a:t>dataset</a:t>
            </a:r>
            <a:r>
              <a:rPr lang="cs-CZ" noProof="0" dirty="0"/>
              <a:t>, ...),</a:t>
            </a:r>
          </a:p>
          <a:p>
            <a:pPr lvl="1"/>
            <a:r>
              <a:rPr lang="cs-CZ" noProof="0" dirty="0"/>
              <a:t>Azure (Azure SQL, ...),</a:t>
            </a:r>
          </a:p>
          <a:p>
            <a:pPr lvl="1"/>
            <a:r>
              <a:rPr lang="cs-CZ" dirty="0"/>
              <a:t>o</a:t>
            </a:r>
            <a:r>
              <a:rPr lang="cs-CZ" noProof="0" dirty="0" err="1"/>
              <a:t>nline</a:t>
            </a:r>
            <a:r>
              <a:rPr lang="cs-CZ" noProof="0" dirty="0"/>
              <a:t> služby (</a:t>
            </a:r>
            <a:r>
              <a:rPr lang="cs-CZ" noProof="0" dirty="0" err="1"/>
              <a:t>Sharepoint</a:t>
            </a:r>
            <a:r>
              <a:rPr lang="cs-CZ" noProof="0" dirty="0"/>
              <a:t> Online, </a:t>
            </a:r>
            <a:r>
              <a:rPr lang="cs-CZ" noProof="0" dirty="0" err="1"/>
              <a:t>Salesforce</a:t>
            </a:r>
            <a:r>
              <a:rPr lang="cs-CZ" noProof="0" dirty="0"/>
              <a:t>),</a:t>
            </a:r>
          </a:p>
          <a:p>
            <a:pPr lvl="1"/>
            <a:r>
              <a:rPr lang="cs-CZ" dirty="0"/>
              <a:t>i</a:t>
            </a:r>
            <a:r>
              <a:rPr lang="cs-CZ" noProof="0" dirty="0" err="1"/>
              <a:t>né</a:t>
            </a:r>
            <a:r>
              <a:rPr lang="cs-CZ" noProof="0" dirty="0"/>
              <a:t> (Web, ODBC, ...).</a:t>
            </a:r>
          </a:p>
          <a:p>
            <a:endParaRPr lang="sk-SK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29BB6845-5BE0-5D80-40EB-085785F93C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8104" y="2113690"/>
            <a:ext cx="2952328" cy="4186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9019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52F4BF6-D69D-2256-720B-30A3E5BC93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Excel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324E08E-0D8E-5D4B-9BB8-B41DB87B8E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noProof="0" dirty="0"/>
              <a:t>Musíme vybrať list v rámci </a:t>
            </a:r>
            <a:r>
              <a:rPr lang="sk-SK" noProof="0" dirty="0" err="1"/>
              <a:t>excel</a:t>
            </a:r>
            <a:r>
              <a:rPr lang="sk-SK" noProof="0" dirty="0"/>
              <a:t> súboru</a:t>
            </a:r>
            <a:r>
              <a:rPr lang="cs-CZ" dirty="0"/>
              <a:t>.</a:t>
            </a:r>
          </a:p>
          <a:p>
            <a:r>
              <a:rPr lang="cs-CZ" dirty="0"/>
              <a:t>Potom máme </a:t>
            </a:r>
            <a:r>
              <a:rPr lang="cs-CZ" dirty="0" err="1"/>
              <a:t>dve</a:t>
            </a:r>
            <a:r>
              <a:rPr lang="cs-CZ" dirty="0"/>
              <a:t> možnosti: </a:t>
            </a:r>
          </a:p>
          <a:p>
            <a:pPr lvl="1"/>
            <a:r>
              <a:rPr lang="sk-SK" i="1" dirty="0">
                <a:solidFill>
                  <a:schemeClr val="accent6"/>
                </a:solidFill>
              </a:rPr>
              <a:t>načítať dáta</a:t>
            </a:r>
            <a:r>
              <a:rPr lang="sk-SK" dirty="0"/>
              <a:t> (</a:t>
            </a:r>
            <a:r>
              <a:rPr lang="sk-SK" dirty="0" err="1"/>
              <a:t>Load</a:t>
            </a:r>
            <a:r>
              <a:rPr lang="sk-SK" dirty="0"/>
              <a:t>),</a:t>
            </a:r>
          </a:p>
          <a:p>
            <a:pPr lvl="1"/>
            <a:r>
              <a:rPr lang="sk-SK" i="1" dirty="0">
                <a:solidFill>
                  <a:schemeClr val="accent6"/>
                </a:solidFill>
              </a:rPr>
              <a:t>transformovať dáta </a:t>
            </a:r>
            <a:r>
              <a:rPr lang="sk-SK" dirty="0"/>
              <a:t>(</a:t>
            </a:r>
            <a:r>
              <a:rPr lang="sk-SK" dirty="0" err="1"/>
              <a:t>Tranform</a:t>
            </a:r>
            <a:r>
              <a:rPr lang="sk-SK" dirty="0"/>
              <a:t> </a:t>
            </a:r>
            <a:r>
              <a:rPr lang="sk-SK" dirty="0" err="1"/>
              <a:t>Data</a:t>
            </a:r>
            <a:r>
              <a:rPr lang="sk-SK" dirty="0"/>
              <a:t>) – dostaneme sa do </a:t>
            </a:r>
            <a:r>
              <a:rPr lang="sk-SK" i="1" dirty="0" err="1">
                <a:solidFill>
                  <a:schemeClr val="accent6"/>
                </a:solidFill>
              </a:rPr>
              <a:t>Power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i="1" dirty="0" err="1">
                <a:solidFill>
                  <a:schemeClr val="accent6"/>
                </a:solidFill>
              </a:rPr>
              <a:t>Query</a:t>
            </a:r>
            <a:r>
              <a:rPr lang="sk-SK" i="1" dirty="0">
                <a:solidFill>
                  <a:schemeClr val="accent6"/>
                </a:solidFill>
              </a:rPr>
              <a:t> editoru</a:t>
            </a:r>
            <a:r>
              <a:rPr lang="sk-SK" dirty="0"/>
              <a:t>.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1CF96335-467E-CDA0-C954-9299DBA98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420888"/>
            <a:ext cx="4968552" cy="3993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3078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2A4AE1C-EF62-219F-A213-013DA5B87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CSV </a:t>
            </a:r>
            <a:r>
              <a:rPr lang="cs-CZ" dirty="0" err="1"/>
              <a:t>alebo</a:t>
            </a:r>
            <a:r>
              <a:rPr lang="cs-CZ" dirty="0"/>
              <a:t> </a:t>
            </a:r>
            <a:r>
              <a:rPr lang="cs-CZ" dirty="0" err="1"/>
              <a:t>txt</a:t>
            </a:r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53219D3-292F-4677-A344-9AC4C33372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901088"/>
            <a:ext cx="7704856" cy="5055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84115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EF44C16-75C2-014E-2C37-E84D1DEBC2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Po kliknutí na </a:t>
            </a:r>
            <a:r>
              <a:rPr lang="cs-CZ" dirty="0" err="1"/>
              <a:t>Load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257A739-4A69-993E-B5B2-1009EEA2A5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i="0" dirty="0">
                <a:solidFill>
                  <a:schemeClr val="tx1"/>
                </a:solidFill>
                <a:effectLst/>
              </a:rPr>
              <a:t>Dáta, ku ktorým sa pripojíme (napr. Excel) sa uložia do tzv. </a:t>
            </a:r>
            <a:r>
              <a:rPr lang="sk-SK" i="0" dirty="0" err="1">
                <a:solidFill>
                  <a:schemeClr val="tx1"/>
                </a:solidFill>
                <a:effectLst/>
              </a:rPr>
              <a:t>medzipamäte</a:t>
            </a:r>
            <a:r>
              <a:rPr lang="sk-SK" i="0" dirty="0">
                <a:solidFill>
                  <a:schemeClr val="tx1"/>
                </a:solidFill>
                <a:effectLst/>
              </a:rPr>
              <a:t>.</a:t>
            </a:r>
          </a:p>
          <a:p>
            <a:r>
              <a:rPr lang="sk-SK" i="0" dirty="0">
                <a:solidFill>
                  <a:schemeClr val="tx1"/>
                </a:solidFill>
                <a:effectLst/>
              </a:rPr>
              <a:t>Následne sa načítajú do dátového modelu a získavame obraz dát v konkrétnom okamihu. </a:t>
            </a:r>
          </a:p>
          <a:p>
            <a:r>
              <a:rPr lang="sk-SK" i="0" dirty="0">
                <a:solidFill>
                  <a:schemeClr val="tx1"/>
                </a:solidFill>
                <a:effectLst/>
              </a:rPr>
              <a:t>Všetky vizuály budú založené na tomto konkrétnom zdroji uloženom v </a:t>
            </a:r>
            <a:r>
              <a:rPr lang="sk-SK" i="0" dirty="0" err="1">
                <a:solidFill>
                  <a:schemeClr val="tx1"/>
                </a:solidFill>
                <a:effectLst/>
              </a:rPr>
              <a:t>medzipamäti</a:t>
            </a:r>
            <a:r>
              <a:rPr lang="sk-SK" i="0" dirty="0">
                <a:solidFill>
                  <a:schemeClr val="tx1"/>
                </a:solidFill>
                <a:effectLst/>
              </a:rPr>
              <a:t> a nie na pôvodnom zdroji dát, ktorý je uložený niekde v PC. </a:t>
            </a:r>
          </a:p>
          <a:p>
            <a:r>
              <a:rPr lang="sk-SK" i="0" dirty="0">
                <a:solidFill>
                  <a:schemeClr val="tx1"/>
                </a:solidFill>
                <a:effectLst/>
              </a:rPr>
              <a:t>Pri zmenách v pôvodnom zdroji dát je nutné kliknúť na </a:t>
            </a:r>
            <a:r>
              <a:rPr lang="sk-SK" i="0" dirty="0" err="1">
                <a:solidFill>
                  <a:schemeClr val="accent6"/>
                </a:solidFill>
                <a:effectLst/>
              </a:rPr>
              <a:t>refresh</a:t>
            </a:r>
            <a:r>
              <a:rPr lang="sk-SK" i="0" dirty="0">
                <a:solidFill>
                  <a:schemeClr val="tx1"/>
                </a:solidFill>
                <a:effectLst/>
              </a:rPr>
              <a:t>. </a:t>
            </a:r>
          </a:p>
          <a:p>
            <a:endParaRPr lang="sk-SK" dirty="0">
              <a:solidFill>
                <a:schemeClr val="tx1"/>
              </a:solidFill>
            </a:endParaRPr>
          </a:p>
          <a:p>
            <a:endParaRPr lang="sk-SK" i="0" dirty="0">
              <a:solidFill>
                <a:schemeClr val="tx1"/>
              </a:solidFill>
              <a:effectLst/>
            </a:endParaRPr>
          </a:p>
          <a:p>
            <a:endParaRPr lang="sk-SK" dirty="0">
              <a:solidFill>
                <a:schemeClr val="tx1"/>
              </a:solidFill>
            </a:endParaRPr>
          </a:p>
          <a:p>
            <a:endParaRPr lang="sk-SK" i="0" dirty="0">
              <a:solidFill>
                <a:schemeClr val="tx1"/>
              </a:solidFill>
              <a:effectLst/>
            </a:endParaRPr>
          </a:p>
          <a:p>
            <a:r>
              <a:rPr lang="sk-SK" i="0" dirty="0">
                <a:solidFill>
                  <a:schemeClr val="tx1"/>
                </a:solidFill>
                <a:effectLst/>
              </a:rPr>
              <a:t>Vhodný pre menšie dátové súbory, ktoré sú nemenné.</a:t>
            </a:r>
            <a:endParaRPr lang="sk-SK" dirty="0">
              <a:solidFill>
                <a:schemeClr val="tx1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449F7C0-2C3F-091D-EABE-F664586CDF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3212976"/>
            <a:ext cx="6299215" cy="1029284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EC3B94D5-551B-BBAA-3AD6-9001514D7586}"/>
              </a:ext>
            </a:extLst>
          </p:cNvPr>
          <p:cNvSpPr/>
          <p:nvPr/>
        </p:nvSpPr>
        <p:spPr>
          <a:xfrm>
            <a:off x="6084168" y="3430166"/>
            <a:ext cx="504056" cy="792088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90493537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F2D9D6E-ABEC-8D63-1A81-0CE6FE8C62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Príprava</a:t>
            </a:r>
            <a:r>
              <a:rPr lang="cs-CZ" dirty="0"/>
              <a:t> dát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7B85DFA-9BA6-2C6D-37FC-C7A990F43A7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sz="2400" i="1" dirty="0" err="1">
                <a:solidFill>
                  <a:schemeClr val="tx1"/>
                </a:solidFill>
              </a:rPr>
              <a:t>Motivácia</a:t>
            </a:r>
            <a:r>
              <a:rPr lang="cs-CZ" sz="2400" i="1" dirty="0">
                <a:solidFill>
                  <a:schemeClr val="tx1"/>
                </a:solidFill>
              </a:rPr>
              <a:t>:</a:t>
            </a:r>
          </a:p>
          <a:p>
            <a:r>
              <a:rPr lang="sk-SK" b="1" dirty="0"/>
              <a:t>Surové dáta bývajú často v zlom stave.</a:t>
            </a:r>
          </a:p>
          <a:p>
            <a:pPr marL="0" indent="0">
              <a:buNone/>
            </a:pPr>
            <a:endParaRPr lang="sk-SK" b="1" dirty="0"/>
          </a:p>
          <a:p>
            <a:r>
              <a:rPr lang="sk-SK" dirty="0"/>
              <a:t>Môžu obsahovať: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k-SK" dirty="0"/>
              <a:t>chyby a preklepy,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k-SK" dirty="0"/>
              <a:t>chýbajúce hodnoty, 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k-SK" dirty="0"/>
              <a:t>duplicity,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k-SK" dirty="0"/>
              <a:t>nejednotné formáty (napr. dátumy, čísla),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k-SK" dirty="0"/>
              <a:t>alebo nepresnosti spôsobené pri zbere a prenose dát.</a:t>
            </a:r>
          </a:p>
          <a:p>
            <a:pPr marL="457200" lvl="1" indent="0">
              <a:buNone/>
            </a:pPr>
            <a:endParaRPr lang="sk-SK" dirty="0"/>
          </a:p>
          <a:p>
            <a:r>
              <a:rPr lang="sk-SK" b="1" dirty="0"/>
              <a:t>Z nekvalitných dát nemôžeme robiť kvalitné rozhodnutia.</a:t>
            </a:r>
          </a:p>
          <a:p>
            <a:r>
              <a:rPr lang="sk-SK" dirty="0"/>
              <a:t>Analýza je len taká dobrá, ako dobré sú dáta, ktoré ju živia. </a:t>
            </a:r>
          </a:p>
          <a:p>
            <a:r>
              <a:rPr lang="sk-SK" dirty="0"/>
              <a:t>Ak vychádzame z nekonzistentných alebo skreslených údajov, ohrozujeme presnosť záverov, a teda aj kvalitu rozhodnutí.</a:t>
            </a:r>
            <a:endParaRPr lang="cs-CZ" dirty="0"/>
          </a:p>
          <a:p>
            <a:pPr marL="0" indent="0">
              <a:buNone/>
            </a:pPr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533359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411F50D-FD8A-91CF-BDF8-A312921C7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Organizácia</a:t>
            </a:r>
            <a:r>
              <a:rPr lang="cs-CZ" dirty="0"/>
              <a:t> kurzu a materiály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D5B91ED-FC4D-F716-B1E0-E42FE4AA07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Výuka: 9:00 - 16:30</a:t>
            </a:r>
          </a:p>
          <a:p>
            <a:r>
              <a:rPr lang="cs-CZ" dirty="0" err="1"/>
              <a:t>Doobedná</a:t>
            </a:r>
            <a:r>
              <a:rPr lang="cs-CZ" dirty="0"/>
              <a:t> </a:t>
            </a:r>
            <a:r>
              <a:rPr lang="cs-CZ" dirty="0" err="1"/>
              <a:t>prestávka</a:t>
            </a:r>
            <a:r>
              <a:rPr lang="cs-CZ" dirty="0"/>
              <a:t>: 10:30 - 10:45</a:t>
            </a:r>
          </a:p>
          <a:p>
            <a:r>
              <a:rPr lang="cs-CZ" dirty="0" err="1"/>
              <a:t>Obed</a:t>
            </a:r>
            <a:r>
              <a:rPr lang="cs-CZ" dirty="0"/>
              <a:t>: 12:00 - 13:00</a:t>
            </a:r>
          </a:p>
          <a:p>
            <a:r>
              <a:rPr lang="cs-CZ" dirty="0" err="1"/>
              <a:t>Poobedná</a:t>
            </a:r>
            <a:r>
              <a:rPr lang="cs-CZ" dirty="0"/>
              <a:t> </a:t>
            </a:r>
            <a:r>
              <a:rPr lang="cs-CZ" dirty="0" err="1"/>
              <a:t>prestávka</a:t>
            </a:r>
            <a:r>
              <a:rPr lang="cs-CZ" dirty="0"/>
              <a:t>: 14:30 - 14:45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Data</a:t>
            </a:r>
          </a:p>
          <a:p>
            <a:pPr marL="0" indent="0">
              <a:buNone/>
            </a:pPr>
            <a:endParaRPr lang="cs-CZ" dirty="0"/>
          </a:p>
          <a:p>
            <a:endParaRPr lang="cs-CZ" dirty="0"/>
          </a:p>
          <a:p>
            <a:pPr marL="0" indent="0">
              <a:buNone/>
            </a:pPr>
            <a:endParaRPr lang="cs-CZ" dirty="0"/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Návody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 err="1"/>
              <a:t>Prezentácia</a:t>
            </a:r>
            <a:r>
              <a:rPr lang="cs-CZ" dirty="0"/>
              <a:t> </a:t>
            </a:r>
          </a:p>
          <a:p>
            <a:r>
              <a:rPr lang="cs-CZ" dirty="0" err="1"/>
              <a:t>Report.pbix</a:t>
            </a:r>
            <a:r>
              <a:rPr lang="cs-CZ" dirty="0"/>
              <a:t> (po skončení kurzu)</a:t>
            </a:r>
            <a:endParaRPr lang="sk-SK" dirty="0"/>
          </a:p>
        </p:txBody>
      </p:sp>
      <p:cxnSp>
        <p:nvCxnSpPr>
          <p:cNvPr id="15" name="Přímá spojnice se šipkou 14">
            <a:extLst>
              <a:ext uri="{FF2B5EF4-FFF2-40B4-BE49-F238E27FC236}">
                <a16:creationId xmlns:a16="http://schemas.microsoft.com/office/drawing/2014/main" id="{3E08F252-CFD5-D235-3C0E-F14859AB1B8B}"/>
              </a:ext>
            </a:extLst>
          </p:cNvPr>
          <p:cNvCxnSpPr>
            <a:cxnSpLocks/>
          </p:cNvCxnSpPr>
          <p:nvPr/>
        </p:nvCxnSpPr>
        <p:spPr>
          <a:xfrm>
            <a:off x="1331640" y="2971477"/>
            <a:ext cx="1197257" cy="0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>
            <a:extLst>
              <a:ext uri="{FF2B5EF4-FFF2-40B4-BE49-F238E27FC236}">
                <a16:creationId xmlns:a16="http://schemas.microsoft.com/office/drawing/2014/main" id="{DE0276AF-64A8-B604-651D-F36B2A0ABE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673" y="1258098"/>
            <a:ext cx="1106749" cy="910504"/>
          </a:xfrm>
          <a:prstGeom prst="rect">
            <a:avLst/>
          </a:prstGeom>
        </p:spPr>
      </p:pic>
      <p:pic>
        <p:nvPicPr>
          <p:cNvPr id="4" name="Obrázek 3">
            <a:extLst>
              <a:ext uri="{FF2B5EF4-FFF2-40B4-BE49-F238E27FC236}">
                <a16:creationId xmlns:a16="http://schemas.microsoft.com/office/drawing/2014/main" id="{A976CCF1-D965-23F3-2000-368841DC68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2080" y="5693045"/>
            <a:ext cx="1106749" cy="323926"/>
          </a:xfrm>
          <a:prstGeom prst="rect">
            <a:avLst/>
          </a:prstGeom>
        </p:spPr>
      </p:pic>
      <p:cxnSp>
        <p:nvCxnSpPr>
          <p:cNvPr id="5" name="Přímá spojnice se šipkou 4">
            <a:extLst>
              <a:ext uri="{FF2B5EF4-FFF2-40B4-BE49-F238E27FC236}">
                <a16:creationId xmlns:a16="http://schemas.microsoft.com/office/drawing/2014/main" id="{A55F1B4A-2111-2E43-8169-69A820821B5E}"/>
              </a:ext>
            </a:extLst>
          </p:cNvPr>
          <p:cNvCxnSpPr/>
          <p:nvPr/>
        </p:nvCxnSpPr>
        <p:spPr>
          <a:xfrm>
            <a:off x="4168125" y="5877272"/>
            <a:ext cx="1008112" cy="0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Obrázek 6">
            <a:extLst>
              <a:ext uri="{FF2B5EF4-FFF2-40B4-BE49-F238E27FC236}">
                <a16:creationId xmlns:a16="http://schemas.microsoft.com/office/drawing/2014/main" id="{99E1884B-D45B-7CD4-335F-6F68407CF7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0203" y="5355269"/>
            <a:ext cx="1097922" cy="305607"/>
          </a:xfrm>
          <a:prstGeom prst="rect">
            <a:avLst/>
          </a:prstGeom>
        </p:spPr>
      </p:pic>
      <p:cxnSp>
        <p:nvCxnSpPr>
          <p:cNvPr id="8" name="Přímá spojnice se šipkou 7">
            <a:extLst>
              <a:ext uri="{FF2B5EF4-FFF2-40B4-BE49-F238E27FC236}">
                <a16:creationId xmlns:a16="http://schemas.microsoft.com/office/drawing/2014/main" id="{93A043DF-177B-E593-DFBA-A3C343A96D19}"/>
              </a:ext>
            </a:extLst>
          </p:cNvPr>
          <p:cNvCxnSpPr/>
          <p:nvPr/>
        </p:nvCxnSpPr>
        <p:spPr>
          <a:xfrm>
            <a:off x="2020088" y="5517232"/>
            <a:ext cx="1008112" cy="0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Obrázek 8">
            <a:extLst>
              <a:ext uri="{FF2B5EF4-FFF2-40B4-BE49-F238E27FC236}">
                <a16:creationId xmlns:a16="http://schemas.microsoft.com/office/drawing/2014/main" id="{391B90DA-C40D-93A2-6C94-6486F576B4F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20083" y="2654549"/>
            <a:ext cx="1295512" cy="1470787"/>
          </a:xfrm>
          <a:prstGeom prst="rect">
            <a:avLst/>
          </a:prstGeom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F922173A-D71A-759F-9A54-52F34041633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6106" y="2704079"/>
            <a:ext cx="1691787" cy="1409822"/>
          </a:xfrm>
          <a:prstGeom prst="rect">
            <a:avLst/>
          </a:prstGeom>
        </p:spPr>
      </p:pic>
      <p:sp>
        <p:nvSpPr>
          <p:cNvPr id="13" name="Obdélník 12">
            <a:extLst>
              <a:ext uri="{FF2B5EF4-FFF2-40B4-BE49-F238E27FC236}">
                <a16:creationId xmlns:a16="http://schemas.microsoft.com/office/drawing/2014/main" id="{E3C68481-2B93-02A3-5202-46C190ACE2D3}"/>
              </a:ext>
            </a:extLst>
          </p:cNvPr>
          <p:cNvSpPr/>
          <p:nvPr/>
        </p:nvSpPr>
        <p:spPr>
          <a:xfrm>
            <a:off x="2720083" y="2635748"/>
            <a:ext cx="2677445" cy="1470788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cxnSp>
        <p:nvCxnSpPr>
          <p:cNvPr id="12" name="Přímá spojnice se šipkou 11">
            <a:extLst>
              <a:ext uri="{FF2B5EF4-FFF2-40B4-BE49-F238E27FC236}">
                <a16:creationId xmlns:a16="http://schemas.microsoft.com/office/drawing/2014/main" id="{16A8E32A-F440-C570-A01A-DED4B2486531}"/>
              </a:ext>
            </a:extLst>
          </p:cNvPr>
          <p:cNvCxnSpPr/>
          <p:nvPr/>
        </p:nvCxnSpPr>
        <p:spPr>
          <a:xfrm>
            <a:off x="1619672" y="4797152"/>
            <a:ext cx="1008112" cy="0"/>
          </a:xfrm>
          <a:prstGeom prst="straightConnector1">
            <a:avLst/>
          </a:prstGeom>
          <a:ln w="28575"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Obrázek 15">
            <a:extLst>
              <a:ext uri="{FF2B5EF4-FFF2-40B4-BE49-F238E27FC236}">
                <a16:creationId xmlns:a16="http://schemas.microsoft.com/office/drawing/2014/main" id="{DF4FEAEB-F174-CAB8-D476-0822BC8E24A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20083" y="4452877"/>
            <a:ext cx="2720576" cy="541067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8C163C49-0B69-B564-5C59-AD1BC9ADE96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17893" y="4452877"/>
            <a:ext cx="2724660" cy="270533"/>
          </a:xfrm>
          <a:prstGeom prst="rect">
            <a:avLst/>
          </a:prstGeom>
        </p:spPr>
      </p:pic>
      <p:sp>
        <p:nvSpPr>
          <p:cNvPr id="14" name="Obdélník 13">
            <a:extLst>
              <a:ext uri="{FF2B5EF4-FFF2-40B4-BE49-F238E27FC236}">
                <a16:creationId xmlns:a16="http://schemas.microsoft.com/office/drawing/2014/main" id="{EC482223-9109-2FBF-8877-1AC5F7EA9363}"/>
              </a:ext>
            </a:extLst>
          </p:cNvPr>
          <p:cNvSpPr/>
          <p:nvPr/>
        </p:nvSpPr>
        <p:spPr>
          <a:xfrm>
            <a:off x="2720083" y="4398621"/>
            <a:ext cx="5465209" cy="677549"/>
          </a:xfrm>
          <a:prstGeom prst="rect">
            <a:avLst/>
          </a:prstGeom>
          <a:noFill/>
          <a:ln>
            <a:solidFill>
              <a:schemeClr val="accent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61534456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BDF70ED-C91B-2FF0-EC7E-EE7DB3F38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</a:t>
            </a:r>
            <a:r>
              <a:rPr lang="cs-CZ" dirty="0" err="1"/>
              <a:t>Query</a:t>
            </a:r>
            <a:r>
              <a:rPr lang="cs-CZ" dirty="0"/>
              <a:t> editor 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49689F4-64BE-FBA8-F068-982F88F620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/>
              <a:t>Nástroj implementovaný do </a:t>
            </a:r>
            <a:r>
              <a:rPr lang="cs-CZ" dirty="0" err="1"/>
              <a:t>Power</a:t>
            </a:r>
            <a:r>
              <a:rPr lang="cs-CZ" dirty="0"/>
              <a:t> BI.</a:t>
            </a:r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sk-SK" noProof="0" dirty="0"/>
              <a:t>Ponúka široké možnosti </a:t>
            </a:r>
            <a:r>
              <a:rPr lang="sk-SK" noProof="0" dirty="0">
                <a:solidFill>
                  <a:schemeClr val="accent6"/>
                </a:solidFill>
              </a:rPr>
              <a:t>transformácie a čistenia dát</a:t>
            </a:r>
            <a:r>
              <a:rPr lang="cs-CZ" dirty="0"/>
              <a:t>.</a:t>
            </a:r>
            <a:endParaRPr lang="cs-CZ" noProof="0" dirty="0"/>
          </a:p>
          <a:p>
            <a:pPr marL="457200" lvl="1" indent="0">
              <a:buNone/>
            </a:pPr>
            <a:endParaRPr lang="cs-CZ" noProof="0" dirty="0"/>
          </a:p>
          <a:p>
            <a:r>
              <a:rPr lang="sk-SK" noProof="0" dirty="0"/>
              <a:t>Slúži k príprave dát pred analýzou a vizualizáciou.</a:t>
            </a:r>
          </a:p>
          <a:p>
            <a:pPr marL="0" indent="0">
              <a:buNone/>
            </a:pPr>
            <a:endParaRPr lang="cs-CZ" dirty="0"/>
          </a:p>
          <a:p>
            <a:r>
              <a:rPr lang="sk-SK" noProof="0" dirty="0"/>
              <a:t>Dôležitý krok pre dosiahnutie kvalitného reportu.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/>
              <a:t>Karta </a:t>
            </a:r>
            <a:r>
              <a:rPr lang="cs-CZ" i="1" dirty="0" err="1">
                <a:solidFill>
                  <a:schemeClr val="accent6"/>
                </a:solidFill>
              </a:rPr>
              <a:t>Home</a:t>
            </a:r>
            <a:r>
              <a:rPr lang="cs-CZ" i="1" dirty="0">
                <a:solidFill>
                  <a:schemeClr val="accent6"/>
                </a:solidFill>
              </a:rPr>
              <a:t> – </a:t>
            </a:r>
            <a:r>
              <a:rPr lang="sk-SK" i="1" dirty="0" err="1">
                <a:solidFill>
                  <a:schemeClr val="accent6"/>
                </a:solidFill>
              </a:rPr>
              <a:t>Transform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i="1" dirty="0" err="1">
                <a:solidFill>
                  <a:schemeClr val="accent6"/>
                </a:solidFill>
              </a:rPr>
              <a:t>data</a:t>
            </a:r>
            <a:r>
              <a:rPr lang="sk-SK" dirty="0"/>
              <a:t> (buď cez Report alebo Model </a:t>
            </a:r>
            <a:r>
              <a:rPr lang="sk-SK" dirty="0" err="1"/>
              <a:t>view</a:t>
            </a:r>
            <a:r>
              <a:rPr lang="cs-CZ" dirty="0"/>
              <a:t>).</a:t>
            </a:r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77F66867-8770-FD3E-B496-68897600C0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484784"/>
            <a:ext cx="7491109" cy="1234547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C19B221B-0B52-ADC9-67C6-C3D7557F3B5F}"/>
              </a:ext>
            </a:extLst>
          </p:cNvPr>
          <p:cNvSpPr/>
          <p:nvPr/>
        </p:nvSpPr>
        <p:spPr>
          <a:xfrm>
            <a:off x="5580112" y="1772816"/>
            <a:ext cx="648072" cy="792088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13006661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8CF0B69-1409-46DD-6501-7D0E0CD88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</a:t>
            </a:r>
            <a:r>
              <a:rPr lang="cs-CZ" dirty="0" err="1"/>
              <a:t>Query</a:t>
            </a:r>
            <a:r>
              <a:rPr lang="cs-CZ" dirty="0"/>
              <a:t> editor</a:t>
            </a:r>
            <a:endParaRPr lang="sk-SK" dirty="0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0579F918-B7EB-2D9D-2D5C-58DBFF7F88F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8992" y="3110227"/>
            <a:ext cx="7914016" cy="3045772"/>
          </a:xfrm>
        </p:spPr>
      </p:pic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7B3CDA11-BDAD-D609-4D40-CA6A434916B2}"/>
              </a:ext>
            </a:extLst>
          </p:cNvPr>
          <p:cNvSpPr txBox="1">
            <a:spLocks/>
          </p:cNvSpPr>
          <p:nvPr/>
        </p:nvSpPr>
        <p:spPr>
          <a:xfrm>
            <a:off x="216000" y="899999"/>
            <a:ext cx="8640000" cy="5256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2000" b="1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8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lang="cs-CZ" sz="1600" kern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lang="cs-CZ" sz="1600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sk-SK" noProof="0" dirty="0"/>
              <a:t>Naľavo</a:t>
            </a:r>
            <a:r>
              <a:rPr lang="cs-CZ" dirty="0"/>
              <a:t> sú </a:t>
            </a:r>
            <a:r>
              <a:rPr lang="sk-SK" noProof="0" dirty="0"/>
              <a:t>tabuľky</a:t>
            </a:r>
            <a:r>
              <a:rPr lang="cs-CZ" noProof="0" dirty="0"/>
              <a:t>.</a:t>
            </a:r>
            <a:r>
              <a:rPr lang="cs-CZ" dirty="0"/>
              <a:t> Jedna je vždy označená – </a:t>
            </a:r>
            <a:r>
              <a:rPr lang="sk-SK" noProof="0" dirty="0"/>
              <a:t>s ňou budeme pracovať.</a:t>
            </a:r>
          </a:p>
          <a:p>
            <a:r>
              <a:rPr lang="sk-SK" noProof="0" dirty="0"/>
              <a:t>V strede obrazovky je </a:t>
            </a:r>
            <a:r>
              <a:rPr lang="sk-SK" dirty="0"/>
              <a:t>náhľad dát. Ako dáta vypadajú v aktuálnom stave transformácií.</a:t>
            </a:r>
            <a:endParaRPr lang="sk-SK" noProof="0" dirty="0"/>
          </a:p>
          <a:p>
            <a:r>
              <a:rPr lang="sk-SK" noProof="0" dirty="0"/>
              <a:t>Záznam postupnosti krokov transformácií dát je napravo.</a:t>
            </a:r>
          </a:p>
          <a:p>
            <a:r>
              <a:rPr lang="sk-SK" noProof="0" dirty="0"/>
              <a:t>Pod každým krokom je príkaz pre dotaz, ktorý definuje, čo sa má s dátami behom načítania do </a:t>
            </a:r>
            <a:r>
              <a:rPr lang="sk-SK" noProof="0" dirty="0" err="1"/>
              <a:t>Power</a:t>
            </a:r>
            <a:r>
              <a:rPr lang="sk-SK" noProof="0" dirty="0"/>
              <a:t> BI stať.</a:t>
            </a:r>
          </a:p>
        </p:txBody>
      </p:sp>
      <p:sp>
        <p:nvSpPr>
          <p:cNvPr id="3" name="Obdélník 2">
            <a:extLst>
              <a:ext uri="{FF2B5EF4-FFF2-40B4-BE49-F238E27FC236}">
                <a16:creationId xmlns:a16="http://schemas.microsoft.com/office/drawing/2014/main" id="{5B5D204C-8AA2-D96C-8C3B-C3EF24794C15}"/>
              </a:ext>
            </a:extLst>
          </p:cNvPr>
          <p:cNvSpPr/>
          <p:nvPr/>
        </p:nvSpPr>
        <p:spPr>
          <a:xfrm>
            <a:off x="7405885" y="3573016"/>
            <a:ext cx="1159123" cy="2596328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252010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BB4CF40-9DA6-00AF-8DA5-BE0BF6340A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noProof="0" dirty="0"/>
              <a:t>Dátový model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E72A9E5-B851-D3A7-C453-4C24824FEC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noProof="0" dirty="0" err="1"/>
              <a:t>Star</a:t>
            </a:r>
            <a:r>
              <a:rPr lang="sk-SK" noProof="0" dirty="0"/>
              <a:t> schéma a dôležitosť pre </a:t>
            </a:r>
            <a:r>
              <a:rPr lang="sk-SK" noProof="0" dirty="0" err="1"/>
              <a:t>Power</a:t>
            </a:r>
            <a:r>
              <a:rPr lang="sk-SK" noProof="0" dirty="0"/>
              <a:t> BI </a:t>
            </a:r>
          </a:p>
          <a:p>
            <a:r>
              <a:rPr lang="sk-SK" noProof="0" dirty="0"/>
              <a:t>Faktové a </a:t>
            </a:r>
            <a:r>
              <a:rPr lang="sk-SK" dirty="0"/>
              <a:t>d</a:t>
            </a:r>
            <a:r>
              <a:rPr lang="sk-SK" noProof="0" dirty="0" err="1"/>
              <a:t>imenzionálne</a:t>
            </a:r>
            <a:r>
              <a:rPr lang="sk-SK" noProof="0" dirty="0"/>
              <a:t> tabuľky</a:t>
            </a:r>
          </a:p>
          <a:p>
            <a:r>
              <a:rPr lang="sk-SK" noProof="0" dirty="0"/>
              <a:t>Primárny a cudzí kľúč</a:t>
            </a:r>
          </a:p>
          <a:p>
            <a:r>
              <a:rPr lang="sk-SK" noProof="0" dirty="0" err="1"/>
              <a:t>Kardinalita</a:t>
            </a:r>
            <a:r>
              <a:rPr lang="sk-SK" noProof="0" dirty="0"/>
              <a:t> vzťahov </a:t>
            </a:r>
          </a:p>
          <a:p>
            <a:r>
              <a:rPr lang="sk-SK" noProof="0" dirty="0"/>
              <a:t>Smer filtrovania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7BF6AC0-9F44-4384-DC3B-ECF863E90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140" y="2060848"/>
            <a:ext cx="5477991" cy="3742647"/>
          </a:xfrm>
          <a:prstGeom prst="rect">
            <a:avLst/>
          </a:prstGeom>
        </p:spPr>
      </p:pic>
      <p:cxnSp>
        <p:nvCxnSpPr>
          <p:cNvPr id="6" name="Přímá spojnice 5">
            <a:extLst>
              <a:ext uri="{FF2B5EF4-FFF2-40B4-BE49-F238E27FC236}">
                <a16:creationId xmlns:a16="http://schemas.microsoft.com/office/drawing/2014/main" id="{B6A3BB65-9D9E-4880-553D-821040D15C57}"/>
              </a:ext>
            </a:extLst>
          </p:cNvPr>
          <p:cNvCxnSpPr/>
          <p:nvPr/>
        </p:nvCxnSpPr>
        <p:spPr>
          <a:xfrm>
            <a:off x="4427984" y="3717032"/>
            <a:ext cx="79208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Přímá spojnice 7">
            <a:extLst>
              <a:ext uri="{FF2B5EF4-FFF2-40B4-BE49-F238E27FC236}">
                <a16:creationId xmlns:a16="http://schemas.microsoft.com/office/drawing/2014/main" id="{33196211-B678-ABE2-6A4E-1CDAACE5649E}"/>
              </a:ext>
            </a:extLst>
          </p:cNvPr>
          <p:cNvCxnSpPr/>
          <p:nvPr/>
        </p:nvCxnSpPr>
        <p:spPr>
          <a:xfrm>
            <a:off x="5796136" y="2780928"/>
            <a:ext cx="0" cy="64807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>
            <a:extLst>
              <a:ext uri="{FF2B5EF4-FFF2-40B4-BE49-F238E27FC236}">
                <a16:creationId xmlns:a16="http://schemas.microsoft.com/office/drawing/2014/main" id="{8B9D8827-692E-5871-E760-2513CEA9A84C}"/>
              </a:ext>
            </a:extLst>
          </p:cNvPr>
          <p:cNvCxnSpPr/>
          <p:nvPr/>
        </p:nvCxnSpPr>
        <p:spPr>
          <a:xfrm flipH="1">
            <a:off x="6372200" y="3717032"/>
            <a:ext cx="8640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>
            <a:extLst>
              <a:ext uri="{FF2B5EF4-FFF2-40B4-BE49-F238E27FC236}">
                <a16:creationId xmlns:a16="http://schemas.microsoft.com/office/drawing/2014/main" id="{F234F09F-C25E-128F-079D-848CEE66D1BB}"/>
              </a:ext>
            </a:extLst>
          </p:cNvPr>
          <p:cNvCxnSpPr/>
          <p:nvPr/>
        </p:nvCxnSpPr>
        <p:spPr>
          <a:xfrm flipH="1" flipV="1">
            <a:off x="6372200" y="4797152"/>
            <a:ext cx="288032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>
            <a:extLst>
              <a:ext uri="{FF2B5EF4-FFF2-40B4-BE49-F238E27FC236}">
                <a16:creationId xmlns:a16="http://schemas.microsoft.com/office/drawing/2014/main" id="{078BE810-D22B-053D-E56E-6D15F3CF7BE6}"/>
              </a:ext>
            </a:extLst>
          </p:cNvPr>
          <p:cNvCxnSpPr/>
          <p:nvPr/>
        </p:nvCxnSpPr>
        <p:spPr>
          <a:xfrm flipV="1">
            <a:off x="4932040" y="4797152"/>
            <a:ext cx="288032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46115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E38A142-5B84-F10D-390E-44FC073E2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Faktová vs Dimenzionálna</a:t>
            </a:r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5C608875-6667-807A-BACA-9715F373C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798218"/>
            <a:ext cx="7381605" cy="5663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4009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B6986E2-B757-83C4-C0BD-185E6B345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Faktová vs </a:t>
            </a:r>
            <a:r>
              <a:rPr lang="cs-CZ" dirty="0" err="1"/>
              <a:t>Dimenzionálna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81763E9-C6DF-554E-83E6-9D2364D13B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Faktová tabuľka </a:t>
            </a:r>
          </a:p>
          <a:p>
            <a:pPr marL="0" indent="0">
              <a:buNone/>
            </a:pPr>
            <a:endParaRPr lang="sk-SK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k-SK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sk-SK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bsahuje </a:t>
            </a:r>
            <a:r>
              <a:rPr lang="sk-SK" sz="1800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merateľné hodnoty </a:t>
            </a:r>
            <a:r>
              <a:rPr lang="sk-SK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alebo metriky, ako je počet predaných kusov, výnosy, zisky, atď. – metriky, ktoré sú merateľné alebo kvantifikovateľné v rámci nášho podnikania/organizácie. Záznamy pribúdajú napríklad v čase. Tabuľka sa mení rýchlo. </a:t>
            </a:r>
            <a:r>
              <a:rPr lang="sk-SK" sz="1800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Záznamy pribúdajú.</a:t>
            </a:r>
            <a:endParaRPr lang="sk-SK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sk-SK" dirty="0"/>
          </a:p>
          <a:p>
            <a:r>
              <a:rPr lang="sk-SK" i="1" dirty="0">
                <a:solidFill>
                  <a:schemeClr val="accent6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Dimenzionálne tabuľky</a:t>
            </a:r>
          </a:p>
          <a:p>
            <a:pPr marL="0" indent="0">
              <a:buNone/>
            </a:pPr>
            <a:endParaRPr lang="sk-SK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sk-SK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Poskytujú </a:t>
            </a:r>
            <a:r>
              <a:rPr lang="sk-SK" sz="1800" dirty="0">
                <a:solidFill>
                  <a:schemeClr val="accent6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popisné atribúty </a:t>
            </a:r>
            <a:r>
              <a:rPr lang="sk-SK" sz="180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o dimenziách v modely (napríklad informácie o produktoch, obchodoch, zákazníkoch, atď.). Sú to tabuľky, ktoré sa nemenia alebo menia veľmi pomaly.</a:t>
            </a:r>
          </a:p>
          <a:p>
            <a:endParaRPr lang="sk-SK" dirty="0"/>
          </a:p>
          <a:p>
            <a:r>
              <a:rPr lang="sk-SK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Tieto tabuľky možno spolu prepojiť pomocou spoločného stĺpca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sk-SK" sz="2400" dirty="0"/>
          </a:p>
        </p:txBody>
      </p:sp>
    </p:spTree>
    <p:extLst>
      <p:ext uri="{BB962C8B-B14F-4D97-AF65-F5344CB8AC3E}">
        <p14:creationId xmlns:p14="http://schemas.microsoft.com/office/powerpoint/2010/main" val="189363604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B95CF3-CF96-7E7A-B1B1-CB7EB3D75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8D56AE9-DA84-74BD-7457-43BFAF51F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Primárny kľúč vs Cudzí kľúč</a:t>
            </a:r>
            <a:endParaRPr lang="sk-SK" dirty="0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355658A5-C995-25D9-C0FA-B4C597B086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000" y="620688"/>
            <a:ext cx="7729697" cy="587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70644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1CAE44D-8A48-E5FA-D527-DA2667B525E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Primárny</a:t>
            </a:r>
            <a:r>
              <a:rPr lang="cs-CZ" dirty="0"/>
              <a:t> </a:t>
            </a:r>
            <a:r>
              <a:rPr lang="cs-CZ" dirty="0" err="1"/>
              <a:t>kľúč</a:t>
            </a:r>
            <a:r>
              <a:rPr lang="cs-CZ" dirty="0"/>
              <a:t> vs </a:t>
            </a:r>
            <a:r>
              <a:rPr lang="cs-CZ" dirty="0" err="1"/>
              <a:t>Cudzí</a:t>
            </a:r>
            <a:r>
              <a:rPr lang="cs-CZ" dirty="0"/>
              <a:t> </a:t>
            </a:r>
            <a:r>
              <a:rPr lang="cs-CZ" dirty="0" err="1"/>
              <a:t>kľúč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336AF75-2631-5DED-5816-99935FC413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Príklad:</a:t>
            </a:r>
          </a:p>
          <a:p>
            <a:pPr marL="0" indent="0">
              <a:buNone/>
            </a:pPr>
            <a:endParaRPr lang="sk-SK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Stĺpec </a:t>
            </a:r>
            <a:r>
              <a:rPr lang="sk-SK" dirty="0" err="1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IdCustomer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vo </a:t>
            </a:r>
            <a:r>
              <a:rPr lang="sk-SK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faktovej tabuľke 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predstavuje </a:t>
            </a:r>
            <a:r>
              <a:rPr lang="sk-SK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cudzí kľúč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obsahuje viac záznamov z každej hodnoty. Hodnoty </a:t>
            </a:r>
            <a:r>
              <a:rPr lang="sk-SK" dirty="0" err="1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IdCustomer</a:t>
            </a:r>
            <a:r>
              <a:rPr lang="sk-SK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sa opakujú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Tento stĺpec sa potom použije k priradeniu k </a:t>
            </a:r>
            <a:r>
              <a:rPr lang="sk-SK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primárnemu kľúču </a:t>
            </a:r>
            <a:r>
              <a:rPr lang="sk-SK" dirty="0" err="1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IdCustomer</a:t>
            </a:r>
            <a:r>
              <a:rPr lang="sk-SK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 súvisiacej </a:t>
            </a:r>
            <a:r>
              <a:rPr lang="sk-SK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dimenzionálnej tabuľke</a:t>
            </a:r>
            <a:r>
              <a:rPr lang="sk-SK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sk-SK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sk-SK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Primárny kľúč 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jednoznačne identifikuje každý riadok tabuľky, </a:t>
            </a:r>
            <a:r>
              <a:rPr lang="sk-SK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hodnoty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sú teda </a:t>
            </a:r>
            <a:r>
              <a:rPr lang="sk-SK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jedinečné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každá sa </a:t>
            </a:r>
            <a:r>
              <a:rPr lang="sk-SK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vyskytuje len raz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 </a:t>
            </a:r>
          </a:p>
          <a:p>
            <a:endParaRPr lang="sk-SK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sk-SK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Cudzí vo faktovej 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 </a:t>
            </a:r>
            <a:r>
              <a:rPr lang="sk-SK" dirty="0">
                <a:solidFill>
                  <a:schemeClr val="accent3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primárny v dimenzionálnej 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spolu vytvárajú relačnú väzbu. </a:t>
            </a:r>
          </a:p>
          <a:p>
            <a:pPr marL="0" indent="0">
              <a:buNone/>
            </a:pPr>
            <a:endParaRPr lang="sk-SK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1825297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C7F9A2-0DC2-3718-73D7-C06E528CD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Relačná</a:t>
            </a:r>
            <a:r>
              <a:rPr lang="cs-CZ" dirty="0"/>
              <a:t> </a:t>
            </a:r>
            <a:r>
              <a:rPr lang="sk-SK" noProof="0" dirty="0"/>
              <a:t>väzba v </a:t>
            </a:r>
            <a:r>
              <a:rPr lang="sk-SK" noProof="0" dirty="0" err="1"/>
              <a:t>Power</a:t>
            </a:r>
            <a:r>
              <a:rPr lang="sk-SK" noProof="0" dirty="0"/>
              <a:t> BI</a:t>
            </a:r>
            <a:endParaRPr lang="sk-SK" dirty="0"/>
          </a:p>
        </p:txBody>
      </p:sp>
      <p:pic>
        <p:nvPicPr>
          <p:cNvPr id="3" name="Obrázek 2">
            <a:extLst>
              <a:ext uri="{FF2B5EF4-FFF2-40B4-BE49-F238E27FC236}">
                <a16:creationId xmlns:a16="http://schemas.microsoft.com/office/drawing/2014/main" id="{34F4B417-C531-4E7C-95AC-48066A6E14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756000"/>
            <a:ext cx="4844101" cy="5505707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3D6A1939-90FF-618E-EAC9-A812C611A53B}"/>
              </a:ext>
            </a:extLst>
          </p:cNvPr>
          <p:cNvSpPr/>
          <p:nvPr/>
        </p:nvSpPr>
        <p:spPr>
          <a:xfrm>
            <a:off x="637780" y="1484784"/>
            <a:ext cx="2566067" cy="432048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5" name="Obdélník 4">
            <a:extLst>
              <a:ext uri="{FF2B5EF4-FFF2-40B4-BE49-F238E27FC236}">
                <a16:creationId xmlns:a16="http://schemas.microsoft.com/office/drawing/2014/main" id="{7C6CB758-3AAD-F191-F2F5-4A8EE540E063}"/>
              </a:ext>
            </a:extLst>
          </p:cNvPr>
          <p:cNvSpPr/>
          <p:nvPr/>
        </p:nvSpPr>
        <p:spPr>
          <a:xfrm>
            <a:off x="637780" y="2775588"/>
            <a:ext cx="2494060" cy="509396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2051113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4F4F037-0C08-F9D7-78EE-D3DFF5D2E0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Kardinalita </a:t>
            </a:r>
            <a:r>
              <a:rPr lang="cs-CZ" dirty="0" err="1"/>
              <a:t>vzťahu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1EDCEFE-53BF-ED97-1CA9-1370E85C0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sk-SK" i="1" dirty="0" err="1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Kardinalita</a:t>
            </a:r>
            <a:r>
              <a:rPr lang="sk-SK" i="1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vzťahu 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 týka jedinečnosti hodnôt v stĺpci. Čo nám naznačuje práve jednotka a hviezdička u tabuliek v rámci vzťahu medzi </a:t>
            </a:r>
            <a:r>
              <a:rPr lang="sk-SK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Address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a </a:t>
            </a:r>
            <a:r>
              <a:rPr lang="sk-SK" i="1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sk-SK" i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ales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k-SK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</a:t>
            </a:r>
            <a:r>
              <a:rPr lang="sk-SK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ardinalita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 tohto vzťahu je </a:t>
            </a:r>
            <a:r>
              <a:rPr lang="sk-SK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sk-SK" dirty="0" err="1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</a:t>
            </a:r>
            <a:r>
              <a:rPr lang="sk-SK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to </a:t>
            </a:r>
            <a:r>
              <a:rPr lang="sk-SK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sk-SK" dirty="0" err="1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</a:t>
            </a:r>
            <a:r>
              <a:rPr lang="sk-SK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</a:t>
            </a:r>
            <a:r>
              <a:rPr lang="sk-SK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sk-SK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any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 označené * a </a:t>
            </a:r>
            <a:r>
              <a:rPr lang="sk-SK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sk-SK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ne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 označené 1). 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To je </a:t>
            </a:r>
            <a:r>
              <a:rPr lang="sk-SK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kardinalita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tohto vzťahu a znamená to, že každé jedno </a:t>
            </a:r>
            <a:r>
              <a:rPr lang="sk-SK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IdAddress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z tabuľky </a:t>
            </a:r>
            <a:r>
              <a:rPr lang="sk-SK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Address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 priradené k niekoľkým </a:t>
            </a:r>
            <a:r>
              <a:rPr lang="sk-SK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sk-SK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dAddress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z tabuľky </a:t>
            </a:r>
            <a:r>
              <a:rPr lang="sk-SK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Sales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sk-SK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endParaRPr lang="sk-SK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39388AA-355B-DBB2-1436-1F85DF2D2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752" y="3418475"/>
            <a:ext cx="4032448" cy="2864706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D92FBCC2-C918-A1DC-DE85-06F1B87591D1}"/>
              </a:ext>
            </a:extLst>
          </p:cNvPr>
          <p:cNvSpPr/>
          <p:nvPr/>
        </p:nvSpPr>
        <p:spPr>
          <a:xfrm>
            <a:off x="3131840" y="4850828"/>
            <a:ext cx="360040" cy="378371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7" name="Obdélník 6">
            <a:extLst>
              <a:ext uri="{FF2B5EF4-FFF2-40B4-BE49-F238E27FC236}">
                <a16:creationId xmlns:a16="http://schemas.microsoft.com/office/drawing/2014/main" id="{E141FA55-5F5B-C2D2-261A-AE61A9235E96}"/>
              </a:ext>
            </a:extLst>
          </p:cNvPr>
          <p:cNvSpPr/>
          <p:nvPr/>
        </p:nvSpPr>
        <p:spPr>
          <a:xfrm>
            <a:off x="4410980" y="5193355"/>
            <a:ext cx="360040" cy="378371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38709124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8F9723A-E761-D055-8A5D-5CB5F6FD9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Smer</a:t>
            </a:r>
            <a:r>
              <a:rPr lang="cs-CZ" dirty="0"/>
              <a:t> </a:t>
            </a:r>
            <a:r>
              <a:rPr lang="cs-CZ" dirty="0" err="1"/>
              <a:t>filtrovania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51AFD6B-B9E6-CA38-3F2A-806BA7BF13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Ako jedna tabuľka filtruje druhú. Smer filtrovania je uvedený pomocou šípky, od tabuliek dimenzií do faktovej tabuľky. To znamená, že faktovú tabuľku môžeme filtrovať podľa stĺpcov dimenzionálnej tabuľky – podľa rôznych atribútov. </a:t>
            </a:r>
          </a:p>
          <a:p>
            <a:r>
              <a:rPr lang="sk-SK" dirty="0"/>
              <a:t>Filtrovať nemôžeme proti tomuto uvedenému smeru. </a:t>
            </a:r>
          </a:p>
          <a:p>
            <a:r>
              <a:rPr lang="sk-SK" dirty="0"/>
              <a:t>V prípade, že by sme to v nejakej situácii vyžadovali, tak zmeníme smer filtrovania na Both. </a:t>
            </a:r>
          </a:p>
          <a:p>
            <a:endParaRPr lang="sk-SK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AD24B1B-73CD-045F-66B0-07CD8ABF3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807" y="3291293"/>
            <a:ext cx="4032448" cy="2864706"/>
          </a:xfrm>
          <a:prstGeom prst="rect">
            <a:avLst/>
          </a:prstGeom>
        </p:spPr>
      </p:pic>
      <p:sp>
        <p:nvSpPr>
          <p:cNvPr id="5" name="Obdélník 4">
            <a:extLst>
              <a:ext uri="{FF2B5EF4-FFF2-40B4-BE49-F238E27FC236}">
                <a16:creationId xmlns:a16="http://schemas.microsoft.com/office/drawing/2014/main" id="{CA1EDBCC-CB74-BFAF-4ED4-257F16E56A90}"/>
              </a:ext>
            </a:extLst>
          </p:cNvPr>
          <p:cNvSpPr/>
          <p:nvPr/>
        </p:nvSpPr>
        <p:spPr>
          <a:xfrm>
            <a:off x="2152975" y="5091493"/>
            <a:ext cx="360040" cy="378371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6" name="Obrázek 5">
            <a:extLst>
              <a:ext uri="{FF2B5EF4-FFF2-40B4-BE49-F238E27FC236}">
                <a16:creationId xmlns:a16="http://schemas.microsoft.com/office/drawing/2014/main" id="{738FA8E5-DD40-0BFD-12D5-488560CB703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62266"/>
          <a:stretch/>
        </p:blipFill>
        <p:spPr>
          <a:xfrm>
            <a:off x="4025183" y="3291293"/>
            <a:ext cx="4603380" cy="1974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850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15FEDCC-ED37-19F1-C0D2-8BD6B769F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</a:t>
            </a:r>
            <a:endParaRPr lang="sk-SK" dirty="0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6954FE34-6976-5011-1512-B59A8AAE466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18" y="1268760"/>
            <a:ext cx="8640763" cy="4482903"/>
          </a:xfr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FDF6471F-B77C-6638-2FAF-233F2911A0CF}"/>
              </a:ext>
            </a:extLst>
          </p:cNvPr>
          <p:cNvSpPr/>
          <p:nvPr/>
        </p:nvSpPr>
        <p:spPr>
          <a:xfrm>
            <a:off x="3275856" y="1844824"/>
            <a:ext cx="2088232" cy="216024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2796285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57FBFD-67C5-5D95-C95C-EB2C073DF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Dátový</a:t>
            </a:r>
            <a:r>
              <a:rPr lang="cs-CZ" dirty="0"/>
              <a:t> model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9262F6D-AB87-CC8C-79C5-F84086272D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Dátový model podporuje celé prostredie vizualizácií. </a:t>
            </a:r>
          </a:p>
          <a:p>
            <a:r>
              <a:rPr lang="sk-SK" dirty="0"/>
              <a:t>V </a:t>
            </a:r>
            <a:r>
              <a:rPr lang="sk-SK" dirty="0" err="1"/>
              <a:t>Power</a:t>
            </a:r>
            <a:r>
              <a:rPr lang="sk-SK" dirty="0"/>
              <a:t> BI sa označuje ako </a:t>
            </a:r>
            <a:r>
              <a:rPr lang="sk-SK" i="1" dirty="0">
                <a:solidFill>
                  <a:schemeClr val="accent6"/>
                </a:solidFill>
              </a:rPr>
              <a:t>sémantický model </a:t>
            </a:r>
            <a:r>
              <a:rPr lang="sk-SK" dirty="0"/>
              <a:t>– predtým v starých verziách bol označovaný ako dátová </a:t>
            </a:r>
            <a:r>
              <a:rPr lang="sk-SK" dirty="0" err="1"/>
              <a:t>sada</a:t>
            </a:r>
            <a:r>
              <a:rPr lang="sk-SK" dirty="0"/>
              <a:t>.</a:t>
            </a:r>
          </a:p>
          <a:p>
            <a:r>
              <a:rPr lang="sk-SK" dirty="0"/>
              <a:t>Dobre navrhnutý model je rozhodujúci:</a:t>
            </a:r>
          </a:p>
          <a:p>
            <a:pPr lvl="1"/>
            <a:r>
              <a:rPr lang="sk-SK" dirty="0"/>
              <a:t>aby ste boli úspešní a vytvorili prehľadný a funkčný report, </a:t>
            </a:r>
          </a:p>
          <a:p>
            <a:pPr lvl="1"/>
            <a:r>
              <a:rPr lang="sk-SK" dirty="0"/>
              <a:t>aby vaše vizualizácie zobrazovali správne hodnoty, </a:t>
            </a:r>
          </a:p>
          <a:p>
            <a:pPr lvl="1"/>
            <a:r>
              <a:rPr lang="sk-SK" dirty="0"/>
              <a:t>aby váš model bol výkonný a rýchly, </a:t>
            </a:r>
          </a:p>
          <a:p>
            <a:pPr lvl="1"/>
            <a:r>
              <a:rPr lang="sk-SK" dirty="0"/>
              <a:t>aby ste sa vo výsledku vyhli dlhému načítaniu stránok reportu, zdĺhavej aktualizácii vizuálov atď. – dôležité pre koncových užívateľov. 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36958208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BB340E6-8AFB-0D3E-9785-174BD3862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noProof="0" dirty="0"/>
              <a:t>Osvedčené postupy pri tvorbe modelu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E6888E8-ABC0-A219-9550-901E3F6547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noProof="0" dirty="0"/>
              <a:t>Každá tabuľka má svoj účel – faktová/dimenzionálna.</a:t>
            </a:r>
          </a:p>
          <a:p>
            <a:r>
              <a:rPr lang="sk-SK" noProof="0" dirty="0" err="1"/>
              <a:t>Star</a:t>
            </a:r>
            <a:r>
              <a:rPr lang="sk-SK" noProof="0" dirty="0"/>
              <a:t> schéma.</a:t>
            </a:r>
          </a:p>
          <a:p>
            <a:r>
              <a:rPr lang="sk-SK" dirty="0"/>
              <a:t>Overiť správnosť vzťahov (vypnúť automatickú detekciu vzťahov).</a:t>
            </a:r>
            <a:endParaRPr lang="sk-SK" noProof="0" dirty="0"/>
          </a:p>
          <a:p>
            <a:r>
              <a:rPr lang="sk-SK" noProof="0" dirty="0" err="1"/>
              <a:t>Kardinalita</a:t>
            </a:r>
            <a:r>
              <a:rPr lang="sk-SK" noProof="0" dirty="0"/>
              <a:t> vzťahu </a:t>
            </a:r>
            <a:r>
              <a:rPr lang="sk-SK" noProof="0" dirty="0" err="1"/>
              <a:t>One</a:t>
            </a:r>
            <a:r>
              <a:rPr lang="sk-SK" noProof="0" dirty="0"/>
              <a:t>-to-</a:t>
            </a:r>
            <a:r>
              <a:rPr lang="sk-SK" noProof="0" dirty="0" err="1"/>
              <a:t>Many</a:t>
            </a:r>
            <a:r>
              <a:rPr lang="sk-SK" noProof="0" dirty="0"/>
              <a:t>.</a:t>
            </a:r>
          </a:p>
          <a:p>
            <a:r>
              <a:rPr lang="sk-SK" noProof="0" dirty="0"/>
              <a:t>Jeden smer filtrovania.</a:t>
            </a:r>
          </a:p>
          <a:p>
            <a:r>
              <a:rPr lang="sk-SK" noProof="0" dirty="0"/>
              <a:t>Model obsahuje dáta, ktoré potrebujeme k analýze:</a:t>
            </a:r>
          </a:p>
          <a:p>
            <a:pPr lvl="1"/>
            <a:r>
              <a:rPr lang="sk-SK" dirty="0"/>
              <a:t>o</a:t>
            </a:r>
            <a:r>
              <a:rPr lang="sk-SK" noProof="0" dirty="0" err="1"/>
              <a:t>dstrániť</a:t>
            </a:r>
            <a:r>
              <a:rPr lang="sk-SK" noProof="0" dirty="0"/>
              <a:t> nepotrebné stĺpce a riadky,</a:t>
            </a:r>
          </a:p>
          <a:p>
            <a:pPr lvl="1"/>
            <a:r>
              <a:rPr lang="sk-SK" dirty="0"/>
              <a:t>o</a:t>
            </a:r>
            <a:r>
              <a:rPr lang="sk-SK" noProof="0" dirty="0" err="1"/>
              <a:t>dstrániť</a:t>
            </a:r>
            <a:r>
              <a:rPr lang="sk-SK" noProof="0" dirty="0"/>
              <a:t> duplicitné záznamy,</a:t>
            </a:r>
          </a:p>
          <a:p>
            <a:pPr lvl="1"/>
            <a:r>
              <a:rPr lang="sk-SK" dirty="0"/>
              <a:t>o</a:t>
            </a:r>
            <a:r>
              <a:rPr lang="sk-SK" noProof="0" dirty="0"/>
              <a:t>veriť správnosť dátových typov,</a:t>
            </a:r>
          </a:p>
          <a:p>
            <a:pPr lvl="1"/>
            <a:r>
              <a:rPr lang="sk-SK" dirty="0"/>
              <a:t>d</a:t>
            </a:r>
            <a:r>
              <a:rPr lang="sk-SK" noProof="0" dirty="0" err="1"/>
              <a:t>ôležitá</a:t>
            </a:r>
            <a:r>
              <a:rPr lang="sk-SK" noProof="0" dirty="0"/>
              <a:t> je príprava dát.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51499127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586B252-C784-7DC9-2E7A-663F19D48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Formát </a:t>
            </a:r>
            <a:r>
              <a:rPr lang="cs-CZ" dirty="0" err="1"/>
              <a:t>stĺpcov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2902379-FB3E-A7DC-3C9A-73E6D5C073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noProof="0" dirty="0"/>
              <a:t>Stačí označiť konkrétny stĺpec, tým sa zobrazí panel </a:t>
            </a:r>
            <a:r>
              <a:rPr lang="sk-SK" noProof="0" dirty="0" err="1">
                <a:solidFill>
                  <a:schemeClr val="accent6"/>
                </a:solidFill>
              </a:rPr>
              <a:t>Column</a:t>
            </a:r>
            <a:r>
              <a:rPr lang="sk-SK" noProof="0" dirty="0">
                <a:solidFill>
                  <a:schemeClr val="accent6"/>
                </a:solidFill>
              </a:rPr>
              <a:t> </a:t>
            </a:r>
            <a:r>
              <a:rPr lang="sk-SK" noProof="0" dirty="0" err="1">
                <a:solidFill>
                  <a:schemeClr val="accent6"/>
                </a:solidFill>
              </a:rPr>
              <a:t>tools</a:t>
            </a:r>
            <a:r>
              <a:rPr lang="sk-SK" noProof="0" dirty="0">
                <a:solidFill>
                  <a:schemeClr val="accent6"/>
                </a:solidFill>
              </a:rPr>
              <a:t>.</a:t>
            </a:r>
          </a:p>
          <a:p>
            <a:r>
              <a:rPr lang="sk-SK" dirty="0">
                <a:solidFill>
                  <a:schemeClr val="tx1"/>
                </a:solidFill>
              </a:rPr>
              <a:t>Formáty: </a:t>
            </a:r>
          </a:p>
          <a:p>
            <a:pPr lvl="1"/>
            <a:r>
              <a:rPr lang="sk-SK" dirty="0">
                <a:solidFill>
                  <a:schemeClr val="tx1"/>
                </a:solidFill>
              </a:rPr>
              <a:t>k</a:t>
            </a:r>
            <a:r>
              <a:rPr lang="sk-SK" noProof="0" dirty="0" err="1">
                <a:solidFill>
                  <a:schemeClr val="tx1"/>
                </a:solidFill>
              </a:rPr>
              <a:t>ratší</a:t>
            </a:r>
            <a:r>
              <a:rPr lang="sk-SK" noProof="0" dirty="0">
                <a:solidFill>
                  <a:schemeClr val="tx1"/>
                </a:solidFill>
              </a:rPr>
              <a:t> formát pre stĺpec typu dátum,</a:t>
            </a:r>
          </a:p>
          <a:p>
            <a:pPr lvl="1"/>
            <a:r>
              <a:rPr lang="sk-SK" dirty="0">
                <a:solidFill>
                  <a:schemeClr val="tx1"/>
                </a:solidFill>
              </a:rPr>
              <a:t>správne nastavenie meny (dolár, euro, Kč, ...),</a:t>
            </a:r>
          </a:p>
          <a:p>
            <a:pPr lvl="1"/>
            <a:r>
              <a:rPr lang="sk-SK" dirty="0">
                <a:solidFill>
                  <a:schemeClr val="tx1"/>
                </a:solidFill>
              </a:rPr>
              <a:t>n</a:t>
            </a:r>
            <a:r>
              <a:rPr lang="sk-SK" noProof="0" dirty="0" err="1">
                <a:solidFill>
                  <a:schemeClr val="tx1"/>
                </a:solidFill>
              </a:rPr>
              <a:t>astavenie</a:t>
            </a:r>
            <a:r>
              <a:rPr lang="sk-SK" noProof="0" dirty="0">
                <a:solidFill>
                  <a:schemeClr val="tx1"/>
                </a:solidFill>
              </a:rPr>
              <a:t> %,</a:t>
            </a:r>
          </a:p>
          <a:p>
            <a:pPr lvl="1"/>
            <a:r>
              <a:rPr lang="sk-SK" dirty="0">
                <a:solidFill>
                  <a:schemeClr val="tx1"/>
                </a:solidFill>
              </a:rPr>
              <a:t>n</a:t>
            </a:r>
            <a:r>
              <a:rPr lang="sk-SK" noProof="0" dirty="0" err="1">
                <a:solidFill>
                  <a:schemeClr val="tx1"/>
                </a:solidFill>
              </a:rPr>
              <a:t>astavenie</a:t>
            </a:r>
            <a:r>
              <a:rPr lang="sk-SK" noProof="0" dirty="0">
                <a:solidFill>
                  <a:schemeClr val="tx1"/>
                </a:solidFill>
              </a:rPr>
              <a:t> počtu </a:t>
            </a:r>
            <a:r>
              <a:rPr lang="sk-SK" noProof="0" dirty="0" err="1">
                <a:solidFill>
                  <a:schemeClr val="tx1"/>
                </a:solidFill>
              </a:rPr>
              <a:t>desatiných</a:t>
            </a:r>
            <a:r>
              <a:rPr lang="sk-SK" noProof="0" dirty="0">
                <a:solidFill>
                  <a:schemeClr val="tx1"/>
                </a:solidFill>
              </a:rPr>
              <a:t> miest,</a:t>
            </a:r>
          </a:p>
          <a:p>
            <a:pPr lvl="1"/>
            <a:r>
              <a:rPr lang="sk-SK" dirty="0">
                <a:solidFill>
                  <a:schemeClr val="tx1"/>
                </a:solidFill>
              </a:rPr>
              <a:t>v prípade číselných premenných, ktoré nechceme sumarizovať, zvoliť </a:t>
            </a:r>
            <a:r>
              <a:rPr lang="sk-SK" dirty="0" err="1">
                <a:solidFill>
                  <a:schemeClr val="tx1"/>
                </a:solidFill>
              </a:rPr>
              <a:t>Don´t</a:t>
            </a:r>
            <a:r>
              <a:rPr lang="sk-SK" dirty="0">
                <a:solidFill>
                  <a:schemeClr val="tx1"/>
                </a:solidFill>
              </a:rPr>
              <a:t> </a:t>
            </a:r>
            <a:r>
              <a:rPr lang="sk-SK" dirty="0" err="1">
                <a:solidFill>
                  <a:schemeClr val="tx1"/>
                </a:solidFill>
              </a:rPr>
              <a:t>summarize</a:t>
            </a:r>
            <a:r>
              <a:rPr lang="sk-SK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3655E62-9CC2-BA68-A8F1-78D8A3E243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578" y="3722568"/>
            <a:ext cx="7596844" cy="2430752"/>
          </a:xfrm>
          <a:prstGeom prst="rect">
            <a:avLst/>
          </a:prstGeom>
        </p:spPr>
      </p:pic>
      <p:sp>
        <p:nvSpPr>
          <p:cNvPr id="4" name="Obdélník 3">
            <a:extLst>
              <a:ext uri="{FF2B5EF4-FFF2-40B4-BE49-F238E27FC236}">
                <a16:creationId xmlns:a16="http://schemas.microsoft.com/office/drawing/2014/main" id="{DBC09466-4AB1-6FC6-2C55-AA9FB8D309A4}"/>
              </a:ext>
            </a:extLst>
          </p:cNvPr>
          <p:cNvSpPr/>
          <p:nvPr/>
        </p:nvSpPr>
        <p:spPr>
          <a:xfrm>
            <a:off x="611560" y="4941168"/>
            <a:ext cx="576064" cy="36004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6" name="Obdélník 5">
            <a:extLst>
              <a:ext uri="{FF2B5EF4-FFF2-40B4-BE49-F238E27FC236}">
                <a16:creationId xmlns:a16="http://schemas.microsoft.com/office/drawing/2014/main" id="{3554D54C-F500-357F-2C90-2BB8486FCB82}"/>
              </a:ext>
            </a:extLst>
          </p:cNvPr>
          <p:cNvSpPr/>
          <p:nvPr/>
        </p:nvSpPr>
        <p:spPr>
          <a:xfrm>
            <a:off x="3851920" y="3719888"/>
            <a:ext cx="864096" cy="285175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00017183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FC71019-7AEC-4133-A49E-F315446298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Tvorba </a:t>
            </a:r>
            <a:r>
              <a:rPr lang="cs-CZ" dirty="0" err="1"/>
              <a:t>skupín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614368-2E2D-E7B8-34E0-20FDD04E8F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Zoskupovanie je proces kombinovania alebo spájania dvoch alebo viacerých hodnôt na ďalšiu analýzu.</a:t>
            </a:r>
          </a:p>
          <a:p>
            <a:r>
              <a:rPr lang="sk-SK" dirty="0"/>
              <a:t>V prípade mnohých kategórii premennej je vhodné kategórie zlučovať.</a:t>
            </a:r>
          </a:p>
          <a:p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DB23D236-0292-26ED-1388-7A98DBDB7B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965" y="1985458"/>
            <a:ext cx="5482315" cy="4426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87733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4F8FAE0-E78A-67D3-2F3D-B9651010F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Tvorba hierarchií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8055DF52-6BD8-FB52-6A6C-BA8B7D1154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Hierarchia predstavuje usporiadanie dát do rôznych úrovní podľa ich vzájomných vzťahov, kde vyššie úrovne obvykle zahŕňajú súhrnnejšie alebo všeobecnejšie informácie, zatiaľ čo nižšie úrovne obsahujú podrobnejšie dáta. </a:t>
            </a:r>
          </a:p>
          <a:p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 kontexte dátovej analýzy a vizualizácií sa hierarchie využívajú na zjednodušenie a zrozumiteľné zobrazenie zložitých dát. </a:t>
            </a:r>
          </a:p>
          <a:p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Umožňujú používateľom ľahko prechádzať medzi rôznymi úrovňami detailov, čo je obzvlášť užitočné pri analýze časových dát, geografických informácií alebo organizačných štruktúr.</a:t>
            </a:r>
          </a:p>
          <a:p>
            <a:endParaRPr lang="sk-SK" dirty="0"/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2D456522-8714-4CEE-4696-03E82EB07C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9912" y="4293096"/>
            <a:ext cx="3325408" cy="1224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94464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F0962-94BA-DC86-6B5F-45F6D0924B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559E08B7-3354-7995-A28F-1AB39BEA8EB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83768" y="2348880"/>
            <a:ext cx="6056584" cy="1470025"/>
          </a:xfrm>
        </p:spPr>
        <p:txBody>
          <a:bodyPr/>
          <a:lstStyle/>
          <a:p>
            <a:pPr algn="ctr"/>
            <a:r>
              <a:rPr lang="cs-CZ" dirty="0"/>
              <a:t>Tvorba </a:t>
            </a:r>
            <a:r>
              <a:rPr lang="cs-CZ" dirty="0" err="1"/>
              <a:t>vizuálov</a:t>
            </a:r>
            <a:r>
              <a:rPr lang="cs-CZ" dirty="0"/>
              <a:t> a </a:t>
            </a:r>
            <a:r>
              <a:rPr lang="cs-CZ" dirty="0" err="1"/>
              <a:t>formátovanie</a:t>
            </a:r>
            <a:br>
              <a:rPr lang="cs-CZ" dirty="0"/>
            </a:b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4567366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6BA1E5-DE23-4A61-8B26-372050C3C6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Vizuály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68B53A-F0A7-4F34-AC22-2485767E28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5724152" cy="5256000"/>
          </a:xfrm>
        </p:spPr>
        <p:txBody>
          <a:bodyPr/>
          <a:lstStyle/>
          <a:p>
            <a:r>
              <a:rPr lang="sk-SK" dirty="0"/>
              <a:t>Vizuály umožňujú prezentovať dáta rôznou grafickou formou.</a:t>
            </a:r>
          </a:p>
          <a:p>
            <a:endParaRPr lang="sk-SK" dirty="0"/>
          </a:p>
          <a:p>
            <a:r>
              <a:rPr lang="sk-SK" dirty="0"/>
              <a:t>Od grafov, cez tabuľky, mapy až po hodnoty.</a:t>
            </a:r>
          </a:p>
          <a:p>
            <a:endParaRPr lang="sk-SK" dirty="0"/>
          </a:p>
          <a:p>
            <a:r>
              <a:rPr lang="sk-SK" dirty="0"/>
              <a:t>Niektoré vizuály sú previazané s ďalšími službami mimo Power BI, konkrétne </a:t>
            </a:r>
            <a:r>
              <a:rPr lang="sk-SK" dirty="0" err="1"/>
              <a:t>Power</a:t>
            </a:r>
            <a:r>
              <a:rPr lang="sk-SK" dirty="0"/>
              <a:t> </a:t>
            </a:r>
            <a:r>
              <a:rPr lang="sk-SK" dirty="0" err="1"/>
              <a:t>Apps</a:t>
            </a:r>
            <a:r>
              <a:rPr lang="sk-SK" dirty="0"/>
              <a:t>.</a:t>
            </a:r>
          </a:p>
          <a:p>
            <a:endParaRPr lang="sk-SK" dirty="0"/>
          </a:p>
          <a:p>
            <a:r>
              <a:rPr lang="sk-SK" dirty="0"/>
              <a:t>Vlastné vizuály možno pridať pomocou importu zo súboru alebo z bezplatného Marketplace.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0678AB9-DEEF-4A94-8DC8-9DE0FCC8FBF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444"/>
          <a:stretch/>
        </p:blipFill>
        <p:spPr>
          <a:xfrm>
            <a:off x="6372200" y="1111860"/>
            <a:ext cx="2165507" cy="48322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44815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6BF30-D815-40F0-B8B5-F5F7F49E4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Tvorba vizuálov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811F49-B017-4EDC-AD4D-9616585C1B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899999"/>
            <a:ext cx="8748488" cy="1592897"/>
          </a:xfrm>
        </p:spPr>
        <p:txBody>
          <a:bodyPr>
            <a:normAutofit lnSpcReduction="10000"/>
          </a:bodyPr>
          <a:lstStyle/>
          <a:p>
            <a:r>
              <a:rPr lang="sk-SK" dirty="0"/>
              <a:t>Viaceré spôsoby vytvárania vizuálov:</a:t>
            </a:r>
          </a:p>
          <a:p>
            <a:pPr lvl="1"/>
            <a:r>
              <a:rPr lang="sk-SK" dirty="0"/>
              <a:t>označením premenných,</a:t>
            </a:r>
          </a:p>
          <a:p>
            <a:pPr lvl="1"/>
            <a:r>
              <a:rPr lang="sk-SK" dirty="0"/>
              <a:t>výberom konkrétneho vizuálu a doplnením premenných,</a:t>
            </a:r>
          </a:p>
          <a:p>
            <a:pPr lvl="1"/>
            <a:r>
              <a:rPr lang="sk-SK" dirty="0"/>
              <a:t>otázka v prirodzenom jazyku,</a:t>
            </a:r>
          </a:p>
          <a:p>
            <a:pPr lvl="1"/>
            <a:r>
              <a:rPr lang="sk-SK" dirty="0"/>
              <a:t>pomocou R alebo </a:t>
            </a:r>
            <a:r>
              <a:rPr lang="sk-SK" dirty="0" err="1"/>
              <a:t>Pythonu</a:t>
            </a:r>
            <a:r>
              <a:rPr lang="sk-SK" dirty="0"/>
              <a:t>.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E12D8A-562F-4D23-9A65-3D4D6FC73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8" y="2754502"/>
            <a:ext cx="6012668" cy="3531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3134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78DF1BE-4E30-FA97-82F7-E881D041E6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Formátovanie</a:t>
            </a:r>
            <a:r>
              <a:rPr lang="cs-CZ" dirty="0"/>
              <a:t> </a:t>
            </a:r>
            <a:r>
              <a:rPr lang="cs-CZ" dirty="0" err="1"/>
              <a:t>vizuálov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AAACDC0-7BB9-F54F-D23B-EFA22215C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Pomocou</a:t>
            </a:r>
            <a:r>
              <a:rPr lang="cs-CZ" dirty="0"/>
              <a:t> panelu </a:t>
            </a:r>
            <a:r>
              <a:rPr lang="cs-CZ" i="1" dirty="0">
                <a:solidFill>
                  <a:schemeClr val="accent6"/>
                </a:solidFill>
              </a:rPr>
              <a:t>Formát</a:t>
            </a:r>
            <a:r>
              <a:rPr lang="cs-CZ" dirty="0"/>
              <a:t>. </a:t>
            </a:r>
          </a:p>
          <a:p>
            <a:r>
              <a:rPr lang="sk-SK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Formátovanie sa líši medzi jednotlivými vizuálmi. </a:t>
            </a:r>
          </a:p>
          <a:p>
            <a:r>
              <a:rPr lang="cs-CZ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Funkcionalita </a:t>
            </a:r>
            <a:r>
              <a:rPr lang="sk-SK" noProof="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On-</a:t>
            </a:r>
            <a:r>
              <a:rPr lang="sk-SK" noProof="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Object</a:t>
            </a:r>
            <a:r>
              <a:rPr lang="sk-SK" noProof="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sk-SK" noProof="0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interaction</a:t>
            </a:r>
            <a:r>
              <a:rPr lang="sk-SK" noProof="0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proces formátovania vizuálov výrazne zjednodušuje a predovšetkým zrýchľuje. Vďaka nej môžete vykonávať úpravy priamo </a:t>
            </a:r>
            <a:r>
              <a:rPr lang="cs-CZ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na </a:t>
            </a:r>
            <a:r>
              <a:rPr lang="cs-CZ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vizuáli</a:t>
            </a:r>
            <a:r>
              <a:rPr lang="cs-CZ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, bez nutnosti </a:t>
            </a:r>
            <a:r>
              <a:rPr lang="cs-CZ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dlhého</a:t>
            </a:r>
            <a:r>
              <a:rPr lang="cs-CZ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hľadania</a:t>
            </a:r>
            <a:r>
              <a:rPr lang="cs-CZ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v </a:t>
            </a:r>
            <a:r>
              <a:rPr lang="cs-CZ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paneli</a:t>
            </a:r>
            <a:r>
              <a:rPr lang="cs-CZ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effectLst/>
                <a:ea typeface="Calibri" panose="020F0502020204030204" pitchFamily="34" charset="0"/>
                <a:cs typeface="Arial" panose="020B0604020202020204" pitchFamily="34" charset="0"/>
              </a:rPr>
              <a:t>formátovania</a:t>
            </a:r>
            <a:r>
              <a:rPr lang="cs-CZ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sk-SK" dirty="0"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ADF79DC2-1500-6638-1DF2-135D84E7D1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152" y="3129178"/>
            <a:ext cx="1118071" cy="3026821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52EEED06-04E2-6ADB-F08D-FE29862F1F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2" y="3533907"/>
            <a:ext cx="4248472" cy="2766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8965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1EC4792-A003-ABA8-877E-3D34F9DA03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Hierarchia</a:t>
            </a:r>
            <a:r>
              <a:rPr lang="cs-CZ" dirty="0"/>
              <a:t> </a:t>
            </a:r>
            <a:r>
              <a:rPr lang="cs-CZ" dirty="0" err="1"/>
              <a:t>vo</a:t>
            </a:r>
            <a:r>
              <a:rPr lang="cs-CZ" dirty="0"/>
              <a:t> </a:t>
            </a:r>
            <a:r>
              <a:rPr lang="cs-CZ" dirty="0" err="1"/>
              <a:t>vizuáloch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E04A417-1CD7-362B-5BA2-EF62D383A0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i="0" dirty="0">
                <a:solidFill>
                  <a:schemeClr val="tx1"/>
                </a:solidFill>
                <a:effectLst/>
                <a:latin typeface="+mj-lt"/>
              </a:rPr>
              <a:t>Keď vložíme hierarchiu do vizuálu, nad vizuálom sa objavia šípky, ktoré umožnia používateľom analyzovať dáta na rôznych úrovniach detailov.</a:t>
            </a:r>
            <a:endParaRPr lang="cs-CZ" dirty="0">
              <a:solidFill>
                <a:schemeClr val="tx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Môžete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začať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napríklad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analýzou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predajov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na úrovni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štátu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a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pomocou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funkcií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solidFill>
                  <a:schemeClr val="accent6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Drill</a:t>
            </a:r>
            <a:r>
              <a:rPr lang="cs-CZ" dirty="0">
                <a:solidFill>
                  <a:schemeClr val="accent6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solidFill>
                  <a:schemeClr val="accent6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down</a:t>
            </a:r>
            <a:r>
              <a:rPr lang="cs-CZ" dirty="0">
                <a:solidFill>
                  <a:schemeClr val="accent6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a </a:t>
            </a:r>
            <a:r>
              <a:rPr lang="cs-CZ" dirty="0" err="1">
                <a:solidFill>
                  <a:schemeClr val="accent6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Drill</a:t>
            </a:r>
            <a:r>
              <a:rPr lang="cs-CZ" dirty="0">
                <a:solidFill>
                  <a:schemeClr val="accent6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up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ktoré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Power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BI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ponúka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sa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postupne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ponoriť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do dát na úrovni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miest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 a potom na úrovni jednotlivých </a:t>
            </a:r>
            <a:r>
              <a:rPr lang="cs-CZ" dirty="0" err="1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predajní</a:t>
            </a:r>
            <a:r>
              <a:rPr lang="cs-CZ" dirty="0">
                <a:solidFill>
                  <a:schemeClr val="tx1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r>
              <a:rPr lang="sk-SK" dirty="0">
                <a:solidFill>
                  <a:schemeClr val="tx1"/>
                </a:solidFill>
                <a:latin typeface="+mj-lt"/>
              </a:rPr>
              <a:t> </a:t>
            </a:r>
          </a:p>
          <a:p>
            <a:r>
              <a:rPr lang="sk-SK" dirty="0">
                <a:solidFill>
                  <a:schemeClr val="tx1"/>
                </a:solidFill>
                <a:latin typeface="+mj-lt"/>
              </a:rPr>
              <a:t>Šípka smerom hore predstavuje funkciu </a:t>
            </a:r>
            <a:r>
              <a:rPr lang="sk-SK" dirty="0" err="1">
                <a:solidFill>
                  <a:schemeClr val="accent6"/>
                </a:solidFill>
                <a:latin typeface="+mj-lt"/>
              </a:rPr>
              <a:t>Drill</a:t>
            </a:r>
            <a:r>
              <a:rPr lang="sk-SK" dirty="0">
                <a:solidFill>
                  <a:schemeClr val="accent6"/>
                </a:solidFill>
                <a:latin typeface="+mj-lt"/>
              </a:rPr>
              <a:t> </a:t>
            </a:r>
            <a:r>
              <a:rPr lang="sk-SK" dirty="0" err="1">
                <a:solidFill>
                  <a:schemeClr val="accent6"/>
                </a:solidFill>
                <a:latin typeface="+mj-lt"/>
              </a:rPr>
              <a:t>Up</a:t>
            </a:r>
            <a:r>
              <a:rPr lang="sk-SK" dirty="0">
                <a:solidFill>
                  <a:schemeClr val="tx1"/>
                </a:solidFill>
                <a:latin typeface="+mj-lt"/>
              </a:rPr>
              <a:t>. Je neaktívny, to znamená, že v hierarchii sa nachádzame na najvyššej úrovni. </a:t>
            </a:r>
            <a:endParaRPr lang="cs-CZ" dirty="0">
              <a:solidFill>
                <a:schemeClr val="tx1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sk-SK" sz="2400" dirty="0">
              <a:solidFill>
                <a:schemeClr val="tx1"/>
              </a:solidFill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7662539-C66E-1859-C0A4-5DCE89C712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708" y="3429000"/>
            <a:ext cx="5256584" cy="298637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9524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9AE25A-5AB2-44BC-957A-064D425E05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ECC5DCF-ACBE-EC21-E08C-E951D92EEA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</a:t>
            </a:r>
            <a:endParaRPr lang="sk-SK" dirty="0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99B08E04-5902-5C91-08EB-E3012D5A1C6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18" y="1268760"/>
            <a:ext cx="8640763" cy="4482903"/>
          </a:xfr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644684C7-BFC2-E99E-5306-255BAD4557F0}"/>
              </a:ext>
            </a:extLst>
          </p:cNvPr>
          <p:cNvSpPr/>
          <p:nvPr/>
        </p:nvSpPr>
        <p:spPr>
          <a:xfrm>
            <a:off x="3275856" y="1844824"/>
            <a:ext cx="2088232" cy="216024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CF7528DE-367B-887B-8F96-0D459188A5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2522" y="1926504"/>
            <a:ext cx="1512168" cy="1512168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DC1AD2C-12A6-8003-8256-CFACA70C27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240" y="3579055"/>
            <a:ext cx="1433061" cy="1433061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0D7DA795-6F8A-10F6-0284-B1E9BBFA23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8076" y="2198911"/>
            <a:ext cx="2460178" cy="2460178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39DEC48D-96D2-AD74-5A39-C08F09BAAD4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95536" y="5056715"/>
            <a:ext cx="1800200" cy="467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6539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0075261-1E94-CF80-AF20-DE1AEEBE29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Hierarchia</a:t>
            </a:r>
            <a:r>
              <a:rPr lang="cs-CZ" dirty="0"/>
              <a:t> </a:t>
            </a:r>
            <a:r>
              <a:rPr lang="cs-CZ" dirty="0" err="1"/>
              <a:t>vo</a:t>
            </a:r>
            <a:r>
              <a:rPr lang="cs-CZ" dirty="0"/>
              <a:t> </a:t>
            </a:r>
            <a:r>
              <a:rPr lang="cs-CZ" dirty="0" err="1"/>
              <a:t>vizuáloch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0CD42BA-2248-7950-D6D8-BAE66517FF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dirty="0">
                <a:solidFill>
                  <a:schemeClr val="tx1"/>
                </a:solidFill>
                <a:latin typeface="+mj-lt"/>
              </a:rPr>
              <a:t>Kliknutím na druhú šípku zapneme režim </a:t>
            </a:r>
            <a:r>
              <a:rPr lang="sk-SK" dirty="0" err="1">
                <a:solidFill>
                  <a:schemeClr val="accent6"/>
                </a:solidFill>
                <a:latin typeface="+mj-lt"/>
              </a:rPr>
              <a:t>Drill</a:t>
            </a:r>
            <a:r>
              <a:rPr lang="sk-SK" dirty="0">
                <a:solidFill>
                  <a:schemeClr val="accent6"/>
                </a:solidFill>
                <a:latin typeface="+mj-lt"/>
              </a:rPr>
              <a:t> </a:t>
            </a:r>
            <a:r>
              <a:rPr lang="sk-SK" dirty="0" err="1">
                <a:solidFill>
                  <a:schemeClr val="accent6"/>
                </a:solidFill>
                <a:latin typeface="+mj-lt"/>
              </a:rPr>
              <a:t>Down</a:t>
            </a:r>
            <a:r>
              <a:rPr lang="sk-SK" dirty="0">
                <a:solidFill>
                  <a:schemeClr val="accent6"/>
                </a:solidFill>
                <a:latin typeface="+mj-lt"/>
              </a:rPr>
              <a:t> </a:t>
            </a:r>
            <a:r>
              <a:rPr lang="sk-SK" dirty="0">
                <a:solidFill>
                  <a:schemeClr val="tx1"/>
                </a:solidFill>
                <a:latin typeface="+mj-lt"/>
              </a:rPr>
              <a:t>(viď. nasledujúci obrázok). Následne stačí vybrať jeden z obdĺžnikov, čím sa dostaneme na nižšiu úroveň vybranej kategórie (napríklad obdĺžnik Texas).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1A1A49B-3857-C59A-2D13-D7075F3BE7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790" y="2348880"/>
            <a:ext cx="6681861" cy="316835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008476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17ECA81-3B42-0DA2-5463-C60F9B7CC6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Hierarchia</a:t>
            </a:r>
            <a:r>
              <a:rPr lang="cs-CZ" dirty="0"/>
              <a:t> </a:t>
            </a:r>
            <a:r>
              <a:rPr lang="cs-CZ" dirty="0" err="1"/>
              <a:t>vo</a:t>
            </a:r>
            <a:r>
              <a:rPr lang="cs-CZ" dirty="0"/>
              <a:t> </a:t>
            </a:r>
            <a:r>
              <a:rPr lang="cs-CZ" dirty="0" err="1"/>
              <a:t>vizuáloch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08CB41D-FEAA-D15A-FAB6-F38680FF0C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Ak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chceme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vrátiť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späť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vyššiu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úroveň, použijeme šípku </a:t>
            </a:r>
            <a:r>
              <a:rPr lang="cs-CZ" dirty="0" err="1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Drill</a:t>
            </a:r>
            <a:r>
              <a:rPr lang="cs-CZ" dirty="0">
                <a:solidFill>
                  <a:schemeClr val="accent6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up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ktorá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teraz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aktívna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Prejdeme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tak z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výnosov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miest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štátu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Texas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späť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 výnosy jednotlivých </a:t>
            </a:r>
            <a:r>
              <a:rPr lang="cs-CZ" dirty="0" err="1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štátov</a:t>
            </a:r>
            <a:r>
              <a:rPr lang="cs-CZ" dirty="0"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003FEB5-1770-858E-C6B5-E82629EBF7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204864"/>
            <a:ext cx="7213407" cy="341084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0702003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4605723-3DAE-3B04-C983-65C2CB379A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182BE6E5-E2A8-C337-A806-7585A6586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Hierarchia</a:t>
            </a:r>
            <a:r>
              <a:rPr lang="cs-CZ" dirty="0"/>
              <a:t> </a:t>
            </a:r>
            <a:r>
              <a:rPr lang="cs-CZ" dirty="0" err="1"/>
              <a:t>vo</a:t>
            </a:r>
            <a:r>
              <a:rPr lang="cs-CZ" dirty="0"/>
              <a:t> </a:t>
            </a:r>
            <a:r>
              <a:rPr lang="cs-CZ" dirty="0" err="1"/>
              <a:t>vizuáloch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BBB14456-5C95-996D-0A60-EE71986506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Dvojitá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šípka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smerom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dolu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predstavuje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posun na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nižšiu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úroveň v hierarchii. To znamená, že z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výnosov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jednotlivých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štátov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môžeme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prejsť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 výnosy jednotlivých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miest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endParaRPr lang="sk-SK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k-SK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k-SK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k-SK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k-SK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k-SK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endParaRPr lang="sk-SK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0CEC2F0-32F4-CFC0-CE34-39541E1B27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6832"/>
            <a:ext cx="5753100" cy="274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088A6D8F-9EDC-BD7C-192D-E7657B09AB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98"/>
          <a:stretch/>
        </p:blipFill>
        <p:spPr bwMode="auto">
          <a:xfrm>
            <a:off x="4505447" y="3799273"/>
            <a:ext cx="4349428" cy="24841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8934397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AAF3B8F-348F-916C-E93A-8885B355C2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Hierarchia</a:t>
            </a:r>
            <a:r>
              <a:rPr lang="cs-CZ" dirty="0"/>
              <a:t> </a:t>
            </a:r>
            <a:r>
              <a:rPr lang="cs-CZ" dirty="0" err="1"/>
              <a:t>vo</a:t>
            </a:r>
            <a:r>
              <a:rPr lang="cs-CZ" dirty="0"/>
              <a:t> </a:t>
            </a:r>
            <a:r>
              <a:rPr lang="cs-CZ" dirty="0" err="1"/>
              <a:t>vizuáloch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29DF12A-9FFA-69C6-EE68-FADF39594D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Šípka,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ktorá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sa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nachádza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úplne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napravo (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rozvetvená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predstavuje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rozbalenie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na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ďalšiu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úroveň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všetky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prvky naraz. Vidíme teda výnosy za každý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štát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– </a:t>
            </a:r>
            <a:r>
              <a:rPr lang="cs-CZ" sz="2000" dirty="0" err="1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mesto</a:t>
            </a:r>
            <a:r>
              <a:rPr lang="cs-CZ" sz="20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sk-SK" sz="20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B63E9A9D-4875-D6B2-6944-13046CE34F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148779"/>
            <a:ext cx="5753100" cy="275844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D7D8A815-5185-60E7-496D-CC098BF2989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01"/>
          <a:stretch/>
        </p:blipFill>
        <p:spPr bwMode="auto">
          <a:xfrm>
            <a:off x="4026705" y="3527999"/>
            <a:ext cx="4320480" cy="24460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2535096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4B85A1-25C1-4857-9FD2-14766FA8B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Filtre a zvýraznenia v zostavách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C0C9B7-5188-4DB1-844E-7964F633C6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Filtrami  môžeme odstrániť všetky údaje okrem tých</a:t>
            </a:r>
            <a:r>
              <a:rPr lang="en-US" dirty="0"/>
              <a:t>,</a:t>
            </a:r>
            <a:r>
              <a:rPr lang="sk-SK" dirty="0"/>
              <a:t> na ktoré sa chceme zamerať.</a:t>
            </a:r>
          </a:p>
          <a:p>
            <a:r>
              <a:rPr lang="sk-SK" dirty="0"/>
              <a:t>Typy filtrov:</a:t>
            </a:r>
          </a:p>
          <a:p>
            <a:pPr lvl="1"/>
            <a:r>
              <a:rPr lang="sk-SK" dirty="0">
                <a:solidFill>
                  <a:schemeClr val="accent6"/>
                </a:solidFill>
              </a:rPr>
              <a:t>filter vizuálu </a:t>
            </a:r>
            <a:r>
              <a:rPr lang="sk-SK" dirty="0"/>
              <a:t>sa vzťahuje na jeden vizuál na strane zostavy,</a:t>
            </a:r>
          </a:p>
          <a:p>
            <a:pPr lvl="1"/>
            <a:r>
              <a:rPr lang="sk-SK" dirty="0">
                <a:solidFill>
                  <a:schemeClr val="accent6"/>
                </a:solidFill>
              </a:rPr>
              <a:t>filter strany</a:t>
            </a:r>
            <a:r>
              <a:rPr lang="sk-SK" dirty="0"/>
              <a:t> sa vťahuje na všetky vizuály na strane zostavy,</a:t>
            </a:r>
          </a:p>
          <a:p>
            <a:pPr lvl="1"/>
            <a:r>
              <a:rPr lang="sk-SK" dirty="0">
                <a:solidFill>
                  <a:schemeClr val="accent6"/>
                </a:solidFill>
              </a:rPr>
              <a:t>filter zostavy </a:t>
            </a:r>
            <a:r>
              <a:rPr lang="sk-SK" dirty="0"/>
              <a:t>sa vzťahuje na všetky strany v zostave,</a:t>
            </a:r>
          </a:p>
          <a:p>
            <a:pPr lvl="1"/>
            <a:r>
              <a:rPr lang="sk-SK" dirty="0">
                <a:solidFill>
                  <a:schemeClr val="accent6"/>
                </a:solidFill>
              </a:rPr>
              <a:t>filter podrobnej analýzy </a:t>
            </a:r>
            <a:r>
              <a:rPr lang="sk-SK" dirty="0"/>
              <a:t>– pomocou podrobnej analýzy vytvoríme cieľovú stranu zostavy, ktorá sa zameriava na konkrétnu entitu. Následne používatelia môžu kliknúť na iných stránkach zostavy na údajový bod pre danú entitu a prejsť na zameranú stranu (viď ďalej v prezentácii).</a:t>
            </a:r>
          </a:p>
        </p:txBody>
      </p:sp>
    </p:spTree>
    <p:extLst>
      <p:ext uri="{BB962C8B-B14F-4D97-AF65-F5344CB8AC3E}">
        <p14:creationId xmlns:p14="http://schemas.microsoft.com/office/powerpoint/2010/main" val="73157504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B66EEB-62D6-400E-9F26-F7CB8ED63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Základné a rozšírené filtrovanie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C4E838-65E8-4F77-9E9B-B656846FF26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Základné filtre zobrazujú zoznam všetkých hodnôt v poli.</a:t>
            </a:r>
          </a:p>
          <a:p>
            <a:r>
              <a:rPr lang="sk-SK" dirty="0"/>
              <a:t>Pokročilé filtre umožňujú používať zložitejšie filtre, môžeme vyhľadať hodnoty, ktoré obsahujú alebo neobsahujú, začať s konkrétnou hodnotou alebo nezačať. </a:t>
            </a:r>
          </a:p>
          <a:p>
            <a:r>
              <a:rPr lang="sk-SK" dirty="0"/>
              <a:t>Top N filtre.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CC75F68-6BBA-46A5-BA4B-1B420B415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813564"/>
            <a:ext cx="1613154" cy="351146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F7B8900-16E0-45D7-B94F-9864378BFE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1594" y="2030843"/>
            <a:ext cx="1613154" cy="42691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7CB6F21-E83A-47C5-ACDF-B56EDE390E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2044" y="3223458"/>
            <a:ext cx="1631252" cy="2904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14772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B22F27-ECB3-45CE-86F8-AF4B666B8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097" y="162001"/>
            <a:ext cx="7560000" cy="540000"/>
          </a:xfrm>
        </p:spPr>
        <p:txBody>
          <a:bodyPr/>
          <a:lstStyle/>
          <a:p>
            <a:r>
              <a:rPr lang="sk-SK" sz="2800" dirty="0"/>
              <a:t>Krížové filtrovanie a krížové zvýraznenie vizuálov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E193AC-1309-481E-AA86-8F3FD86C5B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>
                <a:solidFill>
                  <a:schemeClr val="tx1"/>
                </a:solidFill>
              </a:rPr>
              <a:t>Vzťahy medzi vizuálmi môžeme preskúmať bez použitia filtrov.</a:t>
            </a:r>
          </a:p>
          <a:p>
            <a:r>
              <a:rPr lang="sk-SK" dirty="0">
                <a:solidFill>
                  <a:schemeClr val="accent6"/>
                </a:solidFill>
              </a:rPr>
              <a:t>Krížové filtrovanie </a:t>
            </a:r>
            <a:r>
              <a:rPr lang="sk-SK" dirty="0">
                <a:solidFill>
                  <a:schemeClr val="tx1"/>
                </a:solidFill>
              </a:rPr>
              <a:t>– výber v jednom vizuáli funguje skôr ako filter v iných vizuáloch, napr. čiarové grafy, bodové grafy a mapy. V týchto vizuáloch zostávajú viditeľné iba súvisiace údaje.</a:t>
            </a:r>
          </a:p>
          <a:p>
            <a:r>
              <a:rPr lang="sk-SK" dirty="0">
                <a:solidFill>
                  <a:schemeClr val="accent6"/>
                </a:solidFill>
              </a:rPr>
              <a:t>Krížové zvýraznenie </a:t>
            </a:r>
            <a:r>
              <a:rPr lang="sk-SK" dirty="0">
                <a:solidFill>
                  <a:schemeClr val="tx1"/>
                </a:solidFill>
              </a:rPr>
              <a:t>– výberom hodnoty v jednom vizuáli sa zvýraznia súvisiace údaje vo vizuáloch, napr. stĺpcové a pruhové grafy. V týchto vizuáloch zostávajú viditeľné nesúvisiace údaje, ale neaktívne.</a:t>
            </a:r>
          </a:p>
          <a:p>
            <a:endParaRPr lang="sk-SK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A804AD-576C-4A4B-BD18-00756E2BB5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3465675"/>
            <a:ext cx="5040560" cy="2888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2735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AAD784-713F-01C6-1D84-BFC26D8EC8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</a:t>
            </a:r>
            <a:r>
              <a:rPr lang="cs-CZ" dirty="0" err="1"/>
              <a:t>interakcií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91B532F-08EA-A305-22F9-F838D642DF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i="0" dirty="0">
                <a:solidFill>
                  <a:schemeClr val="tx1"/>
                </a:solidFill>
                <a:effectLst/>
              </a:rPr>
              <a:t>Niekedy môže nastať situácia, že nebudete chcieť, aby vybraný vizuál filtroval alebo zvýrazňoval nejaký iný konkrétny vizuál. </a:t>
            </a:r>
          </a:p>
          <a:p>
            <a:r>
              <a:rPr lang="sk-SK" i="0" dirty="0" err="1">
                <a:solidFill>
                  <a:schemeClr val="tx1"/>
                </a:solidFill>
                <a:effectLst/>
              </a:rPr>
              <a:t>Power</a:t>
            </a:r>
            <a:r>
              <a:rPr lang="sk-SK" i="0" dirty="0">
                <a:solidFill>
                  <a:schemeClr val="tx1"/>
                </a:solidFill>
                <a:effectLst/>
              </a:rPr>
              <a:t> BI našťastie ponúka možnosť nastaviť, ako sa vizualizácie na stránke zostavy majú vzájomne ovplyvňovať. </a:t>
            </a:r>
          </a:p>
          <a:p>
            <a:r>
              <a:rPr lang="sk-SK" i="0" dirty="0">
                <a:solidFill>
                  <a:schemeClr val="tx1"/>
                </a:solidFill>
                <a:effectLst/>
              </a:rPr>
              <a:t>Ak chcete interakcie medzi vizuálmi upraviť, začnite tým, že vizuál označíte. Na karte </a:t>
            </a:r>
            <a:r>
              <a:rPr lang="sk-SK" i="1" dirty="0" err="1">
                <a:solidFill>
                  <a:schemeClr val="accent6"/>
                </a:solidFill>
                <a:effectLst/>
              </a:rPr>
              <a:t>Format</a:t>
            </a:r>
            <a:r>
              <a:rPr lang="sk-SK" i="0" dirty="0">
                <a:solidFill>
                  <a:schemeClr val="tx1"/>
                </a:solidFill>
                <a:effectLst/>
              </a:rPr>
              <a:t> zvoľte možnosť </a:t>
            </a:r>
            <a:r>
              <a:rPr lang="sk-SK" i="1" dirty="0" err="1">
                <a:solidFill>
                  <a:schemeClr val="accent6"/>
                </a:solidFill>
                <a:effectLst/>
              </a:rPr>
              <a:t>Edit</a:t>
            </a:r>
            <a:r>
              <a:rPr lang="sk-SK" i="1" dirty="0">
                <a:solidFill>
                  <a:schemeClr val="accent6"/>
                </a:solidFill>
                <a:effectLst/>
              </a:rPr>
              <a:t> </a:t>
            </a:r>
            <a:r>
              <a:rPr lang="sk-SK" i="1" dirty="0" err="1">
                <a:solidFill>
                  <a:schemeClr val="accent6"/>
                </a:solidFill>
                <a:effectLst/>
              </a:rPr>
              <a:t>interactions</a:t>
            </a:r>
            <a:r>
              <a:rPr lang="sk-SK" i="0" dirty="0">
                <a:solidFill>
                  <a:schemeClr val="tx1"/>
                </a:solidFill>
                <a:effectLst/>
              </a:rPr>
              <a:t>. Tým sa zapnú ovládacie prvky interakcií pri ostatných vizuáloch.</a:t>
            </a:r>
          </a:p>
          <a:p>
            <a:pPr marL="0" indent="0">
              <a:buNone/>
            </a:pPr>
            <a:endParaRPr lang="sk-SK" dirty="0">
              <a:solidFill>
                <a:schemeClr val="tx1"/>
              </a:solidFill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5DC398DD-2422-2FC4-2B09-CA6380AF66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9022" y="3561408"/>
            <a:ext cx="4973955" cy="230822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09852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7104DBC-2063-7588-6894-6C1F955A67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Úprava </a:t>
            </a:r>
            <a:r>
              <a:rPr lang="cs-CZ" dirty="0" err="1"/>
              <a:t>interakcií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6921314-9E0B-7EA5-1D27-1B52829A61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Vyberte jednu z troch ikon pri každom vizuály. Tým určíte, aký vplyv má mať vybraný vizuál na ostatné. Možnosti interakcie sú v závislosti od typu vizuálu rôzne. </a:t>
            </a:r>
          </a:p>
          <a:p>
            <a:pPr marL="0" indent="0">
              <a:buNone/>
            </a:pPr>
            <a:endParaRPr lang="sk-SK" dirty="0"/>
          </a:p>
          <a:p>
            <a:r>
              <a:rPr lang="sk-SK" dirty="0"/>
              <a:t>K dispozícii je:</a:t>
            </a:r>
          </a:p>
          <a:p>
            <a:pPr lvl="1"/>
            <a:r>
              <a:rPr lang="sk-SK" dirty="0"/>
              <a:t>krížové filtrovanie,</a:t>
            </a:r>
          </a:p>
          <a:p>
            <a:pPr lvl="1"/>
            <a:r>
              <a:rPr lang="sk-SK" dirty="0"/>
              <a:t>krížové zvýraznenie,</a:t>
            </a:r>
          </a:p>
          <a:p>
            <a:pPr lvl="1"/>
            <a:r>
              <a:rPr lang="sk-SK" dirty="0"/>
              <a:t>bez interakcie.</a:t>
            </a:r>
          </a:p>
          <a:p>
            <a:pPr lvl="1"/>
            <a:endParaRPr lang="sk-SK" dirty="0"/>
          </a:p>
          <a:p>
            <a:r>
              <a:rPr lang="sk-SK" dirty="0">
                <a:solidFill>
                  <a:schemeClr val="tx1"/>
                </a:solidFill>
              </a:rPr>
              <a:t>Niektoré vizuály v predvolenom nastavení krížovo filtrujú a niektoré krížovo zvýrazňujú ostatné vizuály. Rozoznáte to pomocou tučne zvýraznenej ikony.</a:t>
            </a:r>
          </a:p>
          <a:p>
            <a:endParaRPr lang="sk-SK" dirty="0">
              <a:solidFill>
                <a:schemeClr val="tx1"/>
              </a:solidFill>
            </a:endParaRPr>
          </a:p>
          <a:p>
            <a:r>
              <a:rPr lang="sk-SK" dirty="0">
                <a:solidFill>
                  <a:schemeClr val="tx1"/>
                </a:solidFill>
              </a:rPr>
              <a:t>Po dokončení všetkých úprav je potrebné tento režim znovu vypnúť. Ovládacie prvky interakcií vypneme opäť kliknutím voľby </a:t>
            </a:r>
            <a:r>
              <a:rPr lang="sk-SK" i="1" dirty="0" err="1">
                <a:solidFill>
                  <a:schemeClr val="accent6"/>
                </a:solidFill>
              </a:rPr>
              <a:t>Edit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i="1" dirty="0" err="1">
                <a:solidFill>
                  <a:schemeClr val="accent6"/>
                </a:solidFill>
              </a:rPr>
              <a:t>interactions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dirty="0">
                <a:solidFill>
                  <a:schemeClr val="tx1"/>
                </a:solidFill>
              </a:rPr>
              <a:t>na karte </a:t>
            </a:r>
            <a:r>
              <a:rPr lang="sk-SK" i="1" dirty="0" err="1">
                <a:solidFill>
                  <a:schemeClr val="accent6"/>
                </a:solidFill>
              </a:rPr>
              <a:t>Format</a:t>
            </a:r>
            <a:r>
              <a:rPr lang="sk-SK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3678611-CD2B-EDDE-2413-C1231DE73C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9123" y="2132856"/>
            <a:ext cx="3760019" cy="129614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825622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BF522-6B51-42AA-A9A7-4B293CCB6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Interaktivita reportov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FC65FC8-217C-4651-A57D-76DEF07306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Je kľúčová funkcia, ktorá umožňuje dynamicky preskúmať dáta a odhaľovať skryté vzory v dátach, ktoré by neboli okamžite viditeľné v statických reportoch.</a:t>
            </a:r>
          </a:p>
          <a:p>
            <a:r>
              <a:rPr lang="sk-SK" dirty="0"/>
              <a:t>Interaktívne reporty sa chovajú ako aplikácie, kde užívatelia môžu:</a:t>
            </a:r>
          </a:p>
          <a:p>
            <a:pPr lvl="1"/>
            <a:r>
              <a:rPr lang="sk-SK" dirty="0"/>
              <a:t>manipulovať s vizuálnymi prvkami,</a:t>
            </a:r>
          </a:p>
          <a:p>
            <a:pPr lvl="1"/>
            <a:r>
              <a:rPr lang="sk-SK" dirty="0"/>
              <a:t>aplikovať filtre na vizuály s cieľom zamerať sa na konkrétnu podmnožinu dát,</a:t>
            </a:r>
          </a:p>
          <a:p>
            <a:pPr lvl="1"/>
            <a:r>
              <a:rPr lang="sk-SK" dirty="0"/>
              <a:t>zvýrazňovať dáta na základe zvolenej dimenzie,</a:t>
            </a:r>
          </a:p>
          <a:p>
            <a:pPr lvl="1"/>
            <a:r>
              <a:rPr lang="sk-SK" dirty="0"/>
              <a:t>prechádzať do podrobných analýz.</a:t>
            </a:r>
          </a:p>
          <a:p>
            <a:pPr lvl="1"/>
            <a:endParaRPr lang="sk-SK" dirty="0"/>
          </a:p>
          <a:p>
            <a:r>
              <a:rPr lang="sk-SK" dirty="0"/>
              <a:t>Interaktivita reportov zlepšujú:</a:t>
            </a:r>
          </a:p>
          <a:p>
            <a:pPr lvl="1"/>
            <a:r>
              <a:rPr lang="en-US" dirty="0"/>
              <a:t>t</a:t>
            </a:r>
            <a:r>
              <a:rPr lang="sk-SK" dirty="0" err="1"/>
              <a:t>lačidlá</a:t>
            </a:r>
            <a:r>
              <a:rPr lang="sk-SK" dirty="0"/>
              <a:t> – </a:t>
            </a:r>
            <a:r>
              <a:rPr lang="sk-SK" dirty="0" err="1"/>
              <a:t>Buttons</a:t>
            </a:r>
            <a:r>
              <a:rPr lang="sk-SK" dirty="0"/>
              <a:t>,</a:t>
            </a:r>
          </a:p>
          <a:p>
            <a:pPr lvl="1"/>
            <a:r>
              <a:rPr lang="en-US" dirty="0"/>
              <a:t>z</a:t>
            </a:r>
            <a:r>
              <a:rPr lang="sk-SK" dirty="0" err="1"/>
              <a:t>áložky</a:t>
            </a:r>
            <a:r>
              <a:rPr lang="sk-SK" dirty="0"/>
              <a:t> – </a:t>
            </a:r>
            <a:r>
              <a:rPr lang="sk-SK" dirty="0" err="1"/>
              <a:t>Bookmarks</a:t>
            </a:r>
            <a:r>
              <a:rPr lang="sk-SK" dirty="0"/>
              <a:t>,</a:t>
            </a:r>
          </a:p>
          <a:p>
            <a:pPr lvl="1"/>
            <a:r>
              <a:rPr lang="en-US" dirty="0"/>
              <a:t>p</a:t>
            </a:r>
            <a:r>
              <a:rPr lang="sk-SK" dirty="0" err="1"/>
              <a:t>opisky</a:t>
            </a:r>
            <a:r>
              <a:rPr lang="sk-SK" dirty="0"/>
              <a:t> – </a:t>
            </a:r>
            <a:r>
              <a:rPr lang="sk-SK" dirty="0" err="1"/>
              <a:t>Tooltips</a:t>
            </a:r>
            <a:r>
              <a:rPr lang="sk-SK" dirty="0"/>
              <a:t>,</a:t>
            </a:r>
          </a:p>
          <a:p>
            <a:pPr lvl="1"/>
            <a:r>
              <a:rPr lang="en-US" dirty="0"/>
              <a:t>p</a:t>
            </a:r>
            <a:r>
              <a:rPr lang="sk-SK" dirty="0" err="1"/>
              <a:t>odrobná</a:t>
            </a:r>
            <a:r>
              <a:rPr lang="sk-SK" dirty="0"/>
              <a:t> analýza – </a:t>
            </a:r>
            <a:r>
              <a:rPr lang="sk-SK" dirty="0" err="1"/>
              <a:t>Drill-through</a:t>
            </a:r>
            <a:r>
              <a:rPr lang="sk-SK" dirty="0"/>
              <a:t>.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35342740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22D81B-5BE1-46A6-D170-E20D55D1D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32B0481A-92F5-11C2-64F5-217EC0B30C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</a:t>
            </a:r>
            <a:endParaRPr lang="sk-SK" dirty="0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0878B6E3-6419-4A81-D28D-16F8145FCB2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18" y="1268760"/>
            <a:ext cx="8640763" cy="4482903"/>
          </a:xfr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5E3F1F39-7081-655E-6CF6-0A9C1597F30A}"/>
              </a:ext>
            </a:extLst>
          </p:cNvPr>
          <p:cNvSpPr/>
          <p:nvPr/>
        </p:nvSpPr>
        <p:spPr>
          <a:xfrm>
            <a:off x="3275856" y="1844824"/>
            <a:ext cx="2088232" cy="216024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633D9349-5BBE-ADE4-604F-841B14F455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568" y="1616304"/>
            <a:ext cx="876592" cy="876592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360FED6-3DE8-635C-9F47-BC8B783DB4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8955" y="2183664"/>
            <a:ext cx="1008112" cy="1008112"/>
          </a:xfrm>
          <a:prstGeom prst="rect">
            <a:avLst/>
          </a:prstGeom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6E0538D8-D489-C815-ABB9-6E5CC010F32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9042" y="3471874"/>
            <a:ext cx="1008656" cy="1050027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9AE5F60C-74A5-CDFF-5C70-928E5FF3980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89016" y="1616304"/>
            <a:ext cx="1071416" cy="1071416"/>
          </a:xfrm>
          <a:prstGeom prst="rect">
            <a:avLst/>
          </a:prstGeom>
        </p:spPr>
      </p:pic>
      <p:pic>
        <p:nvPicPr>
          <p:cNvPr id="16" name="Obrázek 15">
            <a:extLst>
              <a:ext uri="{FF2B5EF4-FFF2-40B4-BE49-F238E27FC236}">
                <a16:creationId xmlns:a16="http://schemas.microsoft.com/office/drawing/2014/main" id="{CC60CE51-8CCF-93A8-F138-989A9044DFC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89016" y="3014594"/>
            <a:ext cx="855342" cy="855342"/>
          </a:xfrm>
          <a:prstGeom prst="rect">
            <a:avLst/>
          </a:prstGeom>
        </p:spPr>
      </p:pic>
      <p:pic>
        <p:nvPicPr>
          <p:cNvPr id="18" name="Obrázek 17">
            <a:extLst>
              <a:ext uri="{FF2B5EF4-FFF2-40B4-BE49-F238E27FC236}">
                <a16:creationId xmlns:a16="http://schemas.microsoft.com/office/drawing/2014/main" id="{1272FFF6-6333-E5B3-D4FD-A8EC18AF31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9838" y="2053676"/>
            <a:ext cx="905438" cy="905438"/>
          </a:xfrm>
          <a:prstGeom prst="rect">
            <a:avLst/>
          </a:prstGeom>
        </p:spPr>
      </p:pic>
      <p:pic>
        <p:nvPicPr>
          <p:cNvPr id="20" name="Obrázek 19">
            <a:extLst>
              <a:ext uri="{FF2B5EF4-FFF2-40B4-BE49-F238E27FC236}">
                <a16:creationId xmlns:a16="http://schemas.microsoft.com/office/drawing/2014/main" id="{719A83D0-DCBA-DF27-D547-B8CFC77467C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24442" y="3704536"/>
            <a:ext cx="1008112" cy="1008112"/>
          </a:xfrm>
          <a:prstGeom prst="rect">
            <a:avLst/>
          </a:prstGeom>
        </p:spPr>
      </p:pic>
      <p:pic>
        <p:nvPicPr>
          <p:cNvPr id="22" name="Obrázek 21">
            <a:extLst>
              <a:ext uri="{FF2B5EF4-FFF2-40B4-BE49-F238E27FC236}">
                <a16:creationId xmlns:a16="http://schemas.microsoft.com/office/drawing/2014/main" id="{97C273B5-BE95-9CD5-3695-2DDE43D4CCC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83840" y="4352537"/>
            <a:ext cx="876592" cy="889159"/>
          </a:xfrm>
          <a:prstGeom prst="rect">
            <a:avLst/>
          </a:prstGeom>
        </p:spPr>
      </p:pic>
      <p:pic>
        <p:nvPicPr>
          <p:cNvPr id="24" name="Obrázek 23">
            <a:extLst>
              <a:ext uri="{FF2B5EF4-FFF2-40B4-BE49-F238E27FC236}">
                <a16:creationId xmlns:a16="http://schemas.microsoft.com/office/drawing/2014/main" id="{E1290E0B-BEAD-C849-053A-3102A0E5D89E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5665" y="2749614"/>
            <a:ext cx="1159569" cy="11203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31" name="Rukopis 30">
                <a:extLst>
                  <a:ext uri="{FF2B5EF4-FFF2-40B4-BE49-F238E27FC236}">
                    <a16:creationId xmlns:a16="http://schemas.microsoft.com/office/drawing/2014/main" id="{6E8A89AB-59C6-CFB0-F129-CF8649D62E1C}"/>
                  </a:ext>
                </a:extLst>
              </p14:cNvPr>
              <p14:cNvContentPartPr/>
              <p14:nvPr/>
            </p14:nvContentPartPr>
            <p14:xfrm>
              <a:off x="430407" y="1117671"/>
              <a:ext cx="360" cy="360"/>
            </p14:xfrm>
          </p:contentPart>
        </mc:Choice>
        <mc:Fallback xmlns="">
          <p:pic>
            <p:nvPicPr>
              <p:cNvPr id="31" name="Rukopis 30">
                <a:extLst>
                  <a:ext uri="{FF2B5EF4-FFF2-40B4-BE49-F238E27FC236}">
                    <a16:creationId xmlns:a16="http://schemas.microsoft.com/office/drawing/2014/main" id="{6E8A89AB-59C6-CFB0-F129-CF8649D62E1C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21407" y="1108671"/>
                <a:ext cx="18000" cy="18000"/>
              </a:xfrm>
              <a:prstGeom prst="rect">
                <a:avLst/>
              </a:prstGeom>
            </p:spPr>
          </p:pic>
        </mc:Fallback>
      </mc:AlternateContent>
      <p:pic>
        <p:nvPicPr>
          <p:cNvPr id="37" name="Obrázek 36">
            <a:extLst>
              <a:ext uri="{FF2B5EF4-FFF2-40B4-BE49-F238E27FC236}">
                <a16:creationId xmlns:a16="http://schemas.microsoft.com/office/drawing/2014/main" id="{021907BE-CD16-356C-E63A-37A3D7032AE5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6576" y="4277031"/>
            <a:ext cx="848616" cy="1073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37820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DADB3-C3F3-489B-A44F-5E44A53819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Tlačidlá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B8290A-733A-4DD2-8151-A6B60CC883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Interaktivitu v Power BI reportu zlepšujú predovšetkým </a:t>
            </a:r>
            <a:r>
              <a:rPr lang="sk-SK" dirty="0">
                <a:solidFill>
                  <a:schemeClr val="accent6"/>
                </a:solidFill>
              </a:rPr>
              <a:t>tlačidlá.</a:t>
            </a:r>
          </a:p>
          <a:p>
            <a:r>
              <a:rPr lang="sk-SK" dirty="0"/>
              <a:t>Sú to interaktívne prvky, ktoré možno upraviť tak, aby robili určité akcie po ich kliknutí.</a:t>
            </a:r>
          </a:p>
          <a:p>
            <a:r>
              <a:rPr lang="sk-SK" dirty="0"/>
              <a:t>Ide o navigáciu na inú stránku reportu, aplikáciu filtrov na vizuály alebo stránku, prechod na podrobnú analýzu, odkaz na externú webovú stránku, ...</a:t>
            </a:r>
          </a:p>
          <a:p>
            <a:r>
              <a:rPr lang="sk-SK" dirty="0"/>
              <a:t>Karta </a:t>
            </a:r>
            <a:r>
              <a:rPr lang="sk-SK" i="1" dirty="0" err="1">
                <a:solidFill>
                  <a:schemeClr val="accent6"/>
                </a:solidFill>
              </a:rPr>
              <a:t>Insert</a:t>
            </a:r>
            <a:r>
              <a:rPr lang="sk-SK" i="1" dirty="0">
                <a:solidFill>
                  <a:schemeClr val="accent6"/>
                </a:solidFill>
              </a:rPr>
              <a:t> – </a:t>
            </a:r>
            <a:r>
              <a:rPr lang="sk-SK" i="1" dirty="0" err="1">
                <a:solidFill>
                  <a:schemeClr val="accent6"/>
                </a:solidFill>
              </a:rPr>
              <a:t>Buttons</a:t>
            </a:r>
            <a:r>
              <a:rPr lang="sk-SK" i="1" dirty="0">
                <a:solidFill>
                  <a:schemeClr val="accent6"/>
                </a:solidFill>
              </a:rPr>
              <a:t>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01C11664-9DE4-5425-034F-11AC9815BB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212976"/>
            <a:ext cx="6834297" cy="21602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3892128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F22EAF7-D5EB-AA0F-2666-E00B26DC77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Záložky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048D8F-1658-E83F-02D1-916EAACD7C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k-SK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Záložky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predstavujú významnú funkcionalitu v </a:t>
            </a:r>
            <a:r>
              <a:rPr lang="sk-SK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Power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BI, ktorá umožňuje </a:t>
            </a:r>
            <a:r>
              <a:rPr lang="sk-SK" dirty="0">
                <a:solidFill>
                  <a:schemeClr val="accent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zachytiť aktuálny stav stránky</a:t>
            </a: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vrátane filtrov, vizuálov a ďalších nastavení a uložiť tak pohľad, ktorý je možné neskôr ľahko vyvolať.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sk-SK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Prečo záložky používať?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</a:pPr>
            <a:r>
              <a:rPr lang="sk-SK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Ponúkajú spôsob, ako efektívne prezentovať konkrétne závery.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</a:pPr>
            <a:r>
              <a:rPr lang="sk-SK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Umožňujú vytvoriť rôzne pohľady a poskytnúť používateľom typy, ako sa majú na dáta pozerať.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</a:pPr>
            <a:r>
              <a:rPr lang="sk-SK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Pri zdieľaní reportu zaisťujú, že používatelia uvidia presne zamýšľané informácie.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</a:pPr>
            <a:r>
              <a:rPr lang="sk-SK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Umožňujú rýchlo prechádzať medzi konkrétnymi pohľadmi.</a:t>
            </a:r>
          </a:p>
          <a:p>
            <a:pPr lvl="1" algn="just">
              <a:lnSpc>
                <a:spcPct val="107000"/>
              </a:lnSpc>
              <a:spcAft>
                <a:spcPts val="800"/>
              </a:spcAft>
            </a:pPr>
            <a:r>
              <a:rPr lang="sk-SK" sz="17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Záložky sa dajú pripnúť aj ako akcia na tlačidlá.</a:t>
            </a:r>
          </a:p>
          <a:p>
            <a:r>
              <a:rPr lang="sk-SK" dirty="0"/>
              <a:t>Použitím tlačidiel na aktiváciu konkrétnych záložiek umožníte používateľom interaktívne prepínať medzi rôznymi pohľadmi v reporte. Keď používatelia kliknú na tlačidlo, spustí sa príslušná záložka, ktorá zobrazí vopred definovaný stav reportu. </a:t>
            </a:r>
          </a:p>
        </p:txBody>
      </p:sp>
    </p:spTree>
    <p:extLst>
      <p:ext uri="{BB962C8B-B14F-4D97-AF65-F5344CB8AC3E}">
        <p14:creationId xmlns:p14="http://schemas.microsoft.com/office/powerpoint/2010/main" val="110796498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B772F-D088-487D-BFC1-7EAA7E77B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Popisky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5BCB9A5-0216-42C5-A918-484E1D98398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Interaktivita pomocou </a:t>
            </a:r>
            <a:r>
              <a:rPr lang="sk-SK" dirty="0">
                <a:solidFill>
                  <a:schemeClr val="accent6"/>
                </a:solidFill>
              </a:rPr>
              <a:t>vyskakovacieho okna</a:t>
            </a:r>
            <a:r>
              <a:rPr lang="sk-SK" dirty="0"/>
              <a:t>, ktoré sa zobrazí po umiestnení myši nad dátový bod alebo prvok na vizuále.</a:t>
            </a:r>
          </a:p>
          <a:p>
            <a:r>
              <a:rPr lang="sk-SK" dirty="0"/>
              <a:t>Zobrazujú podrobnejšie informácie, ktoré sa nezmestia do vizuálu.</a:t>
            </a:r>
          </a:p>
          <a:p>
            <a:r>
              <a:rPr lang="sk-SK" dirty="0"/>
              <a:t>Môžu zobrazovať definované hodnoty alebo celú stránku reportu.</a:t>
            </a:r>
          </a:p>
          <a:p>
            <a:r>
              <a:rPr lang="sk-SK" i="1" dirty="0">
                <a:solidFill>
                  <a:schemeClr val="accent6"/>
                </a:solidFill>
              </a:rPr>
              <a:t>Základný </a:t>
            </a:r>
            <a:r>
              <a:rPr lang="sk-SK" i="1" dirty="0" err="1">
                <a:solidFill>
                  <a:schemeClr val="accent6"/>
                </a:solidFill>
              </a:rPr>
              <a:t>Tooltip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dirty="0"/>
              <a:t>– vytvorí sa priamo s vizuálom – možnosť pridať viacej informácií.</a:t>
            </a:r>
          </a:p>
          <a:p>
            <a:r>
              <a:rPr lang="sk-SK" i="1" dirty="0">
                <a:solidFill>
                  <a:schemeClr val="accent6"/>
                </a:solidFill>
              </a:rPr>
              <a:t>Stránkový </a:t>
            </a:r>
            <a:r>
              <a:rPr lang="sk-SK" i="1" dirty="0" err="1">
                <a:solidFill>
                  <a:schemeClr val="accent6"/>
                </a:solidFill>
              </a:rPr>
              <a:t>Tooltip</a:t>
            </a:r>
            <a:r>
              <a:rPr lang="sk-SK" i="1" dirty="0">
                <a:solidFill>
                  <a:schemeClr val="accent6"/>
                </a:solidFill>
              </a:rPr>
              <a:t> </a:t>
            </a:r>
            <a:r>
              <a:rPr lang="sk-SK" dirty="0"/>
              <a:t>– zobrazí celú stránku reportu, ktorá vnesie do vizuálu väčší detail.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A228B1F1-0501-513C-5D6E-3660499D28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11" r="31394" b="50000"/>
          <a:stretch/>
        </p:blipFill>
        <p:spPr bwMode="auto">
          <a:xfrm>
            <a:off x="4211960" y="3645024"/>
            <a:ext cx="3168352" cy="24096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8667182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9E78F8-130E-4413-A308-66C270D3A2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k-SK" dirty="0"/>
              <a:t>Podrobná analýza – </a:t>
            </a:r>
            <a:r>
              <a:rPr lang="sk-SK" dirty="0" err="1"/>
              <a:t>Drill-through</a:t>
            </a:r>
            <a:endParaRPr lang="sk-SK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FC1283-43D2-4E73-BB16-D722F9D0F5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9000" y="801000"/>
            <a:ext cx="8640000" cy="5256000"/>
          </a:xfrm>
        </p:spPr>
        <p:txBody>
          <a:bodyPr/>
          <a:lstStyle/>
          <a:p>
            <a:r>
              <a:rPr lang="sk-SK" dirty="0"/>
              <a:t>Umožňuje z jedného vizuálu s prehľadom dát prejsť na stránku s </a:t>
            </a:r>
            <a:r>
              <a:rPr lang="sk-SK" dirty="0">
                <a:solidFill>
                  <a:schemeClr val="accent6"/>
                </a:solidFill>
              </a:rPr>
              <a:t>konkrétnym detailom.</a:t>
            </a:r>
          </a:p>
          <a:p>
            <a:r>
              <a:rPr lang="sk-SK" dirty="0"/>
              <a:t>Cieľová stránka je zobrazená so všetkými aplikovanými filtrami, ktoré ovplyvňovali hodnotu z ktorej bol prechod realizovaný.</a:t>
            </a:r>
          </a:p>
          <a:p>
            <a:pPr marL="0" indent="0">
              <a:buNone/>
            </a:pPr>
            <a:endParaRPr lang="sk-SK" dirty="0"/>
          </a:p>
          <a:p>
            <a:pPr lvl="1"/>
            <a:endParaRPr lang="sk-SK" dirty="0"/>
          </a:p>
          <a:p>
            <a:endParaRPr lang="sk-SK" dirty="0"/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30DDE890-1F92-9BFC-15D7-3F463185E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564904"/>
            <a:ext cx="5753735" cy="32264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9600479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9D90EE8-E861-EF2F-CC4A-F83C17F92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Tvorba reportu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6806EE6-B8A2-E986-CC35-98AC0B3401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sz="2000" dirty="0"/>
              <a:t>Umiestnenie viacerých vizuálov na stránku.</a:t>
            </a:r>
          </a:p>
          <a:p>
            <a:r>
              <a:rPr lang="sk-SK" sz="2000" dirty="0"/>
              <a:t>Kopírovanie vizuálov (CTRL + C, CTRL + V).</a:t>
            </a:r>
          </a:p>
          <a:p>
            <a:r>
              <a:rPr lang="sk-SK" sz="2000" dirty="0"/>
              <a:t>Duplikovanie stránok.</a:t>
            </a:r>
          </a:p>
          <a:p>
            <a:r>
              <a:rPr lang="sk-SK" sz="2000" dirty="0"/>
              <a:t>Doplnenie nadpisov na stránky (</a:t>
            </a:r>
            <a:r>
              <a:rPr lang="sk-SK" sz="2000" dirty="0" err="1"/>
              <a:t>Textbox</a:t>
            </a:r>
            <a:r>
              <a:rPr lang="sk-SK" sz="2000" dirty="0"/>
              <a:t>).</a:t>
            </a:r>
          </a:p>
          <a:p>
            <a:r>
              <a:rPr lang="sk-SK" dirty="0"/>
              <a:t>Formátovanie stránky reportu. </a:t>
            </a:r>
          </a:p>
          <a:p>
            <a:r>
              <a:rPr lang="sk-SK" sz="2000" dirty="0"/>
              <a:t>Nastavenie motívu.</a:t>
            </a:r>
          </a:p>
          <a:p>
            <a:pPr marL="0" indent="0">
              <a:buNone/>
            </a:pPr>
            <a:endParaRPr lang="sk-SK" sz="2000" dirty="0"/>
          </a:p>
          <a:p>
            <a:pPr marL="0" indent="0">
              <a:buNone/>
            </a:pPr>
            <a:endParaRPr lang="sk-SK" dirty="0"/>
          </a:p>
        </p:txBody>
      </p:sp>
      <p:pic>
        <p:nvPicPr>
          <p:cNvPr id="4" name="Picture 5">
            <a:extLst>
              <a:ext uri="{FF2B5EF4-FFF2-40B4-BE49-F238E27FC236}">
                <a16:creationId xmlns:a16="http://schemas.microsoft.com/office/drawing/2014/main" id="{B23DCBC7-A48C-4F18-4819-E2E9EEC75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3239675"/>
            <a:ext cx="5184576" cy="2916324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F86D678A-6480-A7EA-5763-366A8D60C3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6096" y="1622184"/>
            <a:ext cx="1944216" cy="1039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43340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C575C39-A321-93A2-1AAF-B5A5D4189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Motívy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30382A6-E8D7-123C-B6D3-4C065D8159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dirty="0"/>
              <a:t>Slúži</a:t>
            </a:r>
            <a:r>
              <a:rPr lang="en-US" dirty="0"/>
              <a:t>a</a:t>
            </a:r>
            <a:r>
              <a:rPr lang="sk-SK" dirty="0"/>
              <a:t> ako jednotné miesto na úpravu natívnych grafických nastavení jednotlivých vizuálov a stránok.</a:t>
            </a:r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endParaRPr lang="sk-SK" dirty="0"/>
          </a:p>
          <a:p>
            <a:pPr marL="0" indent="0">
              <a:buNone/>
            </a:pPr>
            <a:endParaRPr lang="sk-SK" dirty="0"/>
          </a:p>
          <a:p>
            <a:r>
              <a:rPr lang="sk-SK" dirty="0"/>
              <a:t>Možnosť výberu medzi viacerými prednastavenými motívmi alebo si pridať vlastný.</a:t>
            </a:r>
          </a:p>
          <a:p>
            <a:r>
              <a:rPr lang="sk-SK" dirty="0"/>
              <a:t>Spôsoby pridávania motívu:</a:t>
            </a:r>
          </a:p>
          <a:p>
            <a:pPr lvl="1"/>
            <a:r>
              <a:rPr lang="sk-SK" dirty="0"/>
              <a:t>úprava existujúceho motívu,</a:t>
            </a:r>
          </a:p>
          <a:p>
            <a:pPr lvl="1"/>
            <a:r>
              <a:rPr lang="sk-SK" dirty="0"/>
              <a:t>výber motívu z galérie,</a:t>
            </a:r>
          </a:p>
          <a:p>
            <a:pPr lvl="1"/>
            <a:r>
              <a:rPr lang="sk-SK" dirty="0"/>
              <a:t>import vlastného motívu formou JSON súboru.</a:t>
            </a:r>
          </a:p>
          <a:p>
            <a:r>
              <a:rPr lang="sk-SK" dirty="0"/>
              <a:t>Výsledný motív možno exportovať do formátu JSON a preniesť do ľubovoľného reportu bez nutnosti motív vždy znovu vytvárať.</a:t>
            </a:r>
          </a:p>
          <a:p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24620125-2CC1-E98F-FB56-5BC718258C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5656" y="1772816"/>
            <a:ext cx="5760640" cy="1475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80894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D804B62-1F90-B2E0-83AA-D92A2CE940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 </a:t>
            </a:r>
            <a:r>
              <a:rPr lang="cs-CZ" dirty="0" err="1"/>
              <a:t>Service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8B5FAB4-0DFC-3807-3D26-9EE7AA95DF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k-SK" b="1" dirty="0" err="1"/>
              <a:t>Power</a:t>
            </a:r>
            <a:r>
              <a:rPr lang="sk-SK" b="1" dirty="0"/>
              <a:t> BI Service</a:t>
            </a:r>
            <a:r>
              <a:rPr lang="sk-SK" dirty="0"/>
              <a:t> je cloudová služba od Microsoftu určená na </a:t>
            </a:r>
            <a:r>
              <a:rPr lang="sk-SK" dirty="0">
                <a:solidFill>
                  <a:schemeClr val="accent6"/>
                </a:solidFill>
              </a:rPr>
              <a:t>publikovanie</a:t>
            </a:r>
            <a:r>
              <a:rPr lang="sk-SK" dirty="0"/>
              <a:t> reportov vytvorených v </a:t>
            </a:r>
            <a:r>
              <a:rPr lang="sk-SK" dirty="0" err="1"/>
              <a:t>Power</a:t>
            </a:r>
            <a:r>
              <a:rPr lang="sk-SK" dirty="0"/>
              <a:t> BI Desktop a ich </a:t>
            </a:r>
            <a:r>
              <a:rPr lang="sk-SK" dirty="0">
                <a:solidFill>
                  <a:schemeClr val="accent6"/>
                </a:solidFill>
              </a:rPr>
              <a:t>zdieľanie</a:t>
            </a:r>
            <a:r>
              <a:rPr lang="sk-SK" dirty="0"/>
              <a:t> s inými členmi tímu/organizácie.</a:t>
            </a:r>
          </a:p>
          <a:p>
            <a:r>
              <a:rPr lang="sk-SK" dirty="0"/>
              <a:t>Nutná registrácia </a:t>
            </a:r>
            <a:r>
              <a:rPr lang="sk-SK" dirty="0">
                <a:hlinkClick r:id="rId2"/>
              </a:rPr>
              <a:t>https://www.microsoft.com/cs-cz/power-platform/products/power-bi/</a:t>
            </a:r>
            <a:endParaRPr lang="sk-SK" dirty="0"/>
          </a:p>
          <a:p>
            <a:pPr marL="0" indent="0">
              <a:buNone/>
            </a:pPr>
            <a:endParaRPr lang="sk-SK" dirty="0"/>
          </a:p>
          <a:p>
            <a:r>
              <a:rPr lang="sk-SK" dirty="0"/>
              <a:t>Základné body: </a:t>
            </a:r>
          </a:p>
          <a:p>
            <a:pPr lvl="1"/>
            <a:r>
              <a:rPr lang="sk-SK" b="1" dirty="0"/>
              <a:t>cloudová platforma</a:t>
            </a:r>
            <a:r>
              <a:rPr lang="sk-SK" dirty="0"/>
              <a:t> – beží online (</a:t>
            </a:r>
            <a:r>
              <a:rPr lang="sk-SK" dirty="0">
                <a:hlinkClick r:id="rId3"/>
              </a:rPr>
              <a:t>https://app.powerbi.com/</a:t>
            </a:r>
            <a:r>
              <a:rPr lang="sk-SK" dirty="0"/>
              <a:t>), nevyžaduje inštaláciu,</a:t>
            </a:r>
          </a:p>
          <a:p>
            <a:pPr lvl="1"/>
            <a:r>
              <a:rPr lang="sk-SK" b="1" dirty="0"/>
              <a:t>zdieľanie reportov</a:t>
            </a:r>
            <a:r>
              <a:rPr lang="sk-SK" dirty="0"/>
              <a:t> – umožňuje zdieľať reporty (</a:t>
            </a:r>
            <a:r>
              <a:rPr lang="sk-SK" dirty="0" err="1"/>
              <a:t>Power</a:t>
            </a:r>
            <a:r>
              <a:rPr lang="sk-SK" dirty="0"/>
              <a:t> BI Pro),</a:t>
            </a:r>
          </a:p>
          <a:p>
            <a:pPr lvl="1"/>
            <a:r>
              <a:rPr lang="sk-SK" b="1" dirty="0"/>
              <a:t>automatická aktualizácia dát</a:t>
            </a:r>
            <a:r>
              <a:rPr lang="sk-SK" dirty="0"/>
              <a:t> – podporuje naplánované obnovenia dát (</a:t>
            </a:r>
            <a:r>
              <a:rPr lang="sk-SK" dirty="0" err="1"/>
              <a:t>refresh</a:t>
            </a:r>
            <a:r>
              <a:rPr lang="sk-SK" dirty="0"/>
              <a:t>),</a:t>
            </a:r>
          </a:p>
          <a:p>
            <a:pPr lvl="1"/>
            <a:r>
              <a:rPr lang="sk-SK" b="1" dirty="0"/>
              <a:t>spolupráca</a:t>
            </a:r>
            <a:r>
              <a:rPr lang="sk-SK" dirty="0"/>
              <a:t> – umožňuje viacerým používateľom spolupracovať na dátových analýzach a rozhodovaní,</a:t>
            </a:r>
          </a:p>
          <a:p>
            <a:pPr lvl="1"/>
            <a:r>
              <a:rPr lang="sk-SK" b="1" dirty="0"/>
              <a:t>riadenie prístupu</a:t>
            </a:r>
            <a:r>
              <a:rPr lang="sk-SK" dirty="0"/>
              <a:t> – možnosť nastaviť, kto čo môže vidieť alebo upravovať,</a:t>
            </a:r>
          </a:p>
          <a:p>
            <a:pPr lvl="1"/>
            <a:r>
              <a:rPr lang="sk-SK" b="1" dirty="0"/>
              <a:t>integrácia s Microsoft 365</a:t>
            </a:r>
            <a:r>
              <a:rPr lang="sk-SK" dirty="0"/>
              <a:t> – dobre spolupracuje s aplikáciami ako Excel, </a:t>
            </a:r>
            <a:r>
              <a:rPr lang="sk-SK" dirty="0" err="1"/>
              <a:t>Teams</a:t>
            </a:r>
            <a:r>
              <a:rPr lang="sk-SK" dirty="0"/>
              <a:t> či SharePoint.</a:t>
            </a:r>
          </a:p>
          <a:p>
            <a:endParaRPr lang="sk-SK" dirty="0"/>
          </a:p>
        </p:txBody>
      </p:sp>
    </p:spTree>
    <p:extLst>
      <p:ext uri="{BB962C8B-B14F-4D97-AF65-F5344CB8AC3E}">
        <p14:creationId xmlns:p14="http://schemas.microsoft.com/office/powerpoint/2010/main" val="252246442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BD54466-DB1B-3EF9-DB37-4B2C350F6D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Typy </a:t>
            </a:r>
            <a:r>
              <a:rPr lang="cs-CZ" dirty="0" err="1"/>
              <a:t>licencií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BF1B885-2B50-98FD-E2EA-9238C6C6B0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k-SK" i="0" dirty="0">
                <a:solidFill>
                  <a:srgbClr val="0E1726"/>
                </a:solidFill>
                <a:effectLst/>
              </a:rPr>
              <a:t>Bezplatný účet</a:t>
            </a:r>
          </a:p>
          <a:p>
            <a:r>
              <a:rPr lang="sk-SK" i="0" dirty="0" err="1">
                <a:solidFill>
                  <a:srgbClr val="0E1726"/>
                </a:solidFill>
                <a:effectLst/>
              </a:rPr>
              <a:t>Power</a:t>
            </a:r>
            <a:r>
              <a:rPr lang="sk-SK" i="0" dirty="0">
                <a:solidFill>
                  <a:srgbClr val="0E1726"/>
                </a:solidFill>
                <a:effectLst/>
              </a:rPr>
              <a:t> BI Pro</a:t>
            </a:r>
          </a:p>
          <a:p>
            <a:r>
              <a:rPr lang="pl-PL" i="0" dirty="0">
                <a:solidFill>
                  <a:srgbClr val="0E1726"/>
                </a:solidFill>
                <a:effectLst/>
              </a:rPr>
              <a:t>Power BI Premium na </a:t>
            </a:r>
            <a:r>
              <a:rPr lang="pl-PL" dirty="0">
                <a:solidFill>
                  <a:srgbClr val="0E1726"/>
                </a:solidFill>
              </a:rPr>
              <a:t>používateľa</a:t>
            </a:r>
            <a:endParaRPr lang="pl-PL" i="0" dirty="0">
              <a:solidFill>
                <a:srgbClr val="0E1726"/>
              </a:solidFill>
              <a:effectLst/>
            </a:endParaRPr>
          </a:p>
          <a:p>
            <a:r>
              <a:rPr lang="en-US" i="0" dirty="0">
                <a:solidFill>
                  <a:srgbClr val="0E1726"/>
                </a:solidFill>
                <a:effectLst/>
              </a:rPr>
              <a:t>Power BI v Microsoft </a:t>
            </a:r>
            <a:r>
              <a:rPr lang="en-US" i="0" dirty="0" err="1">
                <a:solidFill>
                  <a:srgbClr val="0E1726"/>
                </a:solidFill>
                <a:effectLst/>
              </a:rPr>
              <a:t>Fabricu</a:t>
            </a:r>
            <a:endParaRPr lang="cs-CZ" i="0" dirty="0">
              <a:solidFill>
                <a:srgbClr val="0E1726"/>
              </a:solidFill>
              <a:effectLst/>
            </a:endParaRPr>
          </a:p>
          <a:p>
            <a:pPr marL="0" indent="0">
              <a:buNone/>
            </a:pPr>
            <a:endParaRPr lang="cs-CZ" dirty="0">
              <a:solidFill>
                <a:srgbClr val="0E1726"/>
              </a:solidFill>
            </a:endParaRPr>
          </a:p>
          <a:p>
            <a:pPr marL="0" indent="0">
              <a:buNone/>
            </a:pPr>
            <a:r>
              <a:rPr lang="cs-CZ" i="0" dirty="0">
                <a:solidFill>
                  <a:srgbClr val="0E1726"/>
                </a:solidFill>
                <a:effectLst/>
              </a:rPr>
              <a:t>Odkaz na</a:t>
            </a:r>
            <a:r>
              <a:rPr lang="cs-CZ" dirty="0">
                <a:solidFill>
                  <a:srgbClr val="0E1726"/>
                </a:solidFill>
              </a:rPr>
              <a:t> </a:t>
            </a:r>
            <a:r>
              <a:rPr lang="cs-CZ" dirty="0" err="1">
                <a:solidFill>
                  <a:srgbClr val="0E1726"/>
                </a:solidFill>
              </a:rPr>
              <a:t>porovnanie</a:t>
            </a:r>
            <a:r>
              <a:rPr lang="cs-CZ" dirty="0">
                <a:solidFill>
                  <a:srgbClr val="0E1726"/>
                </a:solidFill>
              </a:rPr>
              <a:t> </a:t>
            </a:r>
            <a:r>
              <a:rPr lang="cs-CZ" dirty="0" err="1">
                <a:solidFill>
                  <a:srgbClr val="0E1726"/>
                </a:solidFill>
              </a:rPr>
              <a:t>licencií</a:t>
            </a:r>
            <a:r>
              <a:rPr lang="cs-CZ" dirty="0">
                <a:solidFill>
                  <a:srgbClr val="0E1726"/>
                </a:solidFill>
              </a:rPr>
              <a:t>:</a:t>
            </a:r>
            <a:endParaRPr lang="en-US" i="0" dirty="0">
              <a:solidFill>
                <a:srgbClr val="0E1726"/>
              </a:solidFill>
              <a:effectLst/>
            </a:endParaRPr>
          </a:p>
          <a:p>
            <a:pPr marL="0" indent="0">
              <a:buNone/>
            </a:pPr>
            <a:r>
              <a:rPr lang="sk-SK" dirty="0" err="1">
                <a:hlinkClick r:id="rId2"/>
              </a:rPr>
              <a:t>Power</a:t>
            </a:r>
            <a:r>
              <a:rPr lang="sk-SK" dirty="0">
                <a:hlinkClick r:id="rId2"/>
              </a:rPr>
              <a:t> BI – </a:t>
            </a:r>
            <a:r>
              <a:rPr lang="sk-SK" dirty="0" err="1">
                <a:hlinkClick r:id="rId2"/>
              </a:rPr>
              <a:t>vizualizace</a:t>
            </a:r>
            <a:r>
              <a:rPr lang="sk-SK" dirty="0">
                <a:hlinkClick r:id="rId2"/>
              </a:rPr>
              <a:t> </a:t>
            </a:r>
            <a:r>
              <a:rPr lang="sk-SK" dirty="0" err="1">
                <a:hlinkClick r:id="rId2"/>
              </a:rPr>
              <a:t>dat</a:t>
            </a:r>
            <a:r>
              <a:rPr lang="sk-SK" dirty="0">
                <a:hlinkClick r:id="rId2"/>
              </a:rPr>
              <a:t> | Microsoft </a:t>
            </a:r>
            <a:r>
              <a:rPr lang="sk-SK" dirty="0" err="1">
                <a:hlinkClick r:id="rId2"/>
              </a:rPr>
              <a:t>Power</a:t>
            </a:r>
            <a:r>
              <a:rPr lang="sk-SK" dirty="0">
                <a:hlinkClick r:id="rId2"/>
              </a:rPr>
              <a:t> </a:t>
            </a:r>
            <a:r>
              <a:rPr lang="sk-SK" dirty="0" err="1">
                <a:hlinkClick r:id="rId2"/>
              </a:rPr>
              <a:t>Platform</a:t>
            </a:r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06CDC576-27E2-5649-460C-8588FCCBCB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844" y="3703131"/>
            <a:ext cx="7380312" cy="2452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5360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AEC884-8D2A-0623-1AA6-0173A28C29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Publikovanie</a:t>
            </a:r>
            <a:r>
              <a:rPr lang="cs-CZ" dirty="0"/>
              <a:t> reportu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AA528B96-792F-1F68-F8AF-2C4128901B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Nutné byť </a:t>
            </a:r>
            <a:r>
              <a:rPr lang="cs-CZ" dirty="0" err="1"/>
              <a:t>prihlásený</a:t>
            </a:r>
            <a:r>
              <a:rPr lang="cs-CZ" dirty="0"/>
              <a:t> pod </a:t>
            </a:r>
            <a:r>
              <a:rPr lang="cs-CZ" dirty="0" err="1"/>
              <a:t>svojím</a:t>
            </a:r>
            <a:r>
              <a:rPr lang="cs-CZ" dirty="0"/>
              <a:t> </a:t>
            </a:r>
            <a:r>
              <a:rPr lang="cs-CZ" dirty="0" err="1"/>
              <a:t>účtom</a:t>
            </a:r>
            <a:r>
              <a:rPr lang="cs-CZ" dirty="0"/>
              <a:t> v </a:t>
            </a:r>
            <a:r>
              <a:rPr lang="cs-CZ" dirty="0" err="1"/>
              <a:t>Power</a:t>
            </a:r>
            <a:r>
              <a:rPr lang="cs-CZ" dirty="0"/>
              <a:t> BI Desktope.</a:t>
            </a:r>
          </a:p>
          <a:p>
            <a:pPr marL="0" indent="0">
              <a:buNone/>
            </a:pPr>
            <a:endParaRPr lang="cs-CZ" dirty="0"/>
          </a:p>
          <a:p>
            <a:r>
              <a:rPr lang="cs-CZ" dirty="0" err="1"/>
              <a:t>Tlačidlo</a:t>
            </a:r>
            <a:r>
              <a:rPr lang="cs-CZ" dirty="0"/>
              <a:t> </a:t>
            </a:r>
            <a:r>
              <a:rPr lang="cs-CZ" i="1" dirty="0" err="1">
                <a:solidFill>
                  <a:schemeClr val="accent6"/>
                </a:solidFill>
              </a:rPr>
              <a:t>Publish</a:t>
            </a:r>
            <a:r>
              <a:rPr lang="cs-CZ" dirty="0"/>
              <a:t> na </a:t>
            </a:r>
            <a:r>
              <a:rPr lang="cs-CZ" dirty="0" err="1"/>
              <a:t>karte</a:t>
            </a:r>
            <a:r>
              <a:rPr lang="cs-CZ" dirty="0"/>
              <a:t> </a:t>
            </a:r>
            <a:r>
              <a:rPr lang="cs-CZ" i="1" dirty="0" err="1">
                <a:solidFill>
                  <a:schemeClr val="accent6"/>
                </a:solidFill>
              </a:rPr>
              <a:t>Home</a:t>
            </a:r>
            <a:r>
              <a:rPr lang="cs-CZ" dirty="0">
                <a:solidFill>
                  <a:schemeClr val="accent6"/>
                </a:solidFill>
              </a:rPr>
              <a:t>.</a:t>
            </a:r>
          </a:p>
          <a:p>
            <a:endParaRPr lang="cs-CZ" dirty="0">
              <a:solidFill>
                <a:schemeClr val="accent6"/>
              </a:solidFill>
            </a:endParaRPr>
          </a:p>
          <a:p>
            <a:endParaRPr lang="cs-CZ" dirty="0">
              <a:solidFill>
                <a:schemeClr val="accent6"/>
              </a:solidFill>
            </a:endParaRPr>
          </a:p>
          <a:p>
            <a:endParaRPr lang="cs-CZ" dirty="0">
              <a:solidFill>
                <a:schemeClr val="accent6"/>
              </a:solidFill>
            </a:endParaRPr>
          </a:p>
          <a:p>
            <a:pPr marL="0" indent="0">
              <a:buNone/>
            </a:pPr>
            <a:endParaRPr lang="cs-CZ" dirty="0">
              <a:solidFill>
                <a:schemeClr val="accent6"/>
              </a:solidFill>
            </a:endParaRPr>
          </a:p>
          <a:p>
            <a:r>
              <a:rPr lang="cs-CZ" dirty="0" err="1">
                <a:solidFill>
                  <a:schemeClr val="tx1"/>
                </a:solidFill>
              </a:rPr>
              <a:t>Vybrať</a:t>
            </a:r>
            <a:r>
              <a:rPr lang="cs-CZ" dirty="0">
                <a:solidFill>
                  <a:schemeClr val="tx1"/>
                </a:solidFill>
              </a:rPr>
              <a:t> </a:t>
            </a:r>
            <a:r>
              <a:rPr lang="cs-CZ" dirty="0" err="1">
                <a:solidFill>
                  <a:schemeClr val="tx1"/>
                </a:solidFill>
              </a:rPr>
              <a:t>priestor</a:t>
            </a:r>
            <a:r>
              <a:rPr lang="cs-CZ" dirty="0">
                <a:solidFill>
                  <a:schemeClr val="tx1"/>
                </a:solidFill>
              </a:rPr>
              <a:t>, kde chceme report </a:t>
            </a:r>
            <a:r>
              <a:rPr lang="cs-CZ" dirty="0" err="1">
                <a:solidFill>
                  <a:schemeClr val="tx1"/>
                </a:solidFill>
              </a:rPr>
              <a:t>publikovať</a:t>
            </a:r>
            <a:r>
              <a:rPr lang="cs-CZ" dirty="0">
                <a:solidFill>
                  <a:schemeClr val="tx1"/>
                </a:solidFill>
              </a:rPr>
              <a:t>.</a:t>
            </a:r>
            <a:endParaRPr lang="sk-SK" dirty="0">
              <a:solidFill>
                <a:schemeClr val="tx1"/>
              </a:solidFill>
            </a:endParaRP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3CA7F121-9CDB-9A83-C265-A92FCFB51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3648" y="2132856"/>
            <a:ext cx="687340" cy="1210540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4DDF5BA-F40E-AE40-0553-CE8180A5C6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05412" y="1556792"/>
            <a:ext cx="2808312" cy="2820523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3E1DF23A-2209-2953-3808-701D978C3B1D}"/>
              </a:ext>
            </a:extLst>
          </p:cNvPr>
          <p:cNvSpPr/>
          <p:nvPr/>
        </p:nvSpPr>
        <p:spPr>
          <a:xfrm>
            <a:off x="5552442" y="1412776"/>
            <a:ext cx="1512168" cy="720080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A10791CF-503B-9694-D87B-05B94497E7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4033325"/>
            <a:ext cx="2991425" cy="2266673"/>
          </a:xfrm>
          <a:prstGeom prst="rect">
            <a:avLst/>
          </a:prstGeom>
        </p:spPr>
      </p:pic>
      <p:pic>
        <p:nvPicPr>
          <p:cNvPr id="14" name="Obrázek 13">
            <a:extLst>
              <a:ext uri="{FF2B5EF4-FFF2-40B4-BE49-F238E27FC236}">
                <a16:creationId xmlns:a16="http://schemas.microsoft.com/office/drawing/2014/main" id="{EC3947BE-C57D-CFF3-7985-8560F07F70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08326" y="4036690"/>
            <a:ext cx="3600400" cy="2263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16372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8218627-5E29-DCF9-0F3B-E5ADE28D57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Rozhranie</a:t>
            </a:r>
            <a:r>
              <a:rPr lang="cs-CZ" dirty="0"/>
              <a:t> </a:t>
            </a:r>
            <a:r>
              <a:rPr lang="cs-CZ" dirty="0" err="1"/>
              <a:t>Power</a:t>
            </a:r>
            <a:r>
              <a:rPr lang="cs-CZ" dirty="0"/>
              <a:t> BI </a:t>
            </a:r>
            <a:r>
              <a:rPr lang="cs-CZ" dirty="0" err="1"/>
              <a:t>Service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7164EBC-B82D-4051-8EF7-6AB3C4068F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6000" y="908720"/>
            <a:ext cx="8640000" cy="5256000"/>
          </a:xfrm>
        </p:spPr>
        <p:txBody>
          <a:bodyPr/>
          <a:lstStyle/>
          <a:p>
            <a:r>
              <a:rPr lang="cs-CZ" dirty="0"/>
              <a:t>Navigační panel </a:t>
            </a:r>
            <a:r>
              <a:rPr lang="cs-CZ" dirty="0" err="1"/>
              <a:t>sa</a:t>
            </a:r>
            <a:r>
              <a:rPr lang="cs-CZ" dirty="0"/>
              <a:t> </a:t>
            </a:r>
            <a:r>
              <a:rPr lang="cs-CZ" dirty="0" err="1"/>
              <a:t>nachádza</a:t>
            </a:r>
            <a:r>
              <a:rPr lang="cs-CZ" dirty="0"/>
              <a:t> </a:t>
            </a:r>
            <a:r>
              <a:rPr lang="cs-CZ" dirty="0" err="1"/>
              <a:t>vľavo</a:t>
            </a:r>
            <a:r>
              <a:rPr lang="cs-CZ" dirty="0"/>
              <a:t>.</a:t>
            </a:r>
          </a:p>
          <a:p>
            <a:pPr marL="0" indent="0">
              <a:buNone/>
            </a:pPr>
            <a:endParaRPr lang="cs-CZ" dirty="0"/>
          </a:p>
          <a:p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6655648E-093E-E83F-CC06-B979032C43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700808"/>
            <a:ext cx="7918147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578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7651BE-9D26-DD27-F9B1-EE60A2EA78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</a:t>
            </a:r>
            <a:endParaRPr lang="sk-SK" dirty="0"/>
          </a:p>
        </p:txBody>
      </p:sp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E6F03923-92BB-4937-90C5-D07129BF58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267200"/>
            <a:ext cx="8640763" cy="4482903"/>
          </a:xfr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8B3243BA-C6DD-4828-7430-889EDB9F8802}"/>
              </a:ext>
            </a:extLst>
          </p:cNvPr>
          <p:cNvSpPr/>
          <p:nvPr/>
        </p:nvSpPr>
        <p:spPr>
          <a:xfrm>
            <a:off x="1979712" y="1782000"/>
            <a:ext cx="2088232" cy="216024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04F8C72F-7E99-D64C-7F94-2E667DADC7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150640"/>
            <a:ext cx="1440160" cy="1440160"/>
          </a:xfrm>
          <a:prstGeom prst="rect">
            <a:avLst/>
          </a:prstGeom>
        </p:spPr>
      </p:pic>
      <p:pic>
        <p:nvPicPr>
          <p:cNvPr id="12" name="Obrázek 11">
            <a:extLst>
              <a:ext uri="{FF2B5EF4-FFF2-40B4-BE49-F238E27FC236}">
                <a16:creationId xmlns:a16="http://schemas.microsoft.com/office/drawing/2014/main" id="{A539C4C6-9801-15E2-BCF8-D1A71193673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23248" y="4278544"/>
            <a:ext cx="3096344" cy="1184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229547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7DC6C4A0-C6DC-A44E-63BE-384144296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Zdieľanie</a:t>
            </a:r>
            <a:r>
              <a:rPr lang="cs-CZ" dirty="0"/>
              <a:t> reportu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2D7A7034-5B78-3DC7-52BC-AAE6BAA31B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Konkrétny report </a:t>
            </a:r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F7624EC3-B764-108A-7E99-3D515B6317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5676" y="1484784"/>
            <a:ext cx="5832648" cy="2369311"/>
          </a:xfrm>
          <a:prstGeom prst="rect">
            <a:avLst/>
          </a:prstGeom>
        </p:spPr>
      </p:pic>
      <p:sp>
        <p:nvSpPr>
          <p:cNvPr id="6" name="Obdélník 5">
            <a:extLst>
              <a:ext uri="{FF2B5EF4-FFF2-40B4-BE49-F238E27FC236}">
                <a16:creationId xmlns:a16="http://schemas.microsoft.com/office/drawing/2014/main" id="{747C9C99-8A2C-A532-1AFD-FC87DACABB86}"/>
              </a:ext>
            </a:extLst>
          </p:cNvPr>
          <p:cNvSpPr/>
          <p:nvPr/>
        </p:nvSpPr>
        <p:spPr>
          <a:xfrm>
            <a:off x="2915816" y="1340784"/>
            <a:ext cx="648072" cy="504039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8933799F-8370-8E63-4951-E925915894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3724776"/>
            <a:ext cx="6454699" cy="2560542"/>
          </a:xfrm>
          <a:prstGeom prst="rect">
            <a:avLst/>
          </a:prstGeom>
        </p:spPr>
      </p:pic>
      <p:sp>
        <p:nvSpPr>
          <p:cNvPr id="9" name="Obdélník 8">
            <a:extLst>
              <a:ext uri="{FF2B5EF4-FFF2-40B4-BE49-F238E27FC236}">
                <a16:creationId xmlns:a16="http://schemas.microsoft.com/office/drawing/2014/main" id="{254BB87B-6EDC-DA3E-0D01-8F5CDB56DE6D}"/>
              </a:ext>
            </a:extLst>
          </p:cNvPr>
          <p:cNvSpPr/>
          <p:nvPr/>
        </p:nvSpPr>
        <p:spPr>
          <a:xfrm>
            <a:off x="1763688" y="5121196"/>
            <a:ext cx="1872208" cy="1178802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21022851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98E97B6-6C95-1CD2-905C-EF8F95C1F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Zdieľanie</a:t>
            </a:r>
            <a:r>
              <a:rPr lang="cs-CZ" dirty="0"/>
              <a:t> </a:t>
            </a:r>
            <a:r>
              <a:rPr lang="cs-CZ" dirty="0" err="1"/>
              <a:t>pracovného</a:t>
            </a:r>
            <a:r>
              <a:rPr lang="cs-CZ" dirty="0"/>
              <a:t> </a:t>
            </a:r>
            <a:r>
              <a:rPr lang="cs-CZ" dirty="0" err="1"/>
              <a:t>priestoru</a:t>
            </a:r>
            <a:endParaRPr lang="sk-SK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EC83367-965E-C577-79C4-9E6D2E2AD7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err="1"/>
              <a:t>Pracovný</a:t>
            </a:r>
            <a:r>
              <a:rPr lang="cs-CZ" dirty="0"/>
              <a:t> </a:t>
            </a:r>
            <a:r>
              <a:rPr lang="cs-CZ" dirty="0" err="1"/>
              <a:t>priestor</a:t>
            </a:r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endParaRPr lang="cs-CZ" dirty="0"/>
          </a:p>
          <a:p>
            <a:r>
              <a:rPr lang="cs-CZ" dirty="0" err="1"/>
              <a:t>Udelenie</a:t>
            </a:r>
            <a:r>
              <a:rPr lang="cs-CZ" dirty="0"/>
              <a:t> </a:t>
            </a:r>
            <a:r>
              <a:rPr lang="cs-CZ" dirty="0" err="1"/>
              <a:t>oprávnení</a:t>
            </a:r>
            <a:r>
              <a:rPr lang="cs-CZ" dirty="0"/>
              <a:t> </a:t>
            </a:r>
          </a:p>
          <a:p>
            <a:pPr marL="0" indent="0">
              <a:buNone/>
            </a:pPr>
            <a:endParaRPr lang="sk-SK" dirty="0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16659D27-B6DA-69B4-BBC8-8FFB90CDAB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59" y="1844824"/>
            <a:ext cx="4328197" cy="1224136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C192F781-F8F9-2595-03E7-5B276CD490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4488" y="1844824"/>
            <a:ext cx="5082454" cy="1224136"/>
          </a:xfrm>
          <a:prstGeom prst="rect">
            <a:avLst/>
          </a:prstGeo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CED57B37-F464-C2DB-24DE-C971AA7980CC}"/>
              </a:ext>
            </a:extLst>
          </p:cNvPr>
          <p:cNvSpPr/>
          <p:nvPr/>
        </p:nvSpPr>
        <p:spPr>
          <a:xfrm>
            <a:off x="5364088" y="2348880"/>
            <a:ext cx="1512168" cy="360031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31A00AE5-5337-D902-58F1-A300DCAAE674}"/>
              </a:ext>
            </a:extLst>
          </p:cNvPr>
          <p:cNvSpPr/>
          <p:nvPr/>
        </p:nvSpPr>
        <p:spPr>
          <a:xfrm>
            <a:off x="127059" y="1841029"/>
            <a:ext cx="1512168" cy="435843"/>
          </a:xfrm>
          <a:prstGeom prst="rect">
            <a:avLst/>
          </a:prstGeom>
          <a:noFill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  <p:pic>
        <p:nvPicPr>
          <p:cNvPr id="11" name="Obrázek 10">
            <a:extLst>
              <a:ext uri="{FF2B5EF4-FFF2-40B4-BE49-F238E27FC236}">
                <a16:creationId xmlns:a16="http://schemas.microsoft.com/office/drawing/2014/main" id="{BFCD97BC-CB74-E26A-6744-70D943146D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27884" y="3212967"/>
            <a:ext cx="2088232" cy="309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7105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FB3A5E-F781-E054-DC03-9E13447353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520763-1546-A823-2636-87FEAD5C25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</a:t>
            </a:r>
            <a:endParaRPr lang="sk-SK" dirty="0"/>
          </a:p>
        </p:txBody>
      </p:sp>
      <p:pic>
        <p:nvPicPr>
          <p:cNvPr id="7" name="Zástupný obsah 6">
            <a:extLst>
              <a:ext uri="{FF2B5EF4-FFF2-40B4-BE49-F238E27FC236}">
                <a16:creationId xmlns:a16="http://schemas.microsoft.com/office/drawing/2014/main" id="{CD670A8E-BD4C-AF90-C5E0-C0F4A817FD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267200"/>
            <a:ext cx="8640763" cy="4482903"/>
          </a:xfr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70C0E9DF-0E96-A608-E96F-341E3F100D9D}"/>
              </a:ext>
            </a:extLst>
          </p:cNvPr>
          <p:cNvSpPr/>
          <p:nvPr/>
        </p:nvSpPr>
        <p:spPr>
          <a:xfrm>
            <a:off x="3474000" y="1782000"/>
            <a:ext cx="2088232" cy="216024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3886954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407547-0229-D7AB-F8C5-E3D73B834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A3E469CA-247A-DA0D-2B78-73A87FA5D7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err="1"/>
              <a:t>Power</a:t>
            </a:r>
            <a:r>
              <a:rPr lang="cs-CZ" dirty="0"/>
              <a:t> BI</a:t>
            </a:r>
            <a:endParaRPr lang="sk-SK" dirty="0"/>
          </a:p>
        </p:txBody>
      </p:sp>
      <p:pic>
        <p:nvPicPr>
          <p:cNvPr id="6" name="Zástupný obsah 5">
            <a:extLst>
              <a:ext uri="{FF2B5EF4-FFF2-40B4-BE49-F238E27FC236}">
                <a16:creationId xmlns:a16="http://schemas.microsoft.com/office/drawing/2014/main" id="{C3EF8E48-06A6-7401-4DF8-F18B684B5E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000" y="1267200"/>
            <a:ext cx="8640763" cy="4482903"/>
          </a:xfrm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6CFC2E53-210E-61D0-4E33-2EBE2F5B1200}"/>
              </a:ext>
            </a:extLst>
          </p:cNvPr>
          <p:cNvSpPr/>
          <p:nvPr/>
        </p:nvSpPr>
        <p:spPr>
          <a:xfrm>
            <a:off x="4582666" y="1772816"/>
            <a:ext cx="2088232" cy="2160240"/>
          </a:xfrm>
          <a:prstGeom prst="rect">
            <a:avLst/>
          </a:prstGeom>
          <a:noFill/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650185811"/>
      </p:ext>
    </p:extLst>
  </p:cSld>
  <p:clrMapOvr>
    <a:masterClrMapping/>
  </p:clrMapOvr>
</p:sld>
</file>

<file path=ppt/theme/theme1.xml><?xml version="1.0" encoding="utf-8"?>
<a:theme xmlns:a="http://schemas.openxmlformats.org/drawingml/2006/main" name="Sablona Acrea_Vyuka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Sablona Acrea_Vyuka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2_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3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Motiv1_prezentace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acrea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otiv1_prezentace" id="{51F704B9-4A0D-4608-BD19-6547267344AB}" vid="{EA25D5DE-86C3-4C53-8F32-CA0CBACF40F3}"/>
    </a:ext>
  </a:extLst>
</a:theme>
</file>

<file path=ppt/theme/theme8.xml><?xml version="1.0" encoding="utf-8"?>
<a:theme xmlns:a="http://schemas.openxmlformats.org/drawingml/2006/main" name="4_Vlastní návrh">
  <a:themeElements>
    <a:clrScheme name="Acrea_barvy">
      <a:dk1>
        <a:sysClr val="windowText" lastClr="000000"/>
      </a:dk1>
      <a:lt1>
        <a:sysClr val="window" lastClr="FFFFFF"/>
      </a:lt1>
      <a:dk2>
        <a:srgbClr val="406CAE"/>
      </a:dk2>
      <a:lt2>
        <a:srgbClr val="F2F2F2"/>
      </a:lt2>
      <a:accent1>
        <a:srgbClr val="A5A5A5"/>
      </a:accent1>
      <a:accent2>
        <a:srgbClr val="FFED00"/>
      </a:accent2>
      <a:accent3>
        <a:srgbClr val="00A096"/>
      </a:accent3>
      <a:accent4>
        <a:srgbClr val="8C7B70"/>
      </a:accent4>
      <a:accent5>
        <a:srgbClr val="A6589A"/>
      </a:accent5>
      <a:accent6>
        <a:srgbClr val="EE9837"/>
      </a:accent6>
      <a:hlink>
        <a:srgbClr val="406CAE"/>
      </a:hlink>
      <a:folHlink>
        <a:srgbClr val="3F3F3F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5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1f354f2-db32-487f-8d0d-bbffabe2daa9" xsi:nil="true"/>
    <lcf76f155ced4ddcb4097134ff3c332f xmlns="f551f304-35f1-4822-bd5a-86468bd4639c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180342E5E45A49BAE3ED635830AA46" ma:contentTypeVersion="16" ma:contentTypeDescription="Create a new document." ma:contentTypeScope="" ma:versionID="3b7488872cce60622fdfcaa29af6b4d8">
  <xsd:schema xmlns:xsd="http://www.w3.org/2001/XMLSchema" xmlns:xs="http://www.w3.org/2001/XMLSchema" xmlns:p="http://schemas.microsoft.com/office/2006/metadata/properties" xmlns:ns2="f551f304-35f1-4822-bd5a-86468bd4639c" xmlns:ns3="c1f354f2-db32-487f-8d0d-bbffabe2daa9" targetNamespace="http://schemas.microsoft.com/office/2006/metadata/properties" ma:root="true" ma:fieldsID="6df489f6f44f12d4cbc7440f650000a8" ns2:_="" ns3:_="">
    <xsd:import namespace="f551f304-35f1-4822-bd5a-86468bd4639c"/>
    <xsd:import namespace="c1f354f2-db32-487f-8d0d-bbffabe2daa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551f304-35f1-4822-bd5a-86468bd4639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715ead6-af98-4a11-8a19-32ca7283ed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1f354f2-db32-487f-8d0d-bbffabe2daa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38833ad-1fb9-44b8-9764-2ee1e97d0f46}" ma:internalName="TaxCatchAll" ma:showField="CatchAllData" ma:web="c1f354f2-db32-487f-8d0d-bbffabe2daa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AF75AE2-859B-4BAC-9980-0611154FA203}">
  <ds:schemaRefs>
    <ds:schemaRef ds:uri="http://purl.org/dc/elements/1.1/"/>
    <ds:schemaRef ds:uri="http://schemas.microsoft.com/office/infopath/2007/PartnerControls"/>
    <ds:schemaRef ds:uri="c1f354f2-db32-487f-8d0d-bbffabe2daa9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f551f304-35f1-4822-bd5a-86468bd4639c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71A3EEC-7E07-473C-94C1-1F142AD8397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551f304-35f1-4822-bd5a-86468bd4639c"/>
    <ds:schemaRef ds:uri="c1f354f2-db32-487f-8d0d-bbffabe2daa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C848412-C878-4795-9FFB-58EA20D2F2E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Sablona Acrea_Vyuka</Template>
  <TotalTime>58404</TotalTime>
  <Words>2952</Words>
  <Application>Microsoft Office PowerPoint</Application>
  <PresentationFormat>Předvádění na obrazovce (4:3)</PresentationFormat>
  <Paragraphs>391</Paragraphs>
  <Slides>71</Slides>
  <Notes>2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9</vt:i4>
      </vt:variant>
      <vt:variant>
        <vt:lpstr>Nadpisy snímků</vt:lpstr>
      </vt:variant>
      <vt:variant>
        <vt:i4>71</vt:i4>
      </vt:variant>
    </vt:vector>
  </HeadingPairs>
  <TitlesOfParts>
    <vt:vector size="82" baseType="lpstr">
      <vt:lpstr>Arial</vt:lpstr>
      <vt:lpstr>Calibri</vt:lpstr>
      <vt:lpstr>Sablona Acrea_Vyuka</vt:lpstr>
      <vt:lpstr>Vlastní návrh</vt:lpstr>
      <vt:lpstr>1_Vlastní návrh</vt:lpstr>
      <vt:lpstr>1_Sablona Acrea_Vyuka</vt:lpstr>
      <vt:lpstr>2_Vlastní návrh</vt:lpstr>
      <vt:lpstr>3_Vlastní návrh</vt:lpstr>
      <vt:lpstr>Motiv1_prezentace</vt:lpstr>
      <vt:lpstr>4_Vlastní návrh</vt:lpstr>
      <vt:lpstr>5_Vlastní návrh</vt:lpstr>
      <vt:lpstr>Kurz „Začíname s Power BI“ </vt:lpstr>
      <vt:lpstr>Čo vám kurz „Začíname si Power BI“ prinesie?</vt:lpstr>
      <vt:lpstr>Organizácia kurzu a materiály</vt:lpstr>
      <vt:lpstr>Power BI</vt:lpstr>
      <vt:lpstr>Power BI</vt:lpstr>
      <vt:lpstr>Power BI</vt:lpstr>
      <vt:lpstr>Power BI</vt:lpstr>
      <vt:lpstr>Power BI</vt:lpstr>
      <vt:lpstr>Power BI</vt:lpstr>
      <vt:lpstr>Power BI</vt:lpstr>
      <vt:lpstr>Power BI</vt:lpstr>
      <vt:lpstr>Power BI</vt:lpstr>
      <vt:lpstr>Power BI</vt:lpstr>
      <vt:lpstr>Microsoft Power BI</vt:lpstr>
      <vt:lpstr>Power BI Desktop</vt:lpstr>
      <vt:lpstr>Rozhranie Power BI Desktop</vt:lpstr>
      <vt:lpstr>Rozhranie Power BI Desktop</vt:lpstr>
      <vt:lpstr>Rozhranie Power BI Desktop</vt:lpstr>
      <vt:lpstr>Rozhranie Power BI Desktop</vt:lpstr>
      <vt:lpstr>Rozhranie Power BI Desktop</vt:lpstr>
      <vt:lpstr>Nastavenia Power BI Desktop</vt:lpstr>
      <vt:lpstr>Nastavenie jazyku</vt:lpstr>
      <vt:lpstr>Ďalšie dôležité nastavenia</vt:lpstr>
      <vt:lpstr>Ďalšie dôležité nastavenia</vt:lpstr>
      <vt:lpstr>Import dat</vt:lpstr>
      <vt:lpstr>Excel</vt:lpstr>
      <vt:lpstr>CSV alebo txt</vt:lpstr>
      <vt:lpstr>Po kliknutí na Load</vt:lpstr>
      <vt:lpstr>Príprava dát</vt:lpstr>
      <vt:lpstr>Power Query editor </vt:lpstr>
      <vt:lpstr>Power Query editor</vt:lpstr>
      <vt:lpstr>Dátový model</vt:lpstr>
      <vt:lpstr>Faktová vs Dimenzionálna</vt:lpstr>
      <vt:lpstr>Faktová vs Dimenzionálna</vt:lpstr>
      <vt:lpstr>Primárny kľúč vs Cudzí kľúč</vt:lpstr>
      <vt:lpstr>Primárny kľúč vs Cudzí kľúč</vt:lpstr>
      <vt:lpstr>Relačná väzba v Power BI</vt:lpstr>
      <vt:lpstr>Kardinalita vzťahu</vt:lpstr>
      <vt:lpstr>Smer filtrovania</vt:lpstr>
      <vt:lpstr>Dátový model</vt:lpstr>
      <vt:lpstr>Osvedčené postupy pri tvorbe modelu</vt:lpstr>
      <vt:lpstr>Formát stĺpcov</vt:lpstr>
      <vt:lpstr>Tvorba skupín</vt:lpstr>
      <vt:lpstr>Tvorba hierarchií</vt:lpstr>
      <vt:lpstr>Tvorba vizuálov a formátovanie </vt:lpstr>
      <vt:lpstr>Vizuály</vt:lpstr>
      <vt:lpstr>Tvorba vizuálov</vt:lpstr>
      <vt:lpstr>Formátovanie vizuálov</vt:lpstr>
      <vt:lpstr>Hierarchia vo vizuáloch</vt:lpstr>
      <vt:lpstr>Hierarchia vo vizuáloch</vt:lpstr>
      <vt:lpstr>Hierarchia vo vizuáloch</vt:lpstr>
      <vt:lpstr>Hierarchia vo vizuáloch</vt:lpstr>
      <vt:lpstr>Hierarchia vo vizuáloch</vt:lpstr>
      <vt:lpstr>Filtre a zvýraznenia v zostavách</vt:lpstr>
      <vt:lpstr>Základné a rozšírené filtrovanie</vt:lpstr>
      <vt:lpstr>Krížové filtrovanie a krížové zvýraznenie vizuálov</vt:lpstr>
      <vt:lpstr>Úprava interakcií</vt:lpstr>
      <vt:lpstr>Úprava interakcií</vt:lpstr>
      <vt:lpstr>Interaktivita reportov</vt:lpstr>
      <vt:lpstr>Tlačidlá</vt:lpstr>
      <vt:lpstr>Záložky</vt:lpstr>
      <vt:lpstr>Popisky</vt:lpstr>
      <vt:lpstr>Podrobná analýza – Drill-through</vt:lpstr>
      <vt:lpstr>Tvorba reportu</vt:lpstr>
      <vt:lpstr>Motívy</vt:lpstr>
      <vt:lpstr>Power BI Service</vt:lpstr>
      <vt:lpstr>Typy licencií</vt:lpstr>
      <vt:lpstr>Publikovanie reportu</vt:lpstr>
      <vt:lpstr>Rozhranie Power BI Service</vt:lpstr>
      <vt:lpstr>Zdieľanie reportu</vt:lpstr>
      <vt:lpstr>Zdieľanie pracovného priestoru</vt:lpstr>
    </vt:vector>
  </TitlesOfParts>
  <Company>HP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Živná Aneta</dc:creator>
  <cp:lastModifiedBy>Strušková Martina</cp:lastModifiedBy>
  <cp:revision>103</cp:revision>
  <cp:lastPrinted>2023-05-19T11:31:31Z</cp:lastPrinted>
  <dcterms:created xsi:type="dcterms:W3CDTF">2020-02-25T12:11:24Z</dcterms:created>
  <dcterms:modified xsi:type="dcterms:W3CDTF">2025-04-17T12:16:07Z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0x010100D5180342E5E45A49BAE3ED635830AA46</vt:lpwstr>
  </property>
  <property fmtid="{D5CDD505-2E9C-101B-9397-08002B2CF9AE}" pid="3" name="MediaServiceImageTags">
    <vt:lpwstr/>
  </property>
</Properties>
</file>