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68" r:id="rId2"/>
    <p:sldMasterId id="2147483680" r:id="rId3"/>
    <p:sldMasterId id="2147483692" r:id="rId4"/>
  </p:sldMasterIdLst>
  <p:notesMasterIdLst>
    <p:notesMasterId r:id="rId12"/>
  </p:notesMasterIdLst>
  <p:handoutMasterIdLst>
    <p:handoutMasterId r:id="rId13"/>
  </p:handoutMasterIdLst>
  <p:sldIdLst>
    <p:sldId id="451" r:id="rId5"/>
    <p:sldId id="460" r:id="rId6"/>
    <p:sldId id="456" r:id="rId7"/>
    <p:sldId id="455" r:id="rId8"/>
    <p:sldId id="458" r:id="rId9"/>
    <p:sldId id="459" r:id="rId10"/>
    <p:sldId id="457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449B2D1-E1DA-4934-B85A-6E4BF8838495}" v="5" dt="2025-06-08T22:43:45.714"/>
    <p1510:client id="{E9EDC1E0-5C60-4B78-91F4-4A3777931559}" v="1" dt="2025-06-08T21:42:16.7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93633" autoAdjust="0"/>
  </p:normalViewPr>
  <p:slideViewPr>
    <p:cSldViewPr showGuides="1">
      <p:cViewPr varScale="1">
        <p:scale>
          <a:sx n="80" d="100"/>
          <a:sy n="80" d="100"/>
        </p:scale>
        <p:origin x="1315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7" d="100"/>
          <a:sy n="87" d="100"/>
        </p:scale>
        <p:origin x="3840" y="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tra Raszyková" userId="e681424b022bd3e3" providerId="LiveId" clId="{E9EDC1E0-5C60-4B78-91F4-4A3777931559}"/>
    <pc:docChg chg="addSld modSld">
      <pc:chgData name="Petra Raszyková" userId="e681424b022bd3e3" providerId="LiveId" clId="{E9EDC1E0-5C60-4B78-91F4-4A3777931559}" dt="2025-06-08T21:48:26.925" v="107" actId="20577"/>
      <pc:docMkLst>
        <pc:docMk/>
      </pc:docMkLst>
      <pc:sldChg chg="modSp mod">
        <pc:chgData name="Petra Raszyková" userId="e681424b022bd3e3" providerId="LiveId" clId="{E9EDC1E0-5C60-4B78-91F4-4A3777931559}" dt="2025-06-08T21:48:26.925" v="107" actId="20577"/>
        <pc:sldMkLst>
          <pc:docMk/>
          <pc:sldMk cId="1939470619" sldId="455"/>
        </pc:sldMkLst>
        <pc:spChg chg="mod">
          <ac:chgData name="Petra Raszyková" userId="e681424b022bd3e3" providerId="LiveId" clId="{E9EDC1E0-5C60-4B78-91F4-4A3777931559}" dt="2025-06-08T21:48:26.925" v="107" actId="20577"/>
          <ac:spMkLst>
            <pc:docMk/>
            <pc:sldMk cId="1939470619" sldId="455"/>
            <ac:spMk id="3" creationId="{C800D360-824F-C287-B0C3-1D0AD2136874}"/>
          </ac:spMkLst>
        </pc:spChg>
      </pc:sldChg>
      <pc:sldChg chg="modSp new mod">
        <pc:chgData name="Petra Raszyková" userId="e681424b022bd3e3" providerId="LiveId" clId="{E9EDC1E0-5C60-4B78-91F4-4A3777931559}" dt="2025-06-08T21:42:11.199" v="29" actId="15"/>
        <pc:sldMkLst>
          <pc:docMk/>
          <pc:sldMk cId="2510919054" sldId="458"/>
        </pc:sldMkLst>
        <pc:spChg chg="mod">
          <ac:chgData name="Petra Raszyková" userId="e681424b022bd3e3" providerId="LiveId" clId="{E9EDC1E0-5C60-4B78-91F4-4A3777931559}" dt="2025-06-08T21:40:52.031" v="2"/>
          <ac:spMkLst>
            <pc:docMk/>
            <pc:sldMk cId="2510919054" sldId="458"/>
            <ac:spMk id="2" creationId="{1CC98342-F371-C80D-36DC-C6862C8D15BA}"/>
          </ac:spMkLst>
        </pc:spChg>
        <pc:spChg chg="mod">
          <ac:chgData name="Petra Raszyková" userId="e681424b022bd3e3" providerId="LiveId" clId="{E9EDC1E0-5C60-4B78-91F4-4A3777931559}" dt="2025-06-08T21:42:11.199" v="29" actId="15"/>
          <ac:spMkLst>
            <pc:docMk/>
            <pc:sldMk cId="2510919054" sldId="458"/>
            <ac:spMk id="3" creationId="{CBEEB025-EF6E-0A07-A1AB-FE26D16AE458}"/>
          </ac:spMkLst>
        </pc:spChg>
      </pc:sldChg>
      <pc:sldChg chg="modSp add mod">
        <pc:chgData name="Petra Raszyková" userId="e681424b022bd3e3" providerId="LiveId" clId="{E9EDC1E0-5C60-4B78-91F4-4A3777931559}" dt="2025-06-08T21:43:42.026" v="102" actId="20577"/>
        <pc:sldMkLst>
          <pc:docMk/>
          <pc:sldMk cId="1966363789" sldId="459"/>
        </pc:sldMkLst>
        <pc:spChg chg="mod">
          <ac:chgData name="Petra Raszyková" userId="e681424b022bd3e3" providerId="LiveId" clId="{E9EDC1E0-5C60-4B78-91F4-4A3777931559}" dt="2025-06-08T21:43:42.026" v="102" actId="20577"/>
          <ac:spMkLst>
            <pc:docMk/>
            <pc:sldMk cId="1966363789" sldId="459"/>
            <ac:spMk id="3" creationId="{CBEEB025-EF6E-0A07-A1AB-FE26D16AE458}"/>
          </ac:spMkLst>
        </pc:spChg>
      </pc:sldChg>
    </pc:docChg>
  </pc:docChgLst>
  <pc:docChgLst>
    <pc:chgData name="Petra Raszyková" userId="e681424b022bd3e3" providerId="LiveId" clId="{A449B2D1-E1DA-4934-B85A-6E4BF8838495}"/>
    <pc:docChg chg="undo custSel addSld delSld modSld">
      <pc:chgData name="Petra Raszyková" userId="e681424b022bd3e3" providerId="LiveId" clId="{A449B2D1-E1DA-4934-B85A-6E4BF8838495}" dt="2025-06-08T22:46:03.328" v="223" actId="20577"/>
      <pc:docMkLst>
        <pc:docMk/>
      </pc:docMkLst>
      <pc:sldChg chg="addSp delSp modSp mod">
        <pc:chgData name="Petra Raszyková" userId="e681424b022bd3e3" providerId="LiveId" clId="{A449B2D1-E1DA-4934-B85A-6E4BF8838495}" dt="2025-06-08T22:27:26.173" v="5" actId="22"/>
        <pc:sldMkLst>
          <pc:docMk/>
          <pc:sldMk cId="851719423" sldId="451"/>
        </pc:sldMkLst>
        <pc:spChg chg="add del">
          <ac:chgData name="Petra Raszyková" userId="e681424b022bd3e3" providerId="LiveId" clId="{A449B2D1-E1DA-4934-B85A-6E4BF8838495}" dt="2025-06-08T22:27:26.173" v="5" actId="22"/>
          <ac:spMkLst>
            <pc:docMk/>
            <pc:sldMk cId="851719423" sldId="451"/>
            <ac:spMk id="3" creationId="{41737DCD-893C-7782-37B7-64F81D9EDF6C}"/>
          </ac:spMkLst>
        </pc:spChg>
        <pc:spChg chg="mod">
          <ac:chgData name="Petra Raszyková" userId="e681424b022bd3e3" providerId="LiveId" clId="{A449B2D1-E1DA-4934-B85A-6E4BF8838495}" dt="2025-06-08T22:26:55.422" v="0"/>
          <ac:spMkLst>
            <pc:docMk/>
            <pc:sldMk cId="851719423" sldId="451"/>
            <ac:spMk id="5" creationId="{7900A9D5-C2C0-439B-9CD2-22CCDB862D5D}"/>
          </ac:spMkLst>
        </pc:spChg>
        <pc:spChg chg="mod">
          <ac:chgData name="Petra Raszyková" userId="e681424b022bd3e3" providerId="LiveId" clId="{A449B2D1-E1DA-4934-B85A-6E4BF8838495}" dt="2025-06-08T22:27:00.302" v="1" actId="14100"/>
          <ac:spMkLst>
            <pc:docMk/>
            <pc:sldMk cId="851719423" sldId="451"/>
            <ac:spMk id="6" creationId="{E42A0982-E68D-4406-865A-8A52EEF4B5DB}"/>
          </ac:spMkLst>
        </pc:spChg>
      </pc:sldChg>
      <pc:sldChg chg="new del">
        <pc:chgData name="Petra Raszyková" userId="e681424b022bd3e3" providerId="LiveId" clId="{A449B2D1-E1DA-4934-B85A-6E4BF8838495}" dt="2025-06-08T22:27:11.907" v="3" actId="680"/>
        <pc:sldMkLst>
          <pc:docMk/>
          <pc:sldMk cId="761455891" sldId="460"/>
        </pc:sldMkLst>
      </pc:sldChg>
      <pc:sldChg chg="addSp modSp new mod">
        <pc:chgData name="Petra Raszyková" userId="e681424b022bd3e3" providerId="LiveId" clId="{A449B2D1-E1DA-4934-B85A-6E4BF8838495}" dt="2025-06-08T22:46:03.328" v="223" actId="20577"/>
        <pc:sldMkLst>
          <pc:docMk/>
          <pc:sldMk cId="3854748325" sldId="460"/>
        </pc:sldMkLst>
        <pc:spChg chg="mod">
          <ac:chgData name="Petra Raszyková" userId="e681424b022bd3e3" providerId="LiveId" clId="{A449B2D1-E1DA-4934-B85A-6E4BF8838495}" dt="2025-06-08T22:27:41.922" v="39" actId="20577"/>
          <ac:spMkLst>
            <pc:docMk/>
            <pc:sldMk cId="3854748325" sldId="460"/>
            <ac:spMk id="2" creationId="{73DDB918-B144-1293-C878-9FAB5520C9A1}"/>
          </ac:spMkLst>
        </pc:spChg>
        <pc:spChg chg="mod">
          <ac:chgData name="Petra Raszyková" userId="e681424b022bd3e3" providerId="LiveId" clId="{A449B2D1-E1DA-4934-B85A-6E4BF8838495}" dt="2025-06-08T22:46:03.328" v="223" actId="20577"/>
          <ac:spMkLst>
            <pc:docMk/>
            <pc:sldMk cId="3854748325" sldId="460"/>
            <ac:spMk id="3" creationId="{49AE90A4-ABA4-E0D9-0A33-8DB3EE8DB7FF}"/>
          </ac:spMkLst>
        </pc:spChg>
        <pc:picChg chg="add mod">
          <ac:chgData name="Petra Raszyková" userId="e681424b022bd3e3" providerId="LiveId" clId="{A449B2D1-E1DA-4934-B85A-6E4BF8838495}" dt="2025-06-08T22:43:45.714" v="217" actId="1076"/>
          <ac:picMkLst>
            <pc:docMk/>
            <pc:sldMk cId="3854748325" sldId="460"/>
            <ac:picMk id="1026" creationId="{63C86E0D-0493-4E55-966C-3B859774DB04}"/>
          </ac:picMkLst>
        </pc:picChg>
      </pc:sldChg>
    </pc:docChg>
  </pc:docChgLst>
  <pc:docChgLst>
    <pc:chgData name="Petra Raszyková" userId="e681424b022bd3e3" providerId="LiveId" clId="{BE0F6BB0-88A2-4EB9-9E75-6F4DA1131F10}"/>
    <pc:docChg chg="custSel addSld modSld modMainMaster">
      <pc:chgData name="Petra Raszyková" userId="e681424b022bd3e3" providerId="LiveId" clId="{BE0F6BB0-88A2-4EB9-9E75-6F4DA1131F10}" dt="2025-04-06T20:22:43.261" v="325" actId="20577"/>
      <pc:docMkLst>
        <pc:docMk/>
      </pc:docMkLst>
      <pc:sldChg chg="modSp mod">
        <pc:chgData name="Petra Raszyková" userId="e681424b022bd3e3" providerId="LiveId" clId="{BE0F6BB0-88A2-4EB9-9E75-6F4DA1131F10}" dt="2025-04-06T19:02:59.898" v="2" actId="20577"/>
        <pc:sldMkLst>
          <pc:docMk/>
          <pc:sldMk cId="851719423" sldId="451"/>
        </pc:sldMkLst>
        <pc:spChg chg="mod">
          <ac:chgData name="Petra Raszyková" userId="e681424b022bd3e3" providerId="LiveId" clId="{BE0F6BB0-88A2-4EB9-9E75-6F4DA1131F10}" dt="2025-04-06T19:02:59.898" v="2" actId="20577"/>
          <ac:spMkLst>
            <pc:docMk/>
            <pc:sldMk cId="851719423" sldId="451"/>
            <ac:spMk id="5" creationId="{7900A9D5-C2C0-439B-9CD2-22CCDB862D5D}"/>
          </ac:spMkLst>
        </pc:spChg>
      </pc:sldChg>
      <pc:sldChg chg="modSp mod">
        <pc:chgData name="Petra Raszyková" userId="e681424b022bd3e3" providerId="LiveId" clId="{BE0F6BB0-88A2-4EB9-9E75-6F4DA1131F10}" dt="2025-04-06T20:22:43.261" v="325" actId="20577"/>
        <pc:sldMkLst>
          <pc:docMk/>
          <pc:sldMk cId="1939470619" sldId="455"/>
        </pc:sldMkLst>
        <pc:spChg chg="mod">
          <ac:chgData name="Petra Raszyková" userId="e681424b022bd3e3" providerId="LiveId" clId="{BE0F6BB0-88A2-4EB9-9E75-6F4DA1131F10}" dt="2025-04-06T20:22:43.261" v="325" actId="20577"/>
          <ac:spMkLst>
            <pc:docMk/>
            <pc:sldMk cId="1939470619" sldId="455"/>
            <ac:spMk id="3" creationId="{C800D360-824F-C287-B0C3-1D0AD2136874}"/>
          </ac:spMkLst>
        </pc:spChg>
      </pc:sldChg>
      <pc:sldChg chg="modSp new mod">
        <pc:chgData name="Petra Raszyková" userId="e681424b022bd3e3" providerId="LiveId" clId="{BE0F6BB0-88A2-4EB9-9E75-6F4DA1131F10}" dt="2025-04-06T19:09:17.305" v="283" actId="113"/>
        <pc:sldMkLst>
          <pc:docMk/>
          <pc:sldMk cId="3280463003" sldId="457"/>
        </pc:sldMkLst>
        <pc:spChg chg="mod">
          <ac:chgData name="Petra Raszyková" userId="e681424b022bd3e3" providerId="LiveId" clId="{BE0F6BB0-88A2-4EB9-9E75-6F4DA1131F10}" dt="2025-04-06T19:05:06.996" v="78" actId="20577"/>
          <ac:spMkLst>
            <pc:docMk/>
            <pc:sldMk cId="3280463003" sldId="457"/>
            <ac:spMk id="2" creationId="{79B54CC1-8185-5C94-EC07-F77E018DF723}"/>
          </ac:spMkLst>
        </pc:spChg>
        <pc:spChg chg="mod">
          <ac:chgData name="Petra Raszyková" userId="e681424b022bd3e3" providerId="LiveId" clId="{BE0F6BB0-88A2-4EB9-9E75-6F4DA1131F10}" dt="2025-04-06T19:09:17.305" v="283" actId="113"/>
          <ac:spMkLst>
            <pc:docMk/>
            <pc:sldMk cId="3280463003" sldId="457"/>
            <ac:spMk id="3" creationId="{7F9FFDDA-D841-7A85-B04C-151BC00BC19A}"/>
          </ac:spMkLst>
        </pc:spChg>
      </pc:sldChg>
      <pc:sldMasterChg chg="modSp mod">
        <pc:chgData name="Petra Raszyková" userId="e681424b022bd3e3" providerId="LiveId" clId="{BE0F6BB0-88A2-4EB9-9E75-6F4DA1131F10}" dt="2025-04-06T19:03:35.529" v="4" actId="20577"/>
        <pc:sldMasterMkLst>
          <pc:docMk/>
          <pc:sldMasterMk cId="2972451319" sldId="2147483668"/>
        </pc:sldMasterMkLst>
        <pc:spChg chg="mod">
          <ac:chgData name="Petra Raszyková" userId="e681424b022bd3e3" providerId="LiveId" clId="{BE0F6BB0-88A2-4EB9-9E75-6F4DA1131F10}" dt="2025-04-06T19:03:35.529" v="4" actId="20577"/>
          <ac:spMkLst>
            <pc:docMk/>
            <pc:sldMasterMk cId="2972451319" sldId="2147483668"/>
            <ac:spMk id="5" creationId="{00000000-0000-0000-0000-000000000000}"/>
          </ac:spMkLst>
        </pc:sp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55ACF-AD3C-4654-80F0-C74B1EA0E4C9}" type="datetimeFigureOut">
              <a:rPr lang="cs-CZ" smtClean="0"/>
              <a:t>09.06.2025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41676D-BA10-48C1-B54F-F281706521A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712326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F84003-2627-45EC-A08A-6B49E3F7038F}" type="datetimeFigureOut">
              <a:rPr lang="cs-CZ" smtClean="0"/>
              <a:t>09.06.2025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892C87-38D0-4D9D-BCF6-FB5299A404B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9866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2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779712" y="1700808"/>
            <a:ext cx="4896544" cy="1470025"/>
          </a:xfrm>
        </p:spPr>
        <p:txBody>
          <a:bodyPr/>
          <a:lstStyle>
            <a:lvl1pPr algn="l">
              <a:defRPr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779712" y="3249324"/>
            <a:ext cx="5896744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74204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B3FAD291-FC59-5949-115D-A3FBCD618A0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760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16000" y="899999"/>
            <a:ext cx="4320000" cy="525600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cs-CZ" smtClean="0"/>
            </a:lvl1pPr>
            <a:lvl2pPr>
              <a:defRPr lang="cs-CZ" smtClean="0"/>
            </a:lvl2pPr>
            <a:lvl3pPr>
              <a:defRPr lang="cs-CZ" smtClean="0"/>
            </a:lvl3pPr>
            <a:lvl4pPr>
              <a:defRPr lang="cs-CZ" smtClean="0"/>
            </a:lvl4pPr>
            <a:lvl5pPr>
              <a:defRPr lang="cs-CZ" dirty="0"/>
            </a:lvl5pPr>
          </a:lstStyle>
          <a:p>
            <a:pPr marL="182563" lvl="0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Po kliknutí můžete upravovat styly textu v předloze.</a:t>
            </a:r>
          </a:p>
          <a:p>
            <a:pPr marL="182563" lvl="1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Druhá úroveň</a:t>
            </a:r>
          </a:p>
          <a:p>
            <a:pPr marL="182563" lvl="2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Třetí úroveň</a:t>
            </a:r>
          </a:p>
          <a:p>
            <a:pPr marL="182563" lvl="3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Čtvrtá úroveň</a:t>
            </a:r>
          </a:p>
          <a:p>
            <a:pPr marL="182563" lvl="4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08000" y="899999"/>
            <a:ext cx="4320000" cy="525600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cs-CZ" smtClean="0"/>
            </a:lvl1pPr>
            <a:lvl2pPr>
              <a:defRPr lang="cs-CZ" smtClean="0"/>
            </a:lvl2pPr>
            <a:lvl3pPr>
              <a:defRPr lang="cs-CZ" smtClean="0"/>
            </a:lvl3pPr>
            <a:lvl4pPr>
              <a:defRPr lang="cs-CZ" smtClean="0"/>
            </a:lvl4pPr>
            <a:lvl5pPr>
              <a:defRPr lang="cs-CZ"/>
            </a:lvl5pPr>
          </a:lstStyle>
          <a:p>
            <a:pPr marL="182563" lvl="0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Po kliknutí můžete upravovat styly textu v předloze.</a:t>
            </a:r>
          </a:p>
          <a:p>
            <a:pPr marL="182563" lvl="1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Druhá úroveň</a:t>
            </a:r>
          </a:p>
          <a:p>
            <a:pPr marL="182563" lvl="2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Třetí úroveň</a:t>
            </a:r>
          </a:p>
          <a:p>
            <a:pPr marL="182563" lvl="3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Čtvrtá úroveň</a:t>
            </a:r>
          </a:p>
          <a:p>
            <a:pPr marL="182563" lvl="4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Pátá úroveň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69DA217B-1ED4-C397-16CE-4E0756AA8DD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5129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81CD2916-A04D-9D4E-77D8-B5413A2221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7865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id="{96E48AE0-9C3F-F070-5EF7-6C0066217A1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8814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6894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/>
        </p:nvSpPr>
        <p:spPr>
          <a:xfrm>
            <a:off x="0" y="0"/>
            <a:ext cx="3491880" cy="62373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1412776"/>
            <a:ext cx="5111750" cy="47133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898" y="4623062"/>
            <a:ext cx="1828102" cy="226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942792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898" y="4623062"/>
            <a:ext cx="1828102" cy="226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079459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781798738"/>
      </p:ext>
    </p:extLst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893106533"/>
      </p:ext>
    </p:extLst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09.06.2025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014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6000" y="216000"/>
            <a:ext cx="7560000" cy="540000"/>
          </a:xfrm>
        </p:spPr>
        <p:txBody>
          <a:bodyPr rIns="0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16000" y="899999"/>
            <a:ext cx="8640000" cy="525600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cs-CZ" dirty="0" smtClean="0"/>
            </a:lvl1pPr>
            <a:lvl2pPr>
              <a:defRPr lang="cs-CZ" dirty="0" smtClean="0"/>
            </a:lvl2pPr>
            <a:lvl3pPr>
              <a:defRPr lang="cs-CZ" dirty="0" smtClean="0"/>
            </a:lvl3pPr>
            <a:lvl4pPr>
              <a:defRPr lang="cs-CZ" dirty="0" smtClean="0"/>
            </a:lvl4pPr>
            <a:lvl5pPr>
              <a:defRPr lang="cs-CZ" dirty="0"/>
            </a:lvl5pPr>
          </a:lstStyle>
          <a:p>
            <a:pPr marL="182563" lvl="0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Po kliknutí můžete upravovat styly textu v předloze.</a:t>
            </a:r>
          </a:p>
          <a:p>
            <a:pPr marL="182563" lvl="1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Druhá úroveň</a:t>
            </a:r>
          </a:p>
          <a:p>
            <a:pPr marL="182563" lvl="2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Třetí úroveň</a:t>
            </a:r>
          </a:p>
          <a:p>
            <a:pPr marL="182563" lvl="3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Čtvrtá úroveň</a:t>
            </a:r>
          </a:p>
          <a:p>
            <a:pPr marL="182563" lvl="4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Pátá úroveň</a:t>
            </a: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7308304" y="6480000"/>
            <a:ext cx="658416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</a:defRPr>
            </a:lvl1pPr>
          </a:lstStyle>
          <a:p>
            <a:fld id="{307889CB-4329-4159-951C-9130128614A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861737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09.06.2025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80474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09.06.2025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22836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09.06.2025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629559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09.06.2025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48237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09.06.2025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71097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09.06.2025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14914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09.06.2025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05273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09.06.2025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546950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09.06.2025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302718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4552-8A5E-4C71-82DC-9004B179B453}" type="datetimeFigureOut">
              <a:rPr lang="cs-CZ" smtClean="0"/>
              <a:t>09.06.2025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84633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pic>
        <p:nvPicPr>
          <p:cNvPr id="6" name="Obrázek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  <p:sp>
        <p:nvSpPr>
          <p:cNvPr id="5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7308304" y="6480000"/>
            <a:ext cx="658416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</a:defRPr>
            </a:lvl1pPr>
          </a:lstStyle>
          <a:p>
            <a:fld id="{307889CB-4329-4159-951C-9130128614A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573568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09.06.2025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725627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09.06.2025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0615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09.06.2025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9167724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09.06.2025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6773105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09.06.2025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707612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09.06.2025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3284514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09.06.2025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4920334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09.06.2025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4340942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09.06.2025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8322577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09.06.2025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95859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16000" y="899999"/>
            <a:ext cx="4320000" cy="525600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cs-CZ" smtClean="0"/>
            </a:lvl1pPr>
            <a:lvl2pPr>
              <a:defRPr lang="cs-CZ" smtClean="0"/>
            </a:lvl2pPr>
            <a:lvl3pPr>
              <a:defRPr lang="cs-CZ" smtClean="0"/>
            </a:lvl3pPr>
            <a:lvl4pPr>
              <a:defRPr lang="cs-CZ" smtClean="0"/>
            </a:lvl4pPr>
            <a:lvl5pPr>
              <a:defRPr lang="cs-CZ" dirty="0"/>
            </a:lvl5pPr>
          </a:lstStyle>
          <a:p>
            <a:pPr marL="182563" lvl="0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Po kliknutí můžete upravovat styly textu v předloze.</a:t>
            </a:r>
          </a:p>
          <a:p>
            <a:pPr marL="182563" lvl="1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Druhá úroveň</a:t>
            </a:r>
          </a:p>
          <a:p>
            <a:pPr marL="182563" lvl="2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Třetí úroveň</a:t>
            </a:r>
          </a:p>
          <a:p>
            <a:pPr marL="182563" lvl="3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Čtvrtá úroveň</a:t>
            </a:r>
          </a:p>
          <a:p>
            <a:pPr marL="182563" lvl="4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08000" y="899999"/>
            <a:ext cx="4320000" cy="525600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cs-CZ" smtClean="0"/>
            </a:lvl1pPr>
            <a:lvl2pPr>
              <a:defRPr lang="cs-CZ" smtClean="0"/>
            </a:lvl2pPr>
            <a:lvl3pPr>
              <a:defRPr lang="cs-CZ" smtClean="0"/>
            </a:lvl3pPr>
            <a:lvl4pPr>
              <a:defRPr lang="cs-CZ" smtClean="0"/>
            </a:lvl4pPr>
            <a:lvl5pPr>
              <a:defRPr lang="cs-CZ"/>
            </a:lvl5pPr>
          </a:lstStyle>
          <a:p>
            <a:pPr marL="182563" lvl="0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Po kliknutí můžete upravovat styly textu v předloze.</a:t>
            </a:r>
          </a:p>
          <a:p>
            <a:pPr marL="182563" lvl="1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Druhá úroveň</a:t>
            </a:r>
          </a:p>
          <a:p>
            <a:pPr marL="182563" lvl="2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Třetí úroveň</a:t>
            </a:r>
          </a:p>
          <a:p>
            <a:pPr marL="182563" lvl="3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Čtvrtá úroveň</a:t>
            </a:r>
          </a:p>
          <a:p>
            <a:pPr marL="182563" lvl="4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Pátá úroveň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7308304" y="6480000"/>
            <a:ext cx="658416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</a:defRPr>
            </a:lvl1pPr>
          </a:lstStyle>
          <a:p>
            <a:fld id="{307889CB-4329-4159-951C-9130128614A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8116051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D20D6-69BB-4D92-BECB-695A164C9E57}" type="datetimeFigureOut">
              <a:rPr lang="cs-CZ" smtClean="0"/>
              <a:t>09.06.2025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18795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  <p:sp>
        <p:nvSpPr>
          <p:cNvPr id="8" name="Zástupný symbol pro číslo snímku 5"/>
          <p:cNvSpPr>
            <a:spLocks noGrp="1"/>
          </p:cNvSpPr>
          <p:nvPr>
            <p:ph type="sldNum" sz="quarter" idx="10"/>
          </p:nvPr>
        </p:nvSpPr>
        <p:spPr>
          <a:xfrm>
            <a:off x="7308304" y="6480000"/>
            <a:ext cx="658416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</a:defRPr>
            </a:lvl1pPr>
          </a:lstStyle>
          <a:p>
            <a:fld id="{307889CB-4329-4159-951C-9130128614A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23465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pic>
        <p:nvPicPr>
          <p:cNvPr id="5" name="Obrázek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  <p:sp>
        <p:nvSpPr>
          <p:cNvPr id="4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7308304" y="6480000"/>
            <a:ext cx="658416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</a:defRPr>
            </a:lvl1pPr>
          </a:lstStyle>
          <a:p>
            <a:fld id="{307889CB-4329-4159-951C-9130128614A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8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4408058"/>
            <a:ext cx="1979711" cy="2449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943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2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779712" y="1700808"/>
            <a:ext cx="4896544" cy="1470025"/>
          </a:xfrm>
        </p:spPr>
        <p:txBody>
          <a:bodyPr/>
          <a:lstStyle>
            <a:lvl1pPr algn="l">
              <a:defRPr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779712" y="3249324"/>
            <a:ext cx="5896744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62078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6000" y="216000"/>
            <a:ext cx="7560000" cy="540000"/>
          </a:xfrm>
        </p:spPr>
        <p:txBody>
          <a:bodyPr rIns="0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16000" y="899999"/>
            <a:ext cx="8640000" cy="525600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cs-CZ" dirty="0" smtClean="0"/>
            </a:lvl1pPr>
            <a:lvl2pPr>
              <a:defRPr lang="cs-CZ" dirty="0" smtClean="0"/>
            </a:lvl2pPr>
            <a:lvl3pPr>
              <a:defRPr lang="cs-CZ" dirty="0" smtClean="0"/>
            </a:lvl3pPr>
            <a:lvl4pPr>
              <a:defRPr lang="cs-CZ" dirty="0" smtClean="0"/>
            </a:lvl4pPr>
            <a:lvl5pPr>
              <a:defRPr lang="cs-CZ" dirty="0"/>
            </a:lvl5pPr>
          </a:lstStyle>
          <a:p>
            <a:pPr marL="182563" lvl="0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Po kliknutí můžete upravovat styly textu v předloze.</a:t>
            </a:r>
          </a:p>
          <a:p>
            <a:pPr marL="182563" lvl="1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Druhá úroveň</a:t>
            </a:r>
          </a:p>
          <a:p>
            <a:pPr marL="182563" lvl="2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Třetí úroveň</a:t>
            </a:r>
          </a:p>
          <a:p>
            <a:pPr marL="182563" lvl="3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Čtvrtá úroveň</a:t>
            </a:r>
          </a:p>
          <a:p>
            <a:pPr marL="182563" lvl="4" indent="-182563">
              <a:spcBef>
                <a:spcPts val="0"/>
              </a:spcBef>
              <a:spcAft>
                <a:spcPts val="400"/>
              </a:spcAft>
            </a:pPr>
            <a:r>
              <a:rPr lang="cs-CZ"/>
              <a:t>Pátá úroveň</a:t>
            </a: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6A86C1B7-4C4B-D7CE-BF21-FAB7FC1AFD9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698" y="5205600"/>
            <a:ext cx="1338302" cy="165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417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1" y="6505200"/>
            <a:ext cx="9143999" cy="36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216000" y="216000"/>
            <a:ext cx="7560000" cy="54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16000" y="900000"/>
            <a:ext cx="8640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82563" lvl="0" indent="-182563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Kliknutím lze upravit styly předlohy textu.</a:t>
            </a:r>
          </a:p>
          <a:p>
            <a:pPr marL="357188" lvl="1" indent="-174625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Druhá úroveň</a:t>
            </a:r>
          </a:p>
          <a:p>
            <a:pPr marL="539750" lvl="2" indent="-182563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Třetí úroveň</a:t>
            </a:r>
          </a:p>
          <a:p>
            <a:pPr marL="712788" lvl="3" indent="-173038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Čtvrtá úroveň</a:t>
            </a:r>
          </a:p>
          <a:p>
            <a:pPr marL="895350" lvl="4" indent="-182563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Pátá úroveň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475" y="65660"/>
            <a:ext cx="1529525" cy="915068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360000" y="6498000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chemeClr val="bg1">
                    <a:lumMod val="95000"/>
                  </a:schemeClr>
                </a:solidFill>
              </a:rPr>
              <a:t>© 2024 ACREA CR, spol. s r.o.</a:t>
            </a:r>
          </a:p>
        </p:txBody>
      </p:sp>
      <p:sp>
        <p:nvSpPr>
          <p:cNvPr id="10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7308304" y="6480000"/>
            <a:ext cx="658416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07889CB-4329-4159-951C-9130128614A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24656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lang="cs-CZ" sz="2000" b="1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lang="cs-CZ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lang="cs-CZ" sz="16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lang="cs-CZ" sz="16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lang="cs-CZ" sz="16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1" y="6505200"/>
            <a:ext cx="9143999" cy="36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216000" y="216000"/>
            <a:ext cx="7560000" cy="54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16000" y="900000"/>
            <a:ext cx="8640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82563" lvl="0" indent="-182563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Kliknutím lze upravit styly předlohy textu.</a:t>
            </a:r>
          </a:p>
          <a:p>
            <a:pPr marL="357188" lvl="1" indent="-174625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Druhá úroveň</a:t>
            </a:r>
          </a:p>
          <a:p>
            <a:pPr marL="539750" lvl="2" indent="-182563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Třetí úroveň</a:t>
            </a:r>
          </a:p>
          <a:p>
            <a:pPr marL="712788" lvl="3" indent="-173038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Čtvrtá úroveň</a:t>
            </a:r>
          </a:p>
          <a:p>
            <a:pPr marL="895350" lvl="4" indent="-182563">
              <a:spcBef>
                <a:spcPts val="0"/>
              </a:spcBef>
              <a:spcAft>
                <a:spcPts val="400"/>
              </a:spcAft>
            </a:pPr>
            <a:r>
              <a:rPr lang="cs-CZ" dirty="0"/>
              <a:t>Pátá úroveň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475" y="65660"/>
            <a:ext cx="1529525" cy="915068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360000" y="6498000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chemeClr val="bg1">
                    <a:lumMod val="95000"/>
                  </a:schemeClr>
                </a:solidFill>
              </a:rPr>
              <a:t>© 2025 ACREA CR, spol. s r.o.</a:t>
            </a:r>
          </a:p>
        </p:txBody>
      </p:sp>
    </p:spTree>
    <p:extLst>
      <p:ext uri="{BB962C8B-B14F-4D97-AF65-F5344CB8AC3E}">
        <p14:creationId xmlns:p14="http://schemas.microsoft.com/office/powerpoint/2010/main" val="2972451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lang="cs-CZ" sz="2000" b="1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lang="cs-CZ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lang="cs-CZ" sz="16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lang="cs-CZ" sz="16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lang="cs-CZ" sz="16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984552-8A5E-4C71-82DC-9004B179B453}" type="datetimeFigureOut">
              <a:rPr lang="cs-CZ" smtClean="0"/>
              <a:t>09.06.2025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A6009E-16E2-407E-8715-DC56B94512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1387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D20D6-69BB-4D92-BECB-695A164C9E57}" type="datetimeFigureOut">
              <a:rPr lang="cs-CZ" smtClean="0"/>
              <a:t>09.06.2025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070E5-A10F-495C-9476-D498118364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7045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>
            <a:extLst>
              <a:ext uri="{FF2B5EF4-FFF2-40B4-BE49-F238E27FC236}">
                <a16:creationId xmlns:a16="http://schemas.microsoft.com/office/drawing/2014/main" id="{7900A9D5-C2C0-439B-9CD2-22CCDB862D5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cs-CZ" sz="3200" dirty="0"/>
            </a:br>
            <a:r>
              <a:rPr lang="cs-CZ" sz="3200" dirty="0"/>
              <a:t>POKROČILÁ ANALÝZA DAT V EXCELU</a:t>
            </a:r>
            <a:br>
              <a:rPr lang="cs-CZ" sz="3200" dirty="0"/>
            </a:br>
            <a:r>
              <a:rPr lang="cs-CZ" sz="3200" dirty="0"/>
              <a:t>S POWER FUNKCEMI</a:t>
            </a:r>
            <a:endParaRPr lang="cs-CZ" dirty="0"/>
          </a:p>
        </p:txBody>
      </p:sp>
      <p:sp>
        <p:nvSpPr>
          <p:cNvPr id="6" name="Podnadpis 5">
            <a:extLst>
              <a:ext uri="{FF2B5EF4-FFF2-40B4-BE49-F238E27FC236}">
                <a16:creationId xmlns:a16="http://schemas.microsoft.com/office/drawing/2014/main" id="{E42A0982-E68D-4406-865A-8A52EEF4B5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79712" y="3531898"/>
            <a:ext cx="5896744" cy="1470025"/>
          </a:xfrm>
        </p:spPr>
        <p:txBody>
          <a:bodyPr/>
          <a:lstStyle/>
          <a:p>
            <a:r>
              <a:rPr lang="cs-CZ" sz="2000" i="1" dirty="0"/>
              <a:t>Petra Raszyková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51719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3DDB918-B144-1293-C878-9FAB5520C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Petra Raszyková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9AE90A4-ABA4-E0D9-0A33-8DB3EE8DB7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VŠE – Statistika a datové inženýrství</a:t>
            </a:r>
          </a:p>
          <a:p>
            <a:pPr marL="0" indent="0">
              <a:buNone/>
            </a:pPr>
            <a:endParaRPr lang="cs-CZ" dirty="0"/>
          </a:p>
          <a:p>
            <a:r>
              <a:rPr lang="cs-CZ" dirty="0"/>
              <a:t>ČSOB – Datový analytik</a:t>
            </a:r>
          </a:p>
          <a:p>
            <a:r>
              <a:rPr lang="cs-CZ" dirty="0"/>
              <a:t>ACREA – lektor, analytik a odborný konzultant</a:t>
            </a:r>
          </a:p>
          <a:p>
            <a:r>
              <a:rPr lang="cs-CZ" dirty="0"/>
              <a:t>Alza – Datový analytik</a:t>
            </a:r>
          </a:p>
        </p:txBody>
      </p:sp>
      <p:pic>
        <p:nvPicPr>
          <p:cNvPr id="1026" name="Picture 2" descr="Thumbnail Image A stylized, cartoon-style illustration of a female data analyst with blonde hair and purple-rimmed glasses. She is smiling and holding out one hand, above which the word 'Hello' is floating in a friendly, handwritten font. Around her are visual elements representing her work: SQL code snippets, database icons, Excel spreadsheets, bar charts, pie charts, and data visualizations. The background is light and professional, suitable for a presentation slide introducing the analyst. The overall tone is friendly, intelligent, and modern.">
            <a:extLst>
              <a:ext uri="{FF2B5EF4-FFF2-40B4-BE49-F238E27FC236}">
                <a16:creationId xmlns:a16="http://schemas.microsoft.com/office/drawing/2014/main" id="{63C86E0D-0493-4E55-966C-3B859774DB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397208"/>
            <a:ext cx="2852936" cy="285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47483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E692443-AE6E-3CC6-1FCB-4F6A925077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Harmonogram dne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800D360-824F-C287-B0C3-1D0AD21368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/>
              <a:t>9:00 - 10:30 – výuka</a:t>
            </a:r>
          </a:p>
          <a:p>
            <a:pPr lvl="1"/>
            <a:r>
              <a:rPr lang="cs-CZ" sz="3000" dirty="0"/>
              <a:t>10:30-10:45 – pauza</a:t>
            </a:r>
          </a:p>
          <a:p>
            <a:r>
              <a:rPr lang="cs-CZ" sz="3200" dirty="0"/>
              <a:t>10:45 - 12:15 – výuka</a:t>
            </a:r>
          </a:p>
          <a:p>
            <a:pPr lvl="1"/>
            <a:r>
              <a:rPr lang="cs-CZ" sz="3000" dirty="0"/>
              <a:t>12:15-13:15 – pauza</a:t>
            </a:r>
          </a:p>
          <a:p>
            <a:r>
              <a:rPr lang="cs-CZ" sz="3200" dirty="0"/>
              <a:t>13:15 - 14:30 - výuka</a:t>
            </a:r>
          </a:p>
          <a:p>
            <a:pPr lvl="1"/>
            <a:r>
              <a:rPr lang="cs-CZ" sz="3000" dirty="0"/>
              <a:t>14:30 - 14:45 – pauza</a:t>
            </a:r>
          </a:p>
          <a:p>
            <a:r>
              <a:rPr lang="cs-CZ" sz="3200" dirty="0"/>
              <a:t>14:45 - 16:30 – výuka</a:t>
            </a:r>
          </a:p>
        </p:txBody>
      </p:sp>
    </p:spTree>
    <p:extLst>
      <p:ext uri="{BB962C8B-B14F-4D97-AF65-F5344CB8AC3E}">
        <p14:creationId xmlns:p14="http://schemas.microsoft.com/office/powerpoint/2010/main" val="3285959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E692443-AE6E-3CC6-1FCB-4F6A925077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Harmonogram kurzu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800D360-824F-C287-B0C3-1D0AD21368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/>
              <a:t>Středa 11.6.2025 </a:t>
            </a:r>
            <a:r>
              <a:rPr lang="cs-CZ" dirty="0"/>
              <a:t>– Pokročilý Excel</a:t>
            </a:r>
          </a:p>
          <a:p>
            <a:pPr lvl="1"/>
            <a:r>
              <a:rPr lang="cs-CZ" dirty="0"/>
              <a:t>Klávesové zkratky, nastavení Excelu</a:t>
            </a:r>
          </a:p>
          <a:p>
            <a:pPr lvl="1"/>
            <a:r>
              <a:rPr lang="cs-CZ" dirty="0"/>
              <a:t>Pojmenované oblasti</a:t>
            </a:r>
          </a:p>
          <a:p>
            <a:pPr lvl="1"/>
            <a:r>
              <a:rPr lang="cs-CZ" dirty="0"/>
              <a:t>Podmíněné formátování</a:t>
            </a:r>
          </a:p>
          <a:p>
            <a:pPr lvl="1"/>
            <a:r>
              <a:rPr lang="cs-CZ" dirty="0"/>
              <a:t>Vzorce (CONCAT, DENTÝDNE, HODNOTA.NA.TEXT, IFS)</a:t>
            </a:r>
          </a:p>
          <a:p>
            <a:pPr lvl="1"/>
            <a:r>
              <a:rPr lang="cs-CZ" dirty="0"/>
              <a:t>Souhrn</a:t>
            </a:r>
          </a:p>
          <a:p>
            <a:pPr lvl="1"/>
            <a:r>
              <a:rPr lang="cs-CZ" dirty="0"/>
              <a:t>Kontingenční tabulky</a:t>
            </a:r>
          </a:p>
          <a:p>
            <a:pPr lvl="1"/>
            <a:r>
              <a:rPr lang="cs-CZ" dirty="0"/>
              <a:t>Průřezy</a:t>
            </a:r>
          </a:p>
          <a:p>
            <a:pPr lvl="1"/>
            <a:r>
              <a:rPr lang="cs-CZ" dirty="0"/>
              <a:t>Mapy</a:t>
            </a:r>
          </a:p>
          <a:p>
            <a:pPr lvl="1"/>
            <a:r>
              <a:rPr lang="cs-CZ" dirty="0"/>
              <a:t>Dynamické vzorce</a:t>
            </a:r>
          </a:p>
          <a:p>
            <a:pPr lvl="1"/>
            <a:r>
              <a:rPr lang="cs-CZ" dirty="0"/>
              <a:t>Seskupení</a:t>
            </a:r>
          </a:p>
          <a:p>
            <a:pPr lvl="1"/>
            <a:r>
              <a:rPr lang="cs-CZ" dirty="0"/>
              <a:t>Makra</a:t>
            </a:r>
          </a:p>
        </p:txBody>
      </p:sp>
    </p:spTree>
    <p:extLst>
      <p:ext uri="{BB962C8B-B14F-4D97-AF65-F5344CB8AC3E}">
        <p14:creationId xmlns:p14="http://schemas.microsoft.com/office/powerpoint/2010/main" val="19394706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C98342-F371-C80D-36DC-C6862C8D15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Harmonogram kurzu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BEEB025-EF6E-0A07-A1AB-FE26D16AE4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Čtvrtek 12.6.2025 – </a:t>
            </a:r>
            <a:r>
              <a:rPr lang="cs-CZ" dirty="0" err="1"/>
              <a:t>Power</a:t>
            </a:r>
            <a:r>
              <a:rPr lang="cs-CZ" dirty="0"/>
              <a:t> </a:t>
            </a:r>
            <a:r>
              <a:rPr lang="cs-CZ" dirty="0" err="1"/>
              <a:t>Query</a:t>
            </a:r>
            <a:endParaRPr lang="cs-CZ" dirty="0"/>
          </a:p>
          <a:p>
            <a:pPr lvl="1"/>
            <a:r>
              <a:rPr lang="cs-CZ" dirty="0"/>
              <a:t>Seznámení s </a:t>
            </a:r>
            <a:r>
              <a:rPr lang="cs-CZ" dirty="0" err="1"/>
              <a:t>Power</a:t>
            </a:r>
            <a:r>
              <a:rPr lang="cs-CZ" dirty="0"/>
              <a:t> </a:t>
            </a:r>
            <a:r>
              <a:rPr lang="cs-CZ" dirty="0" err="1"/>
              <a:t>Query</a:t>
            </a:r>
            <a:endParaRPr lang="cs-CZ" dirty="0"/>
          </a:p>
          <a:p>
            <a:pPr lvl="1"/>
            <a:r>
              <a:rPr lang="cs-CZ" dirty="0"/>
              <a:t>Načítání souborů:</a:t>
            </a:r>
          </a:p>
          <a:p>
            <a:pPr lvl="2"/>
            <a:r>
              <a:rPr lang="cs-CZ" dirty="0"/>
              <a:t>.</a:t>
            </a:r>
            <a:r>
              <a:rPr lang="cs-CZ" dirty="0" err="1"/>
              <a:t>csv</a:t>
            </a:r>
            <a:endParaRPr lang="cs-CZ" dirty="0"/>
          </a:p>
          <a:p>
            <a:pPr lvl="2"/>
            <a:r>
              <a:rPr lang="cs-CZ" dirty="0"/>
              <a:t>.</a:t>
            </a:r>
            <a:r>
              <a:rPr lang="cs-CZ" dirty="0" err="1"/>
              <a:t>xlsx</a:t>
            </a:r>
            <a:endParaRPr lang="cs-CZ" dirty="0"/>
          </a:p>
          <a:p>
            <a:pPr lvl="2"/>
            <a:r>
              <a:rPr lang="cs-CZ" dirty="0"/>
              <a:t>Složky</a:t>
            </a:r>
          </a:p>
          <a:p>
            <a:pPr lvl="2"/>
            <a:r>
              <a:rPr lang="cs-CZ" dirty="0"/>
              <a:t>více listů Excelu</a:t>
            </a:r>
          </a:p>
          <a:p>
            <a:pPr lvl="2"/>
            <a:r>
              <a:rPr lang="cs-CZ" dirty="0"/>
              <a:t>z webových stránek</a:t>
            </a:r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109190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C98342-F371-C80D-36DC-C6862C8D15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Harmonogram kurzu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BEEB025-EF6E-0A07-A1AB-FE26D16AE4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Pátek 13.6.2025 – Úvod do databází, AI</a:t>
            </a:r>
          </a:p>
          <a:p>
            <a:pPr lvl="1"/>
            <a:r>
              <a:rPr lang="cs-CZ" dirty="0"/>
              <a:t>Úvod do relačního modelování</a:t>
            </a:r>
          </a:p>
          <a:p>
            <a:pPr lvl="1"/>
            <a:r>
              <a:rPr lang="cs-CZ" dirty="0" err="1"/>
              <a:t>Power</a:t>
            </a:r>
            <a:endParaRPr lang="cs-CZ" dirty="0"/>
          </a:p>
          <a:p>
            <a:pPr lvl="1"/>
            <a:r>
              <a:rPr lang="cs-CZ" dirty="0"/>
              <a:t>Úvod do AI</a:t>
            </a:r>
          </a:p>
        </p:txBody>
      </p:sp>
    </p:spTree>
    <p:extLst>
      <p:ext uri="{BB962C8B-B14F-4D97-AF65-F5344CB8AC3E}">
        <p14:creationId xmlns:p14="http://schemas.microsoft.com/office/powerpoint/2010/main" val="19663637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9B54CC1-8185-5C94-EC07-F77E018DF7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Dynamické matice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F9FFDDA-D841-7A85-B04C-151BC00BC1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0" dirty="0"/>
              <a:t>Microsoft 365, Excel 2021, Excel </a:t>
            </a:r>
            <a:r>
              <a:rPr lang="cs-CZ" b="0" dirty="0" err="1"/>
              <a:t>for</a:t>
            </a:r>
            <a:r>
              <a:rPr lang="cs-CZ" b="0" dirty="0"/>
              <a:t> web, Excel </a:t>
            </a:r>
            <a:r>
              <a:rPr lang="cs-CZ" b="0" dirty="0" err="1"/>
              <a:t>for</a:t>
            </a:r>
            <a:r>
              <a:rPr lang="cs-CZ" b="0" dirty="0"/>
              <a:t> iOS/Android</a:t>
            </a:r>
          </a:p>
          <a:p>
            <a:r>
              <a:rPr lang="cs-CZ" b="0" dirty="0"/>
              <a:t>Ne v: Excel 2019 a starší (Excel 2016, 2013 …), </a:t>
            </a:r>
            <a:r>
              <a:rPr lang="en-US" b="0" dirty="0"/>
              <a:t>Excel v </a:t>
            </a:r>
            <a:r>
              <a:rPr lang="en-US" b="0" dirty="0" err="1"/>
              <a:t>rámci</a:t>
            </a:r>
            <a:r>
              <a:rPr lang="en-US" b="0" dirty="0"/>
              <a:t> </a:t>
            </a:r>
            <a:r>
              <a:rPr lang="en-US" b="0" dirty="0" err="1"/>
              <a:t>trvalé</a:t>
            </a:r>
            <a:r>
              <a:rPr lang="en-US" b="0" dirty="0"/>
              <a:t> </a:t>
            </a:r>
            <a:r>
              <a:rPr lang="en-US" b="0" dirty="0" err="1"/>
              <a:t>licence</a:t>
            </a:r>
            <a:r>
              <a:rPr lang="en-US" b="0" dirty="0"/>
              <a:t> (</a:t>
            </a:r>
            <a:r>
              <a:rPr lang="en-US" b="0" dirty="0" err="1"/>
              <a:t>např</a:t>
            </a:r>
            <a:r>
              <a:rPr lang="en-US" b="0" dirty="0"/>
              <a:t>. Office Home &amp; Business 2019)</a:t>
            </a:r>
            <a:endParaRPr lang="cs-CZ" b="0" dirty="0"/>
          </a:p>
          <a:p>
            <a:r>
              <a:rPr lang="cs-CZ" dirty="0"/>
              <a:t>Dynamické vzorce:</a:t>
            </a:r>
          </a:p>
          <a:p>
            <a:pPr marL="457200" lvl="1" indent="0">
              <a:buNone/>
            </a:pPr>
            <a:r>
              <a:rPr lang="en-US" dirty="0"/>
              <a:t>=</a:t>
            </a:r>
            <a:r>
              <a:rPr lang="en-US" b="1" dirty="0"/>
              <a:t>FILTER</a:t>
            </a:r>
            <a:r>
              <a:rPr lang="en-US" dirty="0"/>
              <a:t>(array, include, [</a:t>
            </a:r>
            <a:r>
              <a:rPr lang="en-US" dirty="0" err="1"/>
              <a:t>if_empty</a:t>
            </a:r>
            <a:r>
              <a:rPr lang="en-US" dirty="0"/>
              <a:t>])</a:t>
            </a:r>
            <a:endParaRPr lang="cs-CZ" dirty="0"/>
          </a:p>
          <a:p>
            <a:pPr marL="457200" lvl="1" indent="0">
              <a:buNone/>
            </a:pPr>
            <a:r>
              <a:rPr lang="cs-CZ" dirty="0"/>
              <a:t>	</a:t>
            </a:r>
            <a:r>
              <a:rPr lang="pl-PL" dirty="0"/>
              <a:t>Filtruje oblast dat podle zadaných podmínek.</a:t>
            </a:r>
            <a:endParaRPr lang="cs-CZ" dirty="0"/>
          </a:p>
          <a:p>
            <a:pPr marL="457200" lvl="1" indent="0">
              <a:buNone/>
            </a:pPr>
            <a:r>
              <a:rPr lang="en-US" dirty="0"/>
              <a:t>=</a:t>
            </a:r>
            <a:r>
              <a:rPr lang="en-US" b="1" dirty="0"/>
              <a:t>UNIQUE</a:t>
            </a:r>
            <a:r>
              <a:rPr lang="en-US" dirty="0"/>
              <a:t>(array, [</a:t>
            </a:r>
            <a:r>
              <a:rPr lang="en-US" dirty="0" err="1"/>
              <a:t>by_col</a:t>
            </a:r>
            <a:r>
              <a:rPr lang="en-US" dirty="0"/>
              <a:t>], [</a:t>
            </a:r>
            <a:r>
              <a:rPr lang="en-US" dirty="0" err="1"/>
              <a:t>exactly_once</a:t>
            </a:r>
            <a:r>
              <a:rPr lang="en-US" dirty="0"/>
              <a:t>])</a:t>
            </a:r>
            <a:endParaRPr lang="cs-CZ" dirty="0"/>
          </a:p>
          <a:p>
            <a:pPr marL="457200" lvl="1" indent="0">
              <a:buNone/>
            </a:pPr>
            <a:r>
              <a:rPr lang="cs-CZ" dirty="0"/>
              <a:t>	Vrací jedinečné hodnoty z oblasti.</a:t>
            </a:r>
          </a:p>
          <a:p>
            <a:pPr marL="457200" lvl="1" indent="0">
              <a:buNone/>
            </a:pPr>
            <a:r>
              <a:rPr lang="en-US" dirty="0"/>
              <a:t>=</a:t>
            </a:r>
            <a:r>
              <a:rPr lang="en-US" b="1" dirty="0"/>
              <a:t>SORT</a:t>
            </a:r>
            <a:r>
              <a:rPr lang="en-US" dirty="0"/>
              <a:t>(array, [</a:t>
            </a:r>
            <a:r>
              <a:rPr lang="en-US" dirty="0" err="1"/>
              <a:t>sort_index</a:t>
            </a:r>
            <a:r>
              <a:rPr lang="en-US" dirty="0"/>
              <a:t>], [</a:t>
            </a:r>
            <a:r>
              <a:rPr lang="en-US" dirty="0" err="1"/>
              <a:t>sort_order</a:t>
            </a:r>
            <a:r>
              <a:rPr lang="en-US" dirty="0"/>
              <a:t>], [</a:t>
            </a:r>
            <a:r>
              <a:rPr lang="en-US" dirty="0" err="1"/>
              <a:t>by_col</a:t>
            </a:r>
            <a:r>
              <a:rPr lang="en-US" dirty="0"/>
              <a:t>])</a:t>
            </a:r>
            <a:endParaRPr lang="cs-CZ" dirty="0"/>
          </a:p>
          <a:p>
            <a:pPr marL="457200" lvl="1" indent="0">
              <a:buNone/>
            </a:pPr>
            <a:r>
              <a:rPr lang="cs-CZ" dirty="0"/>
              <a:t>	Seřadí data podle jednoho nebo více sloupců.</a:t>
            </a:r>
          </a:p>
          <a:p>
            <a:pPr marL="457200" lvl="1" indent="0">
              <a:buNone/>
            </a:pPr>
            <a:r>
              <a:rPr lang="en-US" dirty="0"/>
              <a:t>=</a:t>
            </a:r>
            <a:r>
              <a:rPr lang="en-US" b="1" dirty="0"/>
              <a:t>SORTBY</a:t>
            </a:r>
            <a:r>
              <a:rPr lang="en-US" dirty="0"/>
              <a:t>(array, by_array1, [sort_order1], …)</a:t>
            </a:r>
            <a:endParaRPr lang="cs-CZ" dirty="0"/>
          </a:p>
          <a:p>
            <a:pPr marL="457200" lvl="1" indent="0">
              <a:buNone/>
            </a:pPr>
            <a:r>
              <a:rPr lang="cs-CZ" dirty="0"/>
              <a:t>	Seřadí oblast na základě hodnot z jiné oblasti.</a:t>
            </a:r>
          </a:p>
          <a:p>
            <a:pPr marL="457200" lvl="1" indent="0">
              <a:buNone/>
            </a:pPr>
            <a:r>
              <a:rPr lang="en-US" dirty="0"/>
              <a:t>=</a:t>
            </a:r>
            <a:r>
              <a:rPr lang="en-US" b="1" dirty="0"/>
              <a:t>RANDARRAY</a:t>
            </a:r>
            <a:r>
              <a:rPr lang="en-US" dirty="0"/>
              <a:t>([rows], [columns], [min], [max], [</a:t>
            </a:r>
            <a:r>
              <a:rPr lang="en-US" dirty="0" err="1"/>
              <a:t>whole_number</a:t>
            </a:r>
            <a:r>
              <a:rPr lang="en-US" dirty="0"/>
              <a:t>])</a:t>
            </a:r>
            <a:endParaRPr lang="cs-CZ" dirty="0"/>
          </a:p>
          <a:p>
            <a:pPr marL="457200" lvl="1" indent="0">
              <a:buNone/>
            </a:pPr>
            <a:r>
              <a:rPr lang="cs-CZ" dirty="0"/>
              <a:t>	Vrací pole náhodných čísel.</a:t>
            </a:r>
          </a:p>
          <a:p>
            <a:pPr lvl="1"/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80463003"/>
      </p:ext>
    </p:extLst>
  </p:cSld>
  <p:clrMapOvr>
    <a:masterClrMapping/>
  </p:clrMapOvr>
</p:sld>
</file>

<file path=ppt/theme/theme1.xml><?xml version="1.0" encoding="utf-8"?>
<a:theme xmlns:a="http://schemas.openxmlformats.org/drawingml/2006/main" name="Vyuka">
  <a:themeElements>
    <a:clrScheme name="acrea">
      <a:dk1>
        <a:sysClr val="windowText" lastClr="000000"/>
      </a:dk1>
      <a:lt1>
        <a:sysClr val="window" lastClr="FFFFFF"/>
      </a:lt1>
      <a:dk2>
        <a:srgbClr val="406CAE"/>
      </a:dk2>
      <a:lt2>
        <a:srgbClr val="F2F2F2"/>
      </a:lt2>
      <a:accent1>
        <a:srgbClr val="A5A5A5"/>
      </a:accent1>
      <a:accent2>
        <a:srgbClr val="FFED00"/>
      </a:accent2>
      <a:accent3>
        <a:srgbClr val="00A096"/>
      </a:accent3>
      <a:accent4>
        <a:srgbClr val="8C7B70"/>
      </a:accent4>
      <a:accent5>
        <a:srgbClr val="A6589A"/>
      </a:accent5>
      <a:accent6>
        <a:srgbClr val="F29400"/>
      </a:accent6>
      <a:hlink>
        <a:srgbClr val="406CAE"/>
      </a:hlink>
      <a:folHlink>
        <a:srgbClr val="3F3F3F"/>
      </a:folHlink>
    </a:clrScheme>
    <a:fontScheme name="acre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e1" id="{BF003DD8-0058-40D7-AF19-0B586996754B}" vid="{4E25A8CD-A496-4C4D-9F1A-DF922186E0AA}"/>
    </a:ext>
  </a:extLst>
</a:theme>
</file>

<file path=ppt/theme/theme2.xml><?xml version="1.0" encoding="utf-8"?>
<a:theme xmlns:a="http://schemas.openxmlformats.org/drawingml/2006/main" name="Sablona Acrea_úvod_CZ">
  <a:themeElements>
    <a:clrScheme name="Acrea_barvy">
      <a:dk1>
        <a:sysClr val="windowText" lastClr="000000"/>
      </a:dk1>
      <a:lt1>
        <a:sysClr val="window" lastClr="FFFFFF"/>
      </a:lt1>
      <a:dk2>
        <a:srgbClr val="406CAE"/>
      </a:dk2>
      <a:lt2>
        <a:srgbClr val="F2F2F2"/>
      </a:lt2>
      <a:accent1>
        <a:srgbClr val="A5A5A5"/>
      </a:accent1>
      <a:accent2>
        <a:srgbClr val="FFED00"/>
      </a:accent2>
      <a:accent3>
        <a:srgbClr val="00A096"/>
      </a:accent3>
      <a:accent4>
        <a:srgbClr val="8C7B70"/>
      </a:accent4>
      <a:accent5>
        <a:srgbClr val="A6589A"/>
      </a:accent5>
      <a:accent6>
        <a:srgbClr val="EE9837"/>
      </a:accent6>
      <a:hlink>
        <a:srgbClr val="406CAE"/>
      </a:hlink>
      <a:folHlink>
        <a:srgbClr val="3F3F3F"/>
      </a:folHlink>
    </a:clrScheme>
    <a:fontScheme name="acre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Vlastní návrh">
  <a:themeElements>
    <a:clrScheme name="Acrea_barvy">
      <a:dk1>
        <a:sysClr val="windowText" lastClr="000000"/>
      </a:dk1>
      <a:lt1>
        <a:sysClr val="window" lastClr="FFFFFF"/>
      </a:lt1>
      <a:dk2>
        <a:srgbClr val="406CAE"/>
      </a:dk2>
      <a:lt2>
        <a:srgbClr val="F2F2F2"/>
      </a:lt2>
      <a:accent1>
        <a:srgbClr val="A5A5A5"/>
      </a:accent1>
      <a:accent2>
        <a:srgbClr val="FFED00"/>
      </a:accent2>
      <a:accent3>
        <a:srgbClr val="00A096"/>
      </a:accent3>
      <a:accent4>
        <a:srgbClr val="8C7B70"/>
      </a:accent4>
      <a:accent5>
        <a:srgbClr val="A6589A"/>
      </a:accent5>
      <a:accent6>
        <a:srgbClr val="EE9837"/>
      </a:accent6>
      <a:hlink>
        <a:srgbClr val="406CAE"/>
      </a:hlink>
      <a:folHlink>
        <a:srgbClr val="3F3F3F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Vlastní návrh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Vyuka_cislo_snim_2021</Template>
  <TotalTime>0</TotalTime>
  <Words>319</Words>
  <Application>Microsoft Office PowerPoint</Application>
  <PresentationFormat>Předvádění na obrazovce (4:3)</PresentationFormat>
  <Paragraphs>57</Paragraphs>
  <Slides>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4</vt:i4>
      </vt:variant>
      <vt:variant>
        <vt:lpstr>Nadpisy snímků</vt:lpstr>
      </vt:variant>
      <vt:variant>
        <vt:i4>7</vt:i4>
      </vt:variant>
    </vt:vector>
  </HeadingPairs>
  <TitlesOfParts>
    <vt:vector size="13" baseType="lpstr">
      <vt:lpstr>Arial</vt:lpstr>
      <vt:lpstr>Calibri</vt:lpstr>
      <vt:lpstr>Vyuka</vt:lpstr>
      <vt:lpstr>Sablona Acrea_úvod_CZ</vt:lpstr>
      <vt:lpstr>Vlastní návrh</vt:lpstr>
      <vt:lpstr>1_Vlastní návrh</vt:lpstr>
      <vt:lpstr> POKROČILÁ ANALÝZA DAT V EXCELU S POWER FUNKCEMI</vt:lpstr>
      <vt:lpstr>Petra Raszyková</vt:lpstr>
      <vt:lpstr>Harmonogram dne</vt:lpstr>
      <vt:lpstr>Harmonogram kurzu</vt:lpstr>
      <vt:lpstr>Harmonogram kurzu</vt:lpstr>
      <vt:lpstr>Harmonogram kurzu</vt:lpstr>
      <vt:lpstr>Dynamické matice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Korelační analýza souvislost, souběžnost, příčinnost</dc:title>
  <dc:creator>Brom Ondřej</dc:creator>
  <cp:lastModifiedBy>Cábová Kateřina</cp:lastModifiedBy>
  <cp:revision>33</cp:revision>
  <dcterms:created xsi:type="dcterms:W3CDTF">2021-11-15T10:19:03Z</dcterms:created>
  <dcterms:modified xsi:type="dcterms:W3CDTF">2025-06-09T06:41:22Z</dcterms:modified>
</cp:coreProperties>
</file>