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  <p:sldMasterId id="2147483684" r:id="rId6"/>
  </p:sldMasterIdLst>
  <p:notesMasterIdLst>
    <p:notesMasterId r:id="rId193"/>
  </p:notesMasterIdLst>
  <p:handoutMasterIdLst>
    <p:handoutMasterId r:id="rId194"/>
  </p:handoutMasterIdLst>
  <p:sldIdLst>
    <p:sldId id="256" r:id="rId7"/>
    <p:sldId id="257" r:id="rId8"/>
    <p:sldId id="259" r:id="rId9"/>
    <p:sldId id="452" r:id="rId10"/>
    <p:sldId id="569" r:id="rId11"/>
    <p:sldId id="570" r:id="rId12"/>
    <p:sldId id="258" r:id="rId13"/>
    <p:sldId id="571" r:id="rId14"/>
    <p:sldId id="572" r:id="rId15"/>
    <p:sldId id="275" r:id="rId16"/>
    <p:sldId id="573" r:id="rId17"/>
    <p:sldId id="574" r:id="rId18"/>
    <p:sldId id="575" r:id="rId19"/>
    <p:sldId id="576" r:id="rId20"/>
    <p:sldId id="577" r:id="rId21"/>
    <p:sldId id="578" r:id="rId22"/>
    <p:sldId id="579" r:id="rId23"/>
    <p:sldId id="580" r:id="rId24"/>
    <p:sldId id="581" r:id="rId25"/>
    <p:sldId id="583" r:id="rId26"/>
    <p:sldId id="582" r:id="rId27"/>
    <p:sldId id="584" r:id="rId28"/>
    <p:sldId id="586" r:id="rId29"/>
    <p:sldId id="587" r:id="rId30"/>
    <p:sldId id="588" r:id="rId31"/>
    <p:sldId id="589" r:id="rId32"/>
    <p:sldId id="590" r:id="rId33"/>
    <p:sldId id="591" r:id="rId34"/>
    <p:sldId id="592" r:id="rId35"/>
    <p:sldId id="593" r:id="rId36"/>
    <p:sldId id="261" r:id="rId37"/>
    <p:sldId id="594" r:id="rId38"/>
    <p:sldId id="595" r:id="rId39"/>
    <p:sldId id="596" r:id="rId40"/>
    <p:sldId id="598" r:id="rId41"/>
    <p:sldId id="599" r:id="rId42"/>
    <p:sldId id="600" r:id="rId43"/>
    <p:sldId id="601" r:id="rId44"/>
    <p:sldId id="602" r:id="rId45"/>
    <p:sldId id="603" r:id="rId46"/>
    <p:sldId id="604" r:id="rId47"/>
    <p:sldId id="605" r:id="rId48"/>
    <p:sldId id="606" r:id="rId49"/>
    <p:sldId id="607" r:id="rId50"/>
    <p:sldId id="608" r:id="rId51"/>
    <p:sldId id="471" r:id="rId52"/>
    <p:sldId id="262" r:id="rId53"/>
    <p:sldId id="289" r:id="rId54"/>
    <p:sldId id="284" r:id="rId55"/>
    <p:sldId id="285" r:id="rId56"/>
    <p:sldId id="264" r:id="rId57"/>
    <p:sldId id="265" r:id="rId58"/>
    <p:sldId id="266" r:id="rId59"/>
    <p:sldId id="267" r:id="rId60"/>
    <p:sldId id="268" r:id="rId61"/>
    <p:sldId id="288" r:id="rId62"/>
    <p:sldId id="271" r:id="rId63"/>
    <p:sldId id="270" r:id="rId64"/>
    <p:sldId id="276" r:id="rId65"/>
    <p:sldId id="277" r:id="rId66"/>
    <p:sldId id="283" r:id="rId67"/>
    <p:sldId id="278" r:id="rId68"/>
    <p:sldId id="280" r:id="rId69"/>
    <p:sldId id="272" r:id="rId70"/>
    <p:sldId id="273" r:id="rId71"/>
    <p:sldId id="282" r:id="rId72"/>
    <p:sldId id="485" r:id="rId73"/>
    <p:sldId id="486" r:id="rId74"/>
    <p:sldId id="487" r:id="rId75"/>
    <p:sldId id="488" r:id="rId76"/>
    <p:sldId id="457" r:id="rId77"/>
    <p:sldId id="489" r:id="rId78"/>
    <p:sldId id="490" r:id="rId79"/>
    <p:sldId id="491" r:id="rId80"/>
    <p:sldId id="492" r:id="rId81"/>
    <p:sldId id="493" r:id="rId82"/>
    <p:sldId id="494" r:id="rId83"/>
    <p:sldId id="495" r:id="rId84"/>
    <p:sldId id="331" r:id="rId85"/>
    <p:sldId id="496" r:id="rId86"/>
    <p:sldId id="497" r:id="rId87"/>
    <p:sldId id="498" r:id="rId88"/>
    <p:sldId id="425" r:id="rId89"/>
    <p:sldId id="426" r:id="rId90"/>
    <p:sldId id="499" r:id="rId91"/>
    <p:sldId id="406" r:id="rId92"/>
    <p:sldId id="500" r:id="rId93"/>
    <p:sldId id="427" r:id="rId94"/>
    <p:sldId id="428" r:id="rId95"/>
    <p:sldId id="290" r:id="rId96"/>
    <p:sldId id="501" r:id="rId97"/>
    <p:sldId id="502" r:id="rId98"/>
    <p:sldId id="503" r:id="rId99"/>
    <p:sldId id="431" r:id="rId100"/>
    <p:sldId id="504" r:id="rId101"/>
    <p:sldId id="505" r:id="rId102"/>
    <p:sldId id="506" r:id="rId103"/>
    <p:sldId id="507" r:id="rId104"/>
    <p:sldId id="508" r:id="rId105"/>
    <p:sldId id="509" r:id="rId106"/>
    <p:sldId id="510" r:id="rId107"/>
    <p:sldId id="511" r:id="rId108"/>
    <p:sldId id="451" r:id="rId109"/>
    <p:sldId id="274" r:id="rId110"/>
    <p:sldId id="472" r:id="rId111"/>
    <p:sldId id="473" r:id="rId112"/>
    <p:sldId id="474" r:id="rId113"/>
    <p:sldId id="475" r:id="rId114"/>
    <p:sldId id="476" r:id="rId115"/>
    <p:sldId id="477" r:id="rId116"/>
    <p:sldId id="478" r:id="rId117"/>
    <p:sldId id="479" r:id="rId118"/>
    <p:sldId id="480" r:id="rId119"/>
    <p:sldId id="481" r:id="rId120"/>
    <p:sldId id="482" r:id="rId121"/>
    <p:sldId id="483" r:id="rId122"/>
    <p:sldId id="484" r:id="rId123"/>
    <p:sldId id="416" r:id="rId124"/>
    <p:sldId id="512" r:id="rId125"/>
    <p:sldId id="513" r:id="rId126"/>
    <p:sldId id="514" r:id="rId127"/>
    <p:sldId id="269" r:id="rId128"/>
    <p:sldId id="515" r:id="rId129"/>
    <p:sldId id="516" r:id="rId130"/>
    <p:sldId id="263" r:id="rId131"/>
    <p:sldId id="518" r:id="rId132"/>
    <p:sldId id="281" r:id="rId133"/>
    <p:sldId id="610" r:id="rId134"/>
    <p:sldId id="520" r:id="rId135"/>
    <p:sldId id="522" r:id="rId136"/>
    <p:sldId id="521" r:id="rId137"/>
    <p:sldId id="523" r:id="rId138"/>
    <p:sldId id="609" r:id="rId139"/>
    <p:sldId id="525" r:id="rId140"/>
    <p:sldId id="527" r:id="rId141"/>
    <p:sldId id="528" r:id="rId142"/>
    <p:sldId id="529" r:id="rId143"/>
    <p:sldId id="395" r:id="rId144"/>
    <p:sldId id="530" r:id="rId145"/>
    <p:sldId id="279" r:id="rId146"/>
    <p:sldId id="531" r:id="rId147"/>
    <p:sldId id="532" r:id="rId148"/>
    <p:sldId id="533" r:id="rId149"/>
    <p:sldId id="534" r:id="rId150"/>
    <p:sldId id="535" r:id="rId151"/>
    <p:sldId id="404" r:id="rId152"/>
    <p:sldId id="401" r:id="rId153"/>
    <p:sldId id="402" r:id="rId154"/>
    <p:sldId id="536" r:id="rId155"/>
    <p:sldId id="537" r:id="rId156"/>
    <p:sldId id="538" r:id="rId157"/>
    <p:sldId id="411" r:id="rId158"/>
    <p:sldId id="412" r:id="rId159"/>
    <p:sldId id="414" r:id="rId160"/>
    <p:sldId id="450" r:id="rId161"/>
    <p:sldId id="539" r:id="rId162"/>
    <p:sldId id="419" r:id="rId163"/>
    <p:sldId id="540" r:id="rId164"/>
    <p:sldId id="541" r:id="rId165"/>
    <p:sldId id="542" r:id="rId166"/>
    <p:sldId id="543" r:id="rId167"/>
    <p:sldId id="544" r:id="rId168"/>
    <p:sldId id="545" r:id="rId169"/>
    <p:sldId id="546" r:id="rId170"/>
    <p:sldId id="547" r:id="rId171"/>
    <p:sldId id="548" r:id="rId172"/>
    <p:sldId id="549" r:id="rId173"/>
    <p:sldId id="550" r:id="rId174"/>
    <p:sldId id="551" r:id="rId175"/>
    <p:sldId id="552" r:id="rId176"/>
    <p:sldId id="553" r:id="rId177"/>
    <p:sldId id="554" r:id="rId178"/>
    <p:sldId id="555" r:id="rId179"/>
    <p:sldId id="556" r:id="rId180"/>
    <p:sldId id="557" r:id="rId181"/>
    <p:sldId id="558" r:id="rId182"/>
    <p:sldId id="559" r:id="rId183"/>
    <p:sldId id="560" r:id="rId184"/>
    <p:sldId id="561" r:id="rId185"/>
    <p:sldId id="562" r:id="rId186"/>
    <p:sldId id="563" r:id="rId187"/>
    <p:sldId id="564" r:id="rId188"/>
    <p:sldId id="565" r:id="rId189"/>
    <p:sldId id="566" r:id="rId190"/>
    <p:sldId id="567" r:id="rId191"/>
    <p:sldId id="568" r:id="rId192"/>
  </p:sldIdLst>
  <p:sldSz cx="9144000" cy="6858000" type="screen4x3"/>
  <p:notesSz cx="6792913" cy="992505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řední styl 2 – zvýraznění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Světlý styl 3 – zvýraznění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76" autoAdjust="0"/>
    <p:restoredTop sz="94620" autoAdjust="0"/>
  </p:normalViewPr>
  <p:slideViewPr>
    <p:cSldViewPr showGuides="1">
      <p:cViewPr varScale="1">
        <p:scale>
          <a:sx n="107" d="100"/>
          <a:sy n="107" d="100"/>
        </p:scale>
        <p:origin x="166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1.xml"/><Relationship Id="rId21" Type="http://schemas.openxmlformats.org/officeDocument/2006/relationships/slide" Target="slides/slide15.xml"/><Relationship Id="rId42" Type="http://schemas.openxmlformats.org/officeDocument/2006/relationships/slide" Target="slides/slide36.xml"/><Relationship Id="rId63" Type="http://schemas.openxmlformats.org/officeDocument/2006/relationships/slide" Target="slides/slide57.xml"/><Relationship Id="rId84" Type="http://schemas.openxmlformats.org/officeDocument/2006/relationships/slide" Target="slides/slide78.xml"/><Relationship Id="rId138" Type="http://schemas.openxmlformats.org/officeDocument/2006/relationships/slide" Target="slides/slide132.xml"/><Relationship Id="rId159" Type="http://schemas.openxmlformats.org/officeDocument/2006/relationships/slide" Target="slides/slide153.xml"/><Relationship Id="rId170" Type="http://schemas.openxmlformats.org/officeDocument/2006/relationships/slide" Target="slides/slide164.xml"/><Relationship Id="rId191" Type="http://schemas.openxmlformats.org/officeDocument/2006/relationships/slide" Target="slides/slide185.xml"/><Relationship Id="rId196" Type="http://schemas.openxmlformats.org/officeDocument/2006/relationships/viewProps" Target="viewProps.xml"/><Relationship Id="rId16" Type="http://schemas.openxmlformats.org/officeDocument/2006/relationships/slide" Target="slides/slide10.xml"/><Relationship Id="rId107" Type="http://schemas.openxmlformats.org/officeDocument/2006/relationships/slide" Target="slides/slide101.xml"/><Relationship Id="rId11" Type="http://schemas.openxmlformats.org/officeDocument/2006/relationships/slide" Target="slides/slide5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74" Type="http://schemas.openxmlformats.org/officeDocument/2006/relationships/slide" Target="slides/slide68.xml"/><Relationship Id="rId79" Type="http://schemas.openxmlformats.org/officeDocument/2006/relationships/slide" Target="slides/slide73.xml"/><Relationship Id="rId102" Type="http://schemas.openxmlformats.org/officeDocument/2006/relationships/slide" Target="slides/slide96.xml"/><Relationship Id="rId123" Type="http://schemas.openxmlformats.org/officeDocument/2006/relationships/slide" Target="slides/slide117.xml"/><Relationship Id="rId128" Type="http://schemas.openxmlformats.org/officeDocument/2006/relationships/slide" Target="slides/slide122.xml"/><Relationship Id="rId144" Type="http://schemas.openxmlformats.org/officeDocument/2006/relationships/slide" Target="slides/slide138.xml"/><Relationship Id="rId149" Type="http://schemas.openxmlformats.org/officeDocument/2006/relationships/slide" Target="slides/slide143.xml"/><Relationship Id="rId5" Type="http://schemas.openxmlformats.org/officeDocument/2006/relationships/slideMaster" Target="slideMasters/slideMaster2.xml"/><Relationship Id="rId90" Type="http://schemas.openxmlformats.org/officeDocument/2006/relationships/slide" Target="slides/slide84.xml"/><Relationship Id="rId95" Type="http://schemas.openxmlformats.org/officeDocument/2006/relationships/slide" Target="slides/slide89.xml"/><Relationship Id="rId160" Type="http://schemas.openxmlformats.org/officeDocument/2006/relationships/slide" Target="slides/slide154.xml"/><Relationship Id="rId165" Type="http://schemas.openxmlformats.org/officeDocument/2006/relationships/slide" Target="slides/slide159.xml"/><Relationship Id="rId181" Type="http://schemas.openxmlformats.org/officeDocument/2006/relationships/slide" Target="slides/slide175.xml"/><Relationship Id="rId186" Type="http://schemas.openxmlformats.org/officeDocument/2006/relationships/slide" Target="slides/slide180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64" Type="http://schemas.openxmlformats.org/officeDocument/2006/relationships/slide" Target="slides/slide58.xml"/><Relationship Id="rId69" Type="http://schemas.openxmlformats.org/officeDocument/2006/relationships/slide" Target="slides/slide63.xml"/><Relationship Id="rId113" Type="http://schemas.openxmlformats.org/officeDocument/2006/relationships/slide" Target="slides/slide107.xml"/><Relationship Id="rId118" Type="http://schemas.openxmlformats.org/officeDocument/2006/relationships/slide" Target="slides/slide112.xml"/><Relationship Id="rId134" Type="http://schemas.openxmlformats.org/officeDocument/2006/relationships/slide" Target="slides/slide128.xml"/><Relationship Id="rId139" Type="http://schemas.openxmlformats.org/officeDocument/2006/relationships/slide" Target="slides/slide133.xml"/><Relationship Id="rId80" Type="http://schemas.openxmlformats.org/officeDocument/2006/relationships/slide" Target="slides/slide74.xml"/><Relationship Id="rId85" Type="http://schemas.openxmlformats.org/officeDocument/2006/relationships/slide" Target="slides/slide79.xml"/><Relationship Id="rId150" Type="http://schemas.openxmlformats.org/officeDocument/2006/relationships/slide" Target="slides/slide144.xml"/><Relationship Id="rId155" Type="http://schemas.openxmlformats.org/officeDocument/2006/relationships/slide" Target="slides/slide149.xml"/><Relationship Id="rId171" Type="http://schemas.openxmlformats.org/officeDocument/2006/relationships/slide" Target="slides/slide165.xml"/><Relationship Id="rId176" Type="http://schemas.openxmlformats.org/officeDocument/2006/relationships/slide" Target="slides/slide170.xml"/><Relationship Id="rId192" Type="http://schemas.openxmlformats.org/officeDocument/2006/relationships/slide" Target="slides/slide186.xml"/><Relationship Id="rId197" Type="http://schemas.openxmlformats.org/officeDocument/2006/relationships/theme" Target="theme/them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59" Type="http://schemas.openxmlformats.org/officeDocument/2006/relationships/slide" Target="slides/slide53.xml"/><Relationship Id="rId103" Type="http://schemas.openxmlformats.org/officeDocument/2006/relationships/slide" Target="slides/slide97.xml"/><Relationship Id="rId108" Type="http://schemas.openxmlformats.org/officeDocument/2006/relationships/slide" Target="slides/slide102.xml"/><Relationship Id="rId124" Type="http://schemas.openxmlformats.org/officeDocument/2006/relationships/slide" Target="slides/slide118.xml"/><Relationship Id="rId129" Type="http://schemas.openxmlformats.org/officeDocument/2006/relationships/slide" Target="slides/slide123.xml"/><Relationship Id="rId54" Type="http://schemas.openxmlformats.org/officeDocument/2006/relationships/slide" Target="slides/slide48.xml"/><Relationship Id="rId70" Type="http://schemas.openxmlformats.org/officeDocument/2006/relationships/slide" Target="slides/slide64.xml"/><Relationship Id="rId75" Type="http://schemas.openxmlformats.org/officeDocument/2006/relationships/slide" Target="slides/slide69.xml"/><Relationship Id="rId91" Type="http://schemas.openxmlformats.org/officeDocument/2006/relationships/slide" Target="slides/slide85.xml"/><Relationship Id="rId96" Type="http://schemas.openxmlformats.org/officeDocument/2006/relationships/slide" Target="slides/slide90.xml"/><Relationship Id="rId140" Type="http://schemas.openxmlformats.org/officeDocument/2006/relationships/slide" Target="slides/slide134.xml"/><Relationship Id="rId145" Type="http://schemas.openxmlformats.org/officeDocument/2006/relationships/slide" Target="slides/slide139.xml"/><Relationship Id="rId161" Type="http://schemas.openxmlformats.org/officeDocument/2006/relationships/slide" Target="slides/slide155.xml"/><Relationship Id="rId166" Type="http://schemas.openxmlformats.org/officeDocument/2006/relationships/slide" Target="slides/slide160.xml"/><Relationship Id="rId182" Type="http://schemas.openxmlformats.org/officeDocument/2006/relationships/slide" Target="slides/slide176.xml"/><Relationship Id="rId187" Type="http://schemas.openxmlformats.org/officeDocument/2006/relationships/slide" Target="slides/slide18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49" Type="http://schemas.openxmlformats.org/officeDocument/2006/relationships/slide" Target="slides/slide43.xml"/><Relationship Id="rId114" Type="http://schemas.openxmlformats.org/officeDocument/2006/relationships/slide" Target="slides/slide108.xml"/><Relationship Id="rId119" Type="http://schemas.openxmlformats.org/officeDocument/2006/relationships/slide" Target="slides/slide113.xml"/><Relationship Id="rId44" Type="http://schemas.openxmlformats.org/officeDocument/2006/relationships/slide" Target="slides/slide38.xml"/><Relationship Id="rId60" Type="http://schemas.openxmlformats.org/officeDocument/2006/relationships/slide" Target="slides/slide54.xml"/><Relationship Id="rId65" Type="http://schemas.openxmlformats.org/officeDocument/2006/relationships/slide" Target="slides/slide59.xml"/><Relationship Id="rId81" Type="http://schemas.openxmlformats.org/officeDocument/2006/relationships/slide" Target="slides/slide75.xml"/><Relationship Id="rId86" Type="http://schemas.openxmlformats.org/officeDocument/2006/relationships/slide" Target="slides/slide80.xml"/><Relationship Id="rId130" Type="http://schemas.openxmlformats.org/officeDocument/2006/relationships/slide" Target="slides/slide124.xml"/><Relationship Id="rId135" Type="http://schemas.openxmlformats.org/officeDocument/2006/relationships/slide" Target="slides/slide129.xml"/><Relationship Id="rId151" Type="http://schemas.openxmlformats.org/officeDocument/2006/relationships/slide" Target="slides/slide145.xml"/><Relationship Id="rId156" Type="http://schemas.openxmlformats.org/officeDocument/2006/relationships/slide" Target="slides/slide150.xml"/><Relationship Id="rId177" Type="http://schemas.openxmlformats.org/officeDocument/2006/relationships/slide" Target="slides/slide171.xml"/><Relationship Id="rId198" Type="http://schemas.openxmlformats.org/officeDocument/2006/relationships/tableStyles" Target="tableStyles.xml"/><Relationship Id="rId172" Type="http://schemas.openxmlformats.org/officeDocument/2006/relationships/slide" Target="slides/slide166.xml"/><Relationship Id="rId193" Type="http://schemas.openxmlformats.org/officeDocument/2006/relationships/notesMaster" Target="notesMasters/notesMaster1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9" Type="http://schemas.openxmlformats.org/officeDocument/2006/relationships/slide" Target="slides/slide33.xml"/><Relationship Id="rId109" Type="http://schemas.openxmlformats.org/officeDocument/2006/relationships/slide" Target="slides/slide103.xml"/><Relationship Id="rId34" Type="http://schemas.openxmlformats.org/officeDocument/2006/relationships/slide" Target="slides/slide28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76" Type="http://schemas.openxmlformats.org/officeDocument/2006/relationships/slide" Target="slides/slide70.xml"/><Relationship Id="rId97" Type="http://schemas.openxmlformats.org/officeDocument/2006/relationships/slide" Target="slides/slide91.xml"/><Relationship Id="rId104" Type="http://schemas.openxmlformats.org/officeDocument/2006/relationships/slide" Target="slides/slide98.xml"/><Relationship Id="rId120" Type="http://schemas.openxmlformats.org/officeDocument/2006/relationships/slide" Target="slides/slide114.xml"/><Relationship Id="rId125" Type="http://schemas.openxmlformats.org/officeDocument/2006/relationships/slide" Target="slides/slide119.xml"/><Relationship Id="rId141" Type="http://schemas.openxmlformats.org/officeDocument/2006/relationships/slide" Target="slides/slide135.xml"/><Relationship Id="rId146" Type="http://schemas.openxmlformats.org/officeDocument/2006/relationships/slide" Target="slides/slide140.xml"/><Relationship Id="rId167" Type="http://schemas.openxmlformats.org/officeDocument/2006/relationships/slide" Target="slides/slide161.xml"/><Relationship Id="rId188" Type="http://schemas.openxmlformats.org/officeDocument/2006/relationships/slide" Target="slides/slide182.xml"/><Relationship Id="rId7" Type="http://schemas.openxmlformats.org/officeDocument/2006/relationships/slide" Target="slides/slide1.xml"/><Relationship Id="rId71" Type="http://schemas.openxmlformats.org/officeDocument/2006/relationships/slide" Target="slides/slide65.xml"/><Relationship Id="rId92" Type="http://schemas.openxmlformats.org/officeDocument/2006/relationships/slide" Target="slides/slide86.xml"/><Relationship Id="rId162" Type="http://schemas.openxmlformats.org/officeDocument/2006/relationships/slide" Target="slides/slide156.xml"/><Relationship Id="rId183" Type="http://schemas.openxmlformats.org/officeDocument/2006/relationships/slide" Target="slides/slide177.xml"/><Relationship Id="rId2" Type="http://schemas.openxmlformats.org/officeDocument/2006/relationships/customXml" Target="../customXml/item2.xml"/><Relationship Id="rId29" Type="http://schemas.openxmlformats.org/officeDocument/2006/relationships/slide" Target="slides/slide23.xml"/><Relationship Id="rId24" Type="http://schemas.openxmlformats.org/officeDocument/2006/relationships/slide" Target="slides/slide18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66" Type="http://schemas.openxmlformats.org/officeDocument/2006/relationships/slide" Target="slides/slide60.xml"/><Relationship Id="rId87" Type="http://schemas.openxmlformats.org/officeDocument/2006/relationships/slide" Target="slides/slide81.xml"/><Relationship Id="rId110" Type="http://schemas.openxmlformats.org/officeDocument/2006/relationships/slide" Target="slides/slide104.xml"/><Relationship Id="rId115" Type="http://schemas.openxmlformats.org/officeDocument/2006/relationships/slide" Target="slides/slide109.xml"/><Relationship Id="rId131" Type="http://schemas.openxmlformats.org/officeDocument/2006/relationships/slide" Target="slides/slide125.xml"/><Relationship Id="rId136" Type="http://schemas.openxmlformats.org/officeDocument/2006/relationships/slide" Target="slides/slide130.xml"/><Relationship Id="rId157" Type="http://schemas.openxmlformats.org/officeDocument/2006/relationships/slide" Target="slides/slide151.xml"/><Relationship Id="rId178" Type="http://schemas.openxmlformats.org/officeDocument/2006/relationships/slide" Target="slides/slide172.xml"/><Relationship Id="rId61" Type="http://schemas.openxmlformats.org/officeDocument/2006/relationships/slide" Target="slides/slide55.xml"/><Relationship Id="rId82" Type="http://schemas.openxmlformats.org/officeDocument/2006/relationships/slide" Target="slides/slide76.xml"/><Relationship Id="rId152" Type="http://schemas.openxmlformats.org/officeDocument/2006/relationships/slide" Target="slides/slide146.xml"/><Relationship Id="rId173" Type="http://schemas.openxmlformats.org/officeDocument/2006/relationships/slide" Target="slides/slide167.xml"/><Relationship Id="rId194" Type="http://schemas.openxmlformats.org/officeDocument/2006/relationships/handoutMaster" Target="handoutMasters/handoutMaster1.xml"/><Relationship Id="rId199" Type="http://schemas.microsoft.com/office/2016/11/relationships/changesInfo" Target="changesInfos/changesInfo1.xml"/><Relationship Id="rId19" Type="http://schemas.openxmlformats.org/officeDocument/2006/relationships/slide" Target="slides/slide13.xml"/><Relationship Id="rId14" Type="http://schemas.openxmlformats.org/officeDocument/2006/relationships/slide" Target="slides/slide8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56" Type="http://schemas.openxmlformats.org/officeDocument/2006/relationships/slide" Target="slides/slide50.xml"/><Relationship Id="rId77" Type="http://schemas.openxmlformats.org/officeDocument/2006/relationships/slide" Target="slides/slide71.xml"/><Relationship Id="rId100" Type="http://schemas.openxmlformats.org/officeDocument/2006/relationships/slide" Target="slides/slide94.xml"/><Relationship Id="rId105" Type="http://schemas.openxmlformats.org/officeDocument/2006/relationships/slide" Target="slides/slide99.xml"/><Relationship Id="rId126" Type="http://schemas.openxmlformats.org/officeDocument/2006/relationships/slide" Target="slides/slide120.xml"/><Relationship Id="rId147" Type="http://schemas.openxmlformats.org/officeDocument/2006/relationships/slide" Target="slides/slide141.xml"/><Relationship Id="rId168" Type="http://schemas.openxmlformats.org/officeDocument/2006/relationships/slide" Target="slides/slide162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slide" Target="slides/slide66.xml"/><Relationship Id="rId93" Type="http://schemas.openxmlformats.org/officeDocument/2006/relationships/slide" Target="slides/slide87.xml"/><Relationship Id="rId98" Type="http://schemas.openxmlformats.org/officeDocument/2006/relationships/slide" Target="slides/slide92.xml"/><Relationship Id="rId121" Type="http://schemas.openxmlformats.org/officeDocument/2006/relationships/slide" Target="slides/slide115.xml"/><Relationship Id="rId142" Type="http://schemas.openxmlformats.org/officeDocument/2006/relationships/slide" Target="slides/slide136.xml"/><Relationship Id="rId163" Type="http://schemas.openxmlformats.org/officeDocument/2006/relationships/slide" Target="slides/slide157.xml"/><Relationship Id="rId184" Type="http://schemas.openxmlformats.org/officeDocument/2006/relationships/slide" Target="slides/slide178.xml"/><Relationship Id="rId189" Type="http://schemas.openxmlformats.org/officeDocument/2006/relationships/slide" Target="slides/slide183.xml"/><Relationship Id="rId3" Type="http://schemas.openxmlformats.org/officeDocument/2006/relationships/customXml" Target="../customXml/item3.xml"/><Relationship Id="rId25" Type="http://schemas.openxmlformats.org/officeDocument/2006/relationships/slide" Target="slides/slide19.xml"/><Relationship Id="rId46" Type="http://schemas.openxmlformats.org/officeDocument/2006/relationships/slide" Target="slides/slide40.xml"/><Relationship Id="rId67" Type="http://schemas.openxmlformats.org/officeDocument/2006/relationships/slide" Target="slides/slide61.xml"/><Relationship Id="rId116" Type="http://schemas.openxmlformats.org/officeDocument/2006/relationships/slide" Target="slides/slide110.xml"/><Relationship Id="rId137" Type="http://schemas.openxmlformats.org/officeDocument/2006/relationships/slide" Target="slides/slide131.xml"/><Relationship Id="rId158" Type="http://schemas.openxmlformats.org/officeDocument/2006/relationships/slide" Target="slides/slide152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62" Type="http://schemas.openxmlformats.org/officeDocument/2006/relationships/slide" Target="slides/slide56.xml"/><Relationship Id="rId83" Type="http://schemas.openxmlformats.org/officeDocument/2006/relationships/slide" Target="slides/slide77.xml"/><Relationship Id="rId88" Type="http://schemas.openxmlformats.org/officeDocument/2006/relationships/slide" Target="slides/slide82.xml"/><Relationship Id="rId111" Type="http://schemas.openxmlformats.org/officeDocument/2006/relationships/slide" Target="slides/slide105.xml"/><Relationship Id="rId132" Type="http://schemas.openxmlformats.org/officeDocument/2006/relationships/slide" Target="slides/slide126.xml"/><Relationship Id="rId153" Type="http://schemas.openxmlformats.org/officeDocument/2006/relationships/slide" Target="slides/slide147.xml"/><Relationship Id="rId174" Type="http://schemas.openxmlformats.org/officeDocument/2006/relationships/slide" Target="slides/slide168.xml"/><Relationship Id="rId179" Type="http://schemas.openxmlformats.org/officeDocument/2006/relationships/slide" Target="slides/slide173.xml"/><Relationship Id="rId195" Type="http://schemas.openxmlformats.org/officeDocument/2006/relationships/presProps" Target="presProps.xml"/><Relationship Id="rId190" Type="http://schemas.openxmlformats.org/officeDocument/2006/relationships/slide" Target="slides/slide184.xml"/><Relationship Id="rId15" Type="http://schemas.openxmlformats.org/officeDocument/2006/relationships/slide" Target="slides/slide9.xml"/><Relationship Id="rId36" Type="http://schemas.openxmlformats.org/officeDocument/2006/relationships/slide" Target="slides/slide30.xml"/><Relationship Id="rId57" Type="http://schemas.openxmlformats.org/officeDocument/2006/relationships/slide" Target="slides/slide51.xml"/><Relationship Id="rId106" Type="http://schemas.openxmlformats.org/officeDocument/2006/relationships/slide" Target="slides/slide100.xml"/><Relationship Id="rId127" Type="http://schemas.openxmlformats.org/officeDocument/2006/relationships/slide" Target="slides/slide121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52" Type="http://schemas.openxmlformats.org/officeDocument/2006/relationships/slide" Target="slides/slide46.xml"/><Relationship Id="rId73" Type="http://schemas.openxmlformats.org/officeDocument/2006/relationships/slide" Target="slides/slide67.xml"/><Relationship Id="rId78" Type="http://schemas.openxmlformats.org/officeDocument/2006/relationships/slide" Target="slides/slide72.xml"/><Relationship Id="rId94" Type="http://schemas.openxmlformats.org/officeDocument/2006/relationships/slide" Target="slides/slide88.xml"/><Relationship Id="rId99" Type="http://schemas.openxmlformats.org/officeDocument/2006/relationships/slide" Target="slides/slide93.xml"/><Relationship Id="rId101" Type="http://schemas.openxmlformats.org/officeDocument/2006/relationships/slide" Target="slides/slide95.xml"/><Relationship Id="rId122" Type="http://schemas.openxmlformats.org/officeDocument/2006/relationships/slide" Target="slides/slide116.xml"/><Relationship Id="rId143" Type="http://schemas.openxmlformats.org/officeDocument/2006/relationships/slide" Target="slides/slide137.xml"/><Relationship Id="rId148" Type="http://schemas.openxmlformats.org/officeDocument/2006/relationships/slide" Target="slides/slide142.xml"/><Relationship Id="rId164" Type="http://schemas.openxmlformats.org/officeDocument/2006/relationships/slide" Target="slides/slide158.xml"/><Relationship Id="rId169" Type="http://schemas.openxmlformats.org/officeDocument/2006/relationships/slide" Target="slides/slide163.xml"/><Relationship Id="rId185" Type="http://schemas.openxmlformats.org/officeDocument/2006/relationships/slide" Target="slides/slide179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80" Type="http://schemas.openxmlformats.org/officeDocument/2006/relationships/slide" Target="slides/slide174.xml"/><Relationship Id="rId26" Type="http://schemas.openxmlformats.org/officeDocument/2006/relationships/slide" Target="slides/slide20.xml"/><Relationship Id="rId47" Type="http://schemas.openxmlformats.org/officeDocument/2006/relationships/slide" Target="slides/slide41.xml"/><Relationship Id="rId68" Type="http://schemas.openxmlformats.org/officeDocument/2006/relationships/slide" Target="slides/slide62.xml"/><Relationship Id="rId89" Type="http://schemas.openxmlformats.org/officeDocument/2006/relationships/slide" Target="slides/slide83.xml"/><Relationship Id="rId112" Type="http://schemas.openxmlformats.org/officeDocument/2006/relationships/slide" Target="slides/slide106.xml"/><Relationship Id="rId133" Type="http://schemas.openxmlformats.org/officeDocument/2006/relationships/slide" Target="slides/slide127.xml"/><Relationship Id="rId154" Type="http://schemas.openxmlformats.org/officeDocument/2006/relationships/slide" Target="slides/slide148.xml"/><Relationship Id="rId175" Type="http://schemas.openxmlformats.org/officeDocument/2006/relationships/slide" Target="slides/slide169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Štorkánová Veronika" userId="84d419c7-6c13-40f0-939f-c79b51a9327f" providerId="ADAL" clId="{FC035B8A-83C2-40C4-9E86-901D9D1ED0BC}"/>
    <pc:docChg chg="modMainMaster">
      <pc:chgData name="Štorkánová Veronika" userId="84d419c7-6c13-40f0-939f-c79b51a9327f" providerId="ADAL" clId="{FC035B8A-83C2-40C4-9E86-901D9D1ED0BC}" dt="2023-01-11T08:15:16.235" v="1" actId="20577"/>
      <pc:docMkLst>
        <pc:docMk/>
      </pc:docMkLst>
      <pc:sldMasterChg chg="modSp mod">
        <pc:chgData name="Štorkánová Veronika" userId="84d419c7-6c13-40f0-939f-c79b51a9327f" providerId="ADAL" clId="{FC035B8A-83C2-40C4-9E86-901D9D1ED0BC}" dt="2023-01-11T08:15:16.235" v="1" actId="20577"/>
        <pc:sldMasterMkLst>
          <pc:docMk/>
          <pc:sldMasterMk cId="924656469" sldId="2147483660"/>
        </pc:sldMasterMkLst>
        <pc:spChg chg="mod">
          <ac:chgData name="Štorkánová Veronika" userId="84d419c7-6c13-40f0-939f-c79b51a9327f" providerId="ADAL" clId="{FC035B8A-83C2-40C4-9E86-901D9D1ED0BC}" dt="2023-01-11T08:15:16.235" v="1" actId="20577"/>
          <ac:spMkLst>
            <pc:docMk/>
            <pc:sldMasterMk cId="924656469" sldId="2147483660"/>
            <ac:spMk id="5" creationId="{00000000-0000-0000-0000-000000000000}"/>
          </ac:spMkLst>
        </pc:spChg>
      </pc:sldMasterChg>
    </pc:docChg>
  </pc:docChgLst>
  <pc:docChgLst>
    <pc:chgData name="Šlik Libor" userId="cd521980-9fff-482e-bd13-03f6dfe2e301" providerId="ADAL" clId="{9D728DFE-2AE1-4EA0-B745-E63FF7734C6D}"/>
    <pc:docChg chg="addSld">
      <pc:chgData name="Šlik Libor" userId="cd521980-9fff-482e-bd13-03f6dfe2e301" providerId="ADAL" clId="{9D728DFE-2AE1-4EA0-B745-E63FF7734C6D}" dt="2023-02-13T08:02:22.334" v="0" actId="680"/>
      <pc:docMkLst>
        <pc:docMk/>
      </pc:docMkLst>
      <pc:sldChg chg="new">
        <pc:chgData name="Šlik Libor" userId="cd521980-9fff-482e-bd13-03f6dfe2e301" providerId="ADAL" clId="{9D728DFE-2AE1-4EA0-B745-E63FF7734C6D}" dt="2023-02-13T08:02:22.334" v="0" actId="680"/>
        <pc:sldMkLst>
          <pc:docMk/>
          <pc:sldMk cId="3664243243" sldId="257"/>
        </pc:sldMkLst>
      </pc:sldChg>
    </pc:docChg>
  </pc:docChgLst>
  <pc:docChgLst>
    <pc:chgData name="Štorkánová Veronika" userId="84d419c7-6c13-40f0-939f-c79b51a9327f" providerId="ADAL" clId="{C68FB8D6-EA14-4376-90B8-C03955D2F542}"/>
    <pc:docChg chg="modMainMaster">
      <pc:chgData name="Štorkánová Veronika" userId="84d419c7-6c13-40f0-939f-c79b51a9327f" providerId="ADAL" clId="{C68FB8D6-EA14-4376-90B8-C03955D2F542}" dt="2022-02-04T11:24:26.184" v="1" actId="20577"/>
      <pc:docMkLst>
        <pc:docMk/>
      </pc:docMkLst>
      <pc:sldMasterChg chg="modSp mod">
        <pc:chgData name="Štorkánová Veronika" userId="84d419c7-6c13-40f0-939f-c79b51a9327f" providerId="ADAL" clId="{C68FB8D6-EA14-4376-90B8-C03955D2F542}" dt="2022-02-04T11:24:26.184" v="1" actId="20577"/>
        <pc:sldMasterMkLst>
          <pc:docMk/>
          <pc:sldMasterMk cId="924656469" sldId="2147483660"/>
        </pc:sldMasterMkLst>
        <pc:spChg chg="mod">
          <ac:chgData name="Štorkánová Veronika" userId="84d419c7-6c13-40f0-939f-c79b51a9327f" providerId="ADAL" clId="{C68FB8D6-EA14-4376-90B8-C03955D2F542}" dt="2022-02-04T11:24:26.184" v="1" actId="20577"/>
          <ac:spMkLst>
            <pc:docMk/>
            <pc:sldMasterMk cId="924656469" sldId="2147483660"/>
            <ac:spMk id="5" creationId="{00000000-0000-0000-0000-000000000000}"/>
          </ac:spMkLst>
        </pc:spChg>
      </pc:sldMasterChg>
    </pc:docChg>
  </pc:docChgLst>
  <pc:docChgLst>
    <pc:chgData name="Štorkánová Veronika" userId="84d419c7-6c13-40f0-939f-c79b51a9327f" providerId="ADAL" clId="{3AD8677A-9AB0-43CC-AA01-0B09880A4EBD}"/>
    <pc:docChg chg="modMainMaster">
      <pc:chgData name="Štorkánová Veronika" userId="84d419c7-6c13-40f0-939f-c79b51a9327f" providerId="ADAL" clId="{3AD8677A-9AB0-43CC-AA01-0B09880A4EBD}" dt="2021-06-02T13:19:49.972" v="1" actId="20577"/>
      <pc:docMkLst>
        <pc:docMk/>
      </pc:docMkLst>
      <pc:sldMasterChg chg="modSp mod">
        <pc:chgData name="Štorkánová Veronika" userId="84d419c7-6c13-40f0-939f-c79b51a9327f" providerId="ADAL" clId="{3AD8677A-9AB0-43CC-AA01-0B09880A4EBD}" dt="2021-06-02T13:19:49.972" v="1" actId="20577"/>
        <pc:sldMasterMkLst>
          <pc:docMk/>
          <pc:sldMasterMk cId="924656469" sldId="2147483660"/>
        </pc:sldMasterMkLst>
        <pc:spChg chg="mod">
          <ac:chgData name="Štorkánová Veronika" userId="84d419c7-6c13-40f0-939f-c79b51a9327f" providerId="ADAL" clId="{3AD8677A-9AB0-43CC-AA01-0B09880A4EBD}" dt="2021-06-02T13:19:49.972" v="1" actId="20577"/>
          <ac:spMkLst>
            <pc:docMk/>
            <pc:sldMasterMk cId="924656469" sldId="2147483660"/>
            <ac:spMk id="5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>
            <a:extLst>
              <a:ext uri="{FF2B5EF4-FFF2-40B4-BE49-F238E27FC236}">
                <a16:creationId xmlns:a16="http://schemas.microsoft.com/office/drawing/2014/main" id="{7F14FCDF-4556-9A86-28D6-B94DD6C09F9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32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1D04CDE0-027C-7BEA-EF3B-8F7B658487C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8100" y="0"/>
            <a:ext cx="29432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7ECFB606-4892-D830-118D-5C5E6CB0816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32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B8363EAC-C05F-0818-69D4-3AAF8016008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8100" y="9428163"/>
            <a:ext cx="29432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5ABB8B-7662-4608-A4DB-ACB637F0E5E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7143395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3596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47745" y="0"/>
            <a:ext cx="2943596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63638" y="1239838"/>
            <a:ext cx="4465637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292" y="4776431"/>
            <a:ext cx="5434330" cy="3907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27076"/>
            <a:ext cx="2943596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47745" y="9427076"/>
            <a:ext cx="2943596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B014A5-AA23-41EF-9604-9583023073B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2391544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B99EF3-F539-4C56-8534-CDB6476E56A6}" type="slidenum">
              <a:rPr lang="cs-CZ" smtClean="0"/>
              <a:t>19</a:t>
            </a:fld>
            <a:endParaRPr lang="cs-CZ"/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4EB4C6C4-4C68-9F45-7229-57C3C3E08CA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768276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DF07C4-074C-4945-8CBF-27EA8BB84A2B}" type="slidenum">
              <a:rPr lang="cs-CZ" smtClean="0"/>
              <a:pPr>
                <a:defRPr/>
              </a:pPr>
              <a:t>118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047637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0BEE24-7DB6-40B1-BCFE-9048F9EE2E3A}" type="slidenum">
              <a:rPr lang="cs-CZ" smtClean="0"/>
              <a:t>136</a:t>
            </a:fld>
            <a:endParaRPr lang="cs-CZ"/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B7F5998C-9F31-9A00-DEEA-EC2255F7BED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480244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4F06EF-6154-45B6-8461-EF3274707529}" type="slidenum">
              <a:rPr lang="cs-CZ" smtClean="0"/>
              <a:t>137</a:t>
            </a:fld>
            <a:endParaRPr lang="cs-CZ"/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F1476544-099E-F433-5C7C-5D59BFB2CFE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855887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4F06EF-6154-45B6-8461-EF3274707529}" type="slidenum">
              <a:rPr lang="cs-CZ" smtClean="0"/>
              <a:t>140</a:t>
            </a:fld>
            <a:endParaRPr lang="cs-CZ"/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7DF0A981-F146-6C47-7A24-83DC72AC448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293805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4F06EF-6154-45B6-8461-EF3274707529}" type="slidenum">
              <a:rPr lang="cs-CZ" smtClean="0"/>
              <a:t>141</a:t>
            </a:fld>
            <a:endParaRPr lang="cs-CZ"/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D6FF2554-66C7-1F6E-98DE-1872539FCDF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24467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4B75E511-A13C-49F7-888D-4CDA795BEB4B}" type="slidenum">
              <a:rPr lang="cs-CZ" altLang="cs-CZ" sz="1200"/>
              <a:pPr eaLnBrk="1" hangingPunct="1"/>
              <a:t>146</a:t>
            </a:fld>
            <a:endParaRPr lang="cs-CZ" altLang="cs-CZ" sz="120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cs-CZ" altLang="cs-CZ" dirty="0"/>
          </a:p>
        </p:txBody>
      </p:sp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E6617DF4-CF2C-4E9D-E3A8-B766672E24F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20750" y="744538"/>
            <a:ext cx="4960938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Zástupný symbol pro poznámky 2"/>
          <p:cNvSpPr>
            <a:spLocks noGrp="1"/>
          </p:cNvSpPr>
          <p:nvPr>
            <p:ph type="body" idx="1"/>
          </p:nvPr>
        </p:nvSpPr>
        <p:spPr bwMode="auto">
          <a:xfrm>
            <a:off x="679292" y="4713450"/>
            <a:ext cx="5434330" cy="446754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741" tIns="46370" rIns="92741" bIns="4637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cs-CZ" altLang="cs-CZ"/>
          </a:p>
        </p:txBody>
      </p:sp>
      <p:sp>
        <p:nvSpPr>
          <p:cNvPr id="36868" name="Zástupný symbol pro záhlaví 3"/>
          <p:cNvSpPr txBox="1">
            <a:spLocks noGrp="1"/>
          </p:cNvSpPr>
          <p:nvPr/>
        </p:nvSpPr>
        <p:spPr bwMode="auto">
          <a:xfrm>
            <a:off x="0" y="1"/>
            <a:ext cx="2942538" cy="496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41" tIns="46370" rIns="92741" bIns="46370"/>
          <a:lstStyle>
            <a:lvl1pPr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cs-CZ">
                <a:latin typeface="Arial" charset="0"/>
              </a:rPr>
              <a:t>SPSS Inc. </a:t>
            </a:r>
          </a:p>
        </p:txBody>
      </p:sp>
      <p:sp>
        <p:nvSpPr>
          <p:cNvPr id="36869" name="Zástupný symbol pro zápatí 4"/>
          <p:cNvSpPr txBox="1">
            <a:spLocks noGrp="1"/>
          </p:cNvSpPr>
          <p:nvPr/>
        </p:nvSpPr>
        <p:spPr bwMode="auto">
          <a:xfrm>
            <a:off x="0" y="9428482"/>
            <a:ext cx="2942538" cy="49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41" tIns="46370" rIns="92741" bIns="46370" anchor="b"/>
          <a:lstStyle>
            <a:lvl1pPr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cs-CZ">
                <a:latin typeface="Arial" charset="0"/>
              </a:rPr>
              <a:t>Copyright 2006 SPSS Inc. </a:t>
            </a:r>
          </a:p>
        </p:txBody>
      </p:sp>
      <p:sp>
        <p:nvSpPr>
          <p:cNvPr id="36870" name="Zástupný symbol pro číslo snímku 5"/>
          <p:cNvSpPr txBox="1">
            <a:spLocks noGrp="1"/>
          </p:cNvSpPr>
          <p:nvPr/>
        </p:nvSpPr>
        <p:spPr bwMode="auto">
          <a:xfrm>
            <a:off x="3848790" y="9428482"/>
            <a:ext cx="2942538" cy="49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41" tIns="46370" rIns="92741" bIns="46370" anchor="b"/>
          <a:lstStyle>
            <a:lvl1pPr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29CF4410-FE88-4420-915B-43FD9413C09D}" type="slidenum">
              <a:rPr lang="en-US" altLang="cs-CZ">
                <a:latin typeface="Arial" charset="0"/>
              </a:rPr>
              <a:pPr algn="r" eaLnBrk="1" hangingPunct="1">
                <a:spcBef>
                  <a:spcPct val="0"/>
                </a:spcBef>
              </a:pPr>
              <a:t>148</a:t>
            </a:fld>
            <a:endParaRPr lang="en-US" altLang="cs-CZ">
              <a:latin typeface="Arial" charset="0"/>
            </a:endParaRPr>
          </a:p>
        </p:txBody>
      </p:sp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DC0D973B-E76D-C958-30C8-B30287082CC5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737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0738" name="Zástupný symbol pro poznámky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s-CZ"/>
          </a:p>
        </p:txBody>
      </p:sp>
      <p:sp>
        <p:nvSpPr>
          <p:cNvPr id="500739" name="Zástupný symbol pro záhlaví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/>
              <a:t>SPSS Inc. </a:t>
            </a:r>
          </a:p>
        </p:txBody>
      </p:sp>
      <p:sp>
        <p:nvSpPr>
          <p:cNvPr id="500740" name="Zástupný symbol pro zápatí 4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Copyright 2006 SPSS Inc. </a:t>
            </a:r>
          </a:p>
        </p:txBody>
      </p:sp>
      <p:sp>
        <p:nvSpPr>
          <p:cNvPr id="500741" name="Zástupný symbol pro číslo snímku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B67CFF-61CD-4C92-951D-76234DF1CB17}" type="slidenum">
              <a:rPr lang="en-US" smtClean="0"/>
              <a:pPr/>
              <a:t>158</a:t>
            </a:fld>
            <a:endParaRPr lang="en-US"/>
          </a:p>
        </p:txBody>
      </p:sp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29543337-6932-20D8-9929-777CAED52B8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785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2786" name="Zástupný symbol pro poznámky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s-CZ"/>
          </a:p>
        </p:txBody>
      </p:sp>
      <p:sp>
        <p:nvSpPr>
          <p:cNvPr id="502787" name="Zástupný symbol pro záhlaví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/>
              <a:t>SPSS Inc. </a:t>
            </a:r>
          </a:p>
        </p:txBody>
      </p:sp>
      <p:sp>
        <p:nvSpPr>
          <p:cNvPr id="502788" name="Zástupný symbol pro zápatí 4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Copyright 2006 SPSS Inc. </a:t>
            </a:r>
          </a:p>
        </p:txBody>
      </p:sp>
      <p:sp>
        <p:nvSpPr>
          <p:cNvPr id="502789" name="Zástupný symbol pro číslo snímku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13FA352-DEF6-456C-ACFC-6F101540AF21}" type="slidenum">
              <a:rPr lang="en-US" smtClean="0"/>
              <a:pPr/>
              <a:t>160</a:t>
            </a:fld>
            <a:endParaRPr lang="en-US"/>
          </a:p>
        </p:txBody>
      </p:sp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08AD0114-88F2-4695-A2B9-4A2071BC659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92C87-38D0-4D9D-BCF6-FB5299A404B5}" type="slidenum">
              <a:rPr lang="cs-CZ" smtClean="0"/>
              <a:t>82</a:t>
            </a:fld>
            <a:endParaRPr lang="cs-CZ"/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06B6213D-D7CF-46A6-B511-84393CE27F5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42035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42975" y="1347788"/>
            <a:ext cx="4846638" cy="363537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34BD99-8C19-4E95-B6FB-0F1A10093492}" type="slidenum">
              <a:rPr lang="cs-CZ" smtClean="0"/>
              <a:t>83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629423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42975" y="1347788"/>
            <a:ext cx="4846638" cy="363537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Johann Carl Friedrich Gauss (1777-1855) Německo</a:t>
            </a:r>
          </a:p>
          <a:p>
            <a:r>
              <a:rPr lang="cs-CZ" dirty="0"/>
              <a:t>William </a:t>
            </a:r>
            <a:r>
              <a:rPr lang="cs-CZ" dirty="0" err="1"/>
              <a:t>Sealy</a:t>
            </a:r>
            <a:r>
              <a:rPr lang="cs-CZ" dirty="0"/>
              <a:t> </a:t>
            </a:r>
            <a:r>
              <a:rPr lang="cs-CZ" dirty="0" err="1"/>
              <a:t>Gosset</a:t>
            </a:r>
            <a:r>
              <a:rPr lang="cs-CZ" dirty="0"/>
              <a:t> (1876-1937) GB, Irsko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34BD99-8C19-4E95-B6FB-0F1A10093492}" type="slidenum">
              <a:rPr lang="cs-CZ" smtClean="0"/>
              <a:t>84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266474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42975" y="1347788"/>
            <a:ext cx="4846638" cy="363537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DF07C4-074C-4945-8CBF-27EA8BB84A2B}" type="slidenum">
              <a:rPr lang="cs-CZ" smtClean="0"/>
              <a:pPr>
                <a:defRPr/>
              </a:pPr>
              <a:t>86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254830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DF07C4-074C-4945-8CBF-27EA8BB84A2B}" type="slidenum">
              <a:rPr lang="cs-CZ" smtClean="0"/>
              <a:pPr>
                <a:defRPr/>
              </a:pPr>
              <a:t>92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05490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42975" y="1347788"/>
            <a:ext cx="4846638" cy="363537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DF07C4-074C-4945-8CBF-27EA8BB84A2B}" type="slidenum">
              <a:rPr lang="cs-CZ" smtClean="0"/>
              <a:pPr>
                <a:defRPr/>
              </a:pPr>
              <a:t>93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756307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DF07C4-074C-4945-8CBF-27EA8BB84A2B}" type="slidenum">
              <a:rPr lang="cs-CZ" smtClean="0"/>
              <a:pPr>
                <a:defRPr/>
              </a:pPr>
              <a:t>99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24312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DF07C4-074C-4945-8CBF-27EA8BB84A2B}" type="slidenum">
              <a:rPr lang="cs-CZ" smtClean="0"/>
              <a:pPr>
                <a:defRPr/>
              </a:pPr>
              <a:t>102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96787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2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779712" y="1700808"/>
            <a:ext cx="4896544" cy="1470025"/>
          </a:xfrm>
        </p:spPr>
        <p:txBody>
          <a:bodyPr/>
          <a:lstStyle>
            <a:lvl1pPr algn="l">
              <a:defRPr/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779712" y="3249324"/>
            <a:ext cx="5896744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74204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38604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24877321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03.11.2025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50085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03.11.2025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307357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03.11.2025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410513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03.11.2025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492040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03.11.2025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63405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03.11.2025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21470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03.11.2025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661699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03.11.2025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65162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540000"/>
          </a:xfrm>
        </p:spPr>
        <p:txBody>
          <a:bodyPr rIns="0"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dirty="0" smtClean="0"/>
            </a:lvl1pPr>
            <a:lvl2pPr>
              <a:defRPr lang="cs-CZ" dirty="0" smtClean="0"/>
            </a:lvl2pPr>
            <a:lvl3pPr>
              <a:defRPr lang="cs-CZ" dirty="0" smtClean="0"/>
            </a:lvl3pPr>
            <a:lvl4pPr>
              <a:defRPr lang="cs-CZ" dirty="0" smtClean="0"/>
            </a:lvl4pPr>
            <a:lvl5pPr>
              <a:defRPr lang="cs-CZ" dirty="0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Kliknutím lze upravit styly předlohy textu.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1737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03.11.2025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036947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03.11.2025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054294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03.11.2025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42083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03.11.2025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530024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03.11.2025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679371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03.11.2025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698281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03.11.2025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1864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03.11.2025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554362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03.11.2025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767586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03.11.2025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48967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35683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03.11.2025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30412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03.11.2025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125351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03.11.2025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46392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03.11.2025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3317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16000" y="899999"/>
            <a:ext cx="432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smtClean="0"/>
            </a:lvl1pPr>
            <a:lvl2pPr>
              <a:defRPr lang="cs-CZ" smtClean="0"/>
            </a:lvl2pPr>
            <a:lvl3pPr>
              <a:defRPr lang="cs-CZ" smtClean="0"/>
            </a:lvl3pPr>
            <a:lvl4pPr>
              <a:defRPr lang="cs-CZ" smtClean="0"/>
            </a:lvl4pPr>
            <a:lvl5pPr>
              <a:defRPr lang="cs-CZ" dirty="0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Kliknutím lze upravit styly předlohy textu.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08000" y="899999"/>
            <a:ext cx="432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smtClean="0"/>
            </a:lvl1pPr>
            <a:lvl2pPr>
              <a:defRPr lang="cs-CZ" smtClean="0"/>
            </a:lvl2pPr>
            <a:lvl3pPr>
              <a:defRPr lang="cs-CZ" smtClean="0"/>
            </a:lvl3pPr>
            <a:lvl4pPr>
              <a:defRPr lang="cs-CZ" smtClean="0"/>
            </a:lvl4pPr>
            <a:lvl5pPr>
              <a:defRPr lang="cs-CZ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Kliknutím lze upravit styly předlohy textu.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160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465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pic>
        <p:nvPicPr>
          <p:cNvPr id="5" name="Obrázek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363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/>
        </p:nvSpPr>
        <p:spPr>
          <a:xfrm>
            <a:off x="0" y="0"/>
            <a:ext cx="3491880" cy="62373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1412776"/>
            <a:ext cx="5111750" cy="47133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898" y="4623062"/>
            <a:ext cx="1828102" cy="226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898" y="4623062"/>
            <a:ext cx="1828102" cy="226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970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1" y="6505200"/>
            <a:ext cx="9143999" cy="36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54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16000" y="900000"/>
            <a:ext cx="86400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Kliknutím lze upravit styly předlohy textu.</a:t>
            </a:r>
          </a:p>
          <a:p>
            <a:pPr marL="357188" lvl="1" indent="-174625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Druhá úroveň</a:t>
            </a:r>
          </a:p>
          <a:p>
            <a:pPr marL="539750" lvl="2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Třetí úroveň</a:t>
            </a:r>
          </a:p>
          <a:p>
            <a:pPr marL="712788" lvl="3" indent="-173038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Čtvrtá úroveň</a:t>
            </a:r>
          </a:p>
          <a:p>
            <a:pPr marL="895350" lvl="4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475" y="65660"/>
            <a:ext cx="1529525" cy="915068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360000" y="6498000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bg1">
                    <a:lumMod val="95000"/>
                  </a:schemeClr>
                </a:solidFill>
              </a:rPr>
              <a:t>© 2023 ACREA CR, spol. s r.o.</a:t>
            </a:r>
          </a:p>
        </p:txBody>
      </p:sp>
    </p:spTree>
    <p:extLst>
      <p:ext uri="{BB962C8B-B14F-4D97-AF65-F5344CB8AC3E}">
        <p14:creationId xmlns:p14="http://schemas.microsoft.com/office/powerpoint/2010/main" val="924656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cs-CZ" sz="2000" b="1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cs-CZ" sz="18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cs-CZ" sz="16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cs-CZ" sz="16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lang="cs-CZ" sz="1600" kern="1200" dirty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984552-8A5E-4C71-82DC-9004B179B453}" type="datetimeFigureOut">
              <a:rPr lang="cs-CZ" smtClean="0"/>
              <a:t>03.11.2025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6940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D20D6-69BB-4D92-BECB-695A164C9E57}" type="datetimeFigureOut">
              <a:rPr lang="cs-CZ" smtClean="0"/>
              <a:t>03.11.2025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7169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kurzystatistiky.cz/kurzy/kurzy-softwaru-ibm-spss/zaklady-statistiky-v-jazyce-r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4.xml"/></Relationships>
</file>

<file path=ppt/slides/_rels/slide10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png"/><Relationship Id="rId3" Type="http://schemas.openxmlformats.org/officeDocument/2006/relationships/image" Target="../media/image142.png"/><Relationship Id="rId7" Type="http://schemas.openxmlformats.org/officeDocument/2006/relationships/image" Target="../media/image146.png"/><Relationship Id="rId2" Type="http://schemas.openxmlformats.org/officeDocument/2006/relationships/image" Target="NUL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5.png"/><Relationship Id="rId5" Type="http://schemas.openxmlformats.org/officeDocument/2006/relationships/image" Target="../media/image144.png"/><Relationship Id="rId4" Type="http://schemas.openxmlformats.org/officeDocument/2006/relationships/image" Target="../media/image143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hyperlink" Target="https://acrea.cz/analyza-rozptylu-a-jeji-predpoklady-iii/" TargetMode="External"/><Relationship Id="rId2" Type="http://schemas.openxmlformats.org/officeDocument/2006/relationships/hyperlink" Target="https://acrea.cz/analyza-rozptylu-a-jeji-predpoklady-i/" TargetMode="External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r-charts.com/color-palettes/" TargetMode="External"/><Relationship Id="rId2" Type="http://schemas.openxmlformats.org/officeDocument/2006/relationships/hyperlink" Target="https://r-charts.com/colors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0.png"/><Relationship Id="rId2" Type="http://schemas.openxmlformats.org/officeDocument/2006/relationships/image" Target="../media/image9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10.png"/><Relationship Id="rId4" Type="http://schemas.openxmlformats.org/officeDocument/2006/relationships/image" Target="../media/image1100.png"/></Relationships>
</file>

<file path=ppt/slides/_rels/slide126.xml.rels><?xml version="1.0" encoding="UTF-8" standalone="yes"?>
<Relationships xmlns="http://schemas.openxmlformats.org/package/2006/relationships"><Relationship Id="rId7" Type="http://schemas.openxmlformats.org/officeDocument/2006/relationships/image" Target="../media/image161.png"/><Relationship Id="rId2" Type="http://schemas.openxmlformats.org/officeDocument/2006/relationships/image" Target="../media/image13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0.png"/><Relationship Id="rId5" Type="http://schemas.openxmlformats.org/officeDocument/2006/relationships/image" Target="../media/image1610.pn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2" Type="http://schemas.openxmlformats.org/officeDocument/2006/relationships/image" Target="../media/image2310.png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0.png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0.png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2.pn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4.png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6.wmf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png"/><Relationship Id="rId2" Type="http://schemas.openxmlformats.org/officeDocument/2006/relationships/image" Target="../media/image18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6.png"/><Relationship Id="rId4" Type="http://schemas.openxmlformats.org/officeDocument/2006/relationships/image" Target="../media/image185.png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png"/><Relationship Id="rId2" Type="http://schemas.openxmlformats.org/officeDocument/2006/relationships/image" Target="../media/image187.png"/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9.wmf"/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1.png"/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2.png"/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3.png"/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4.png"/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png"/><Relationship Id="rId2" Type="http://schemas.openxmlformats.org/officeDocument/2006/relationships/image" Target="../media/image19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8.png"/><Relationship Id="rId4" Type="http://schemas.openxmlformats.org/officeDocument/2006/relationships/image" Target="../media/image197.png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9.png"/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11.png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2.png"/><Relationship Id="rId2" Type="http://schemas.openxmlformats.org/officeDocument/2006/relationships/image" Target="../media/image201.png"/><Relationship Id="rId1" Type="http://schemas.openxmlformats.org/officeDocument/2006/relationships/slideLayout" Target="../slideLayouts/slideLayout2.x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1.png"/><Relationship Id="rId2" Type="http://schemas.openxmlformats.org/officeDocument/2006/relationships/image" Target="../media/image1810.png"/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2.png"/><Relationship Id="rId2" Type="http://schemas.openxmlformats.org/officeDocument/2006/relationships/image" Target="../media/image2010.png"/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3.png"/><Relationship Id="rId2" Type="http://schemas.openxmlformats.org/officeDocument/2006/relationships/image" Target="../media/image2110.png"/><Relationship Id="rId1" Type="http://schemas.openxmlformats.org/officeDocument/2006/relationships/slideLayout" Target="../slideLayouts/slideLayout2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4.png"/><Relationship Id="rId1" Type="http://schemas.openxmlformats.org/officeDocument/2006/relationships/slideLayout" Target="../slideLayouts/slideLayout2.x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png"/><Relationship Id="rId2" Type="http://schemas.openxmlformats.org/officeDocument/2006/relationships/image" Target="../media/image20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7.png"/><Relationship Id="rId1" Type="http://schemas.openxmlformats.org/officeDocument/2006/relationships/slideLayout" Target="../slideLayouts/slideLayout2.x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png"/><Relationship Id="rId2" Type="http://schemas.openxmlformats.org/officeDocument/2006/relationships/image" Target="../media/image208.png"/><Relationship Id="rId1" Type="http://schemas.openxmlformats.org/officeDocument/2006/relationships/slideLayout" Target="../slideLayouts/slideLayout2.xm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pn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2.xml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png"/><Relationship Id="rId2" Type="http://schemas.openxmlformats.org/officeDocument/2006/relationships/image" Target="../media/image310.png"/><Relationship Id="rId1" Type="http://schemas.openxmlformats.org/officeDocument/2006/relationships/slideLayout" Target="../slideLayouts/slideLayout2.xml"/></Relationships>
</file>

<file path=ppt/slides/_rels/slide1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11" Type="http://schemas.openxmlformats.org/officeDocument/2006/relationships/image" Target="../media/image64.png"/><Relationship Id="rId5" Type="http://schemas.openxmlformats.org/officeDocument/2006/relationships/image" Target="../media/image58.png"/><Relationship Id="rId10" Type="http://schemas.openxmlformats.org/officeDocument/2006/relationships/image" Target="../media/image63.png"/><Relationship Id="rId4" Type="http://schemas.openxmlformats.org/officeDocument/2006/relationships/image" Target="../media/image57.png"/><Relationship Id="rId9" Type="http://schemas.openxmlformats.org/officeDocument/2006/relationships/image" Target="../media/image6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7" Type="http://schemas.openxmlformats.org/officeDocument/2006/relationships/image" Target="../media/image93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hyperlink" Target="https://cran.r-project.org/web/packages/lubridate/vignettes/lubridate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NUL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2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www.tidyverse.org/packages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430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470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490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1.png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png"/><Relationship Id="rId3" Type="http://schemas.openxmlformats.org/officeDocument/2006/relationships/image" Target="../media/image142.png"/><Relationship Id="rId7" Type="http://schemas.openxmlformats.org/officeDocument/2006/relationships/image" Target="../media/image146.png"/><Relationship Id="rId2" Type="http://schemas.openxmlformats.org/officeDocument/2006/relationships/image" Target="../media/image6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5.png"/><Relationship Id="rId5" Type="http://schemas.openxmlformats.org/officeDocument/2006/relationships/image" Target="../media/image144.png"/><Relationship Id="rId4" Type="http://schemas.openxmlformats.org/officeDocument/2006/relationships/image" Target="../media/image143.pn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0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1.png"/><Relationship Id="rId4" Type="http://schemas.openxmlformats.org/officeDocument/2006/relationships/image" Target="../media/image150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image" Target="NUL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2.png"/><Relationship Id="rId4" Type="http://schemas.openxmlformats.org/officeDocument/2006/relationships/image" Target="../media/image144.png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0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779712" y="1700809"/>
            <a:ext cx="4896544" cy="1368152"/>
          </a:xfrm>
        </p:spPr>
        <p:txBody>
          <a:bodyPr/>
          <a:lstStyle/>
          <a:p>
            <a:pPr algn="ctr"/>
            <a:r>
              <a:rPr lang="pl-PL" dirty="0">
                <a:hlinkClick r:id="rId2"/>
              </a:rPr>
              <a:t>Základy statistiky v jazyce R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3201904" y="2636912"/>
            <a:ext cx="5896744" cy="1752600"/>
          </a:xfrm>
        </p:spPr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352282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EF5C9DB-2549-C25E-1941-6CC380C2E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Geometrické prvky tzv. </a:t>
            </a:r>
            <a:r>
              <a:rPr lang="cs-CZ" dirty="0" err="1"/>
              <a:t>geoms</a:t>
            </a:r>
            <a:endParaRPr lang="cs-CZ" dirty="0"/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1BD7AF03-B464-6F87-71DF-012902DDEF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074644"/>
            <a:ext cx="2315549" cy="5024591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CDC814D3-76D8-6393-9116-ADB2BBBD30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8738" y="1093558"/>
            <a:ext cx="2478224" cy="4986764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92D3458E-970D-532F-529E-C4FE1ED915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7635" y="987418"/>
            <a:ext cx="2421215" cy="5024591"/>
          </a:xfrm>
          <a:prstGeom prst="rect">
            <a:avLst/>
          </a:prstGeom>
        </p:spPr>
      </p:pic>
      <p:sp>
        <p:nvSpPr>
          <p:cNvPr id="15" name="Obdélník 14">
            <a:extLst>
              <a:ext uri="{FF2B5EF4-FFF2-40B4-BE49-F238E27FC236}">
                <a16:creationId xmlns:a16="http://schemas.microsoft.com/office/drawing/2014/main" id="{DC8DD4A0-CC26-986B-0BEF-2D817B747B7C}"/>
              </a:ext>
            </a:extLst>
          </p:cNvPr>
          <p:cNvSpPr/>
          <p:nvPr/>
        </p:nvSpPr>
        <p:spPr>
          <a:xfrm>
            <a:off x="326723" y="1044512"/>
            <a:ext cx="8282254" cy="50330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5587594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DC8A243-9C60-9A70-7DEF-BC123F731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Párový t-test</a:t>
            </a:r>
          </a:p>
        </p:txBody>
      </p:sp>
      <p:sp>
        <p:nvSpPr>
          <p:cNvPr id="6" name="Zástupný obsah 6">
            <a:extLst>
              <a:ext uri="{FF2B5EF4-FFF2-40B4-BE49-F238E27FC236}">
                <a16:creationId xmlns:a16="http://schemas.microsoft.com/office/drawing/2014/main" id="{E406AC8E-D570-4AB6-8E40-004770A4796D}"/>
              </a:ext>
            </a:extLst>
          </p:cNvPr>
          <p:cNvSpPr txBox="1">
            <a:spLocks noGrp="1"/>
          </p:cNvSpPr>
          <p:nvPr>
            <p:ph sz="half" idx="2"/>
          </p:nvPr>
        </p:nvSpPr>
        <p:spPr>
          <a:xfrm>
            <a:off x="341694" y="908720"/>
            <a:ext cx="8532812" cy="1800200"/>
          </a:xfrm>
          <a:prstGeom prst="rect">
            <a:avLst/>
          </a:prstGeom>
          <a:noFill/>
          <a:ln w="76200">
            <a:solidFill>
              <a:srgbClr val="0099FF"/>
            </a:solidFill>
            <a:miter lim="800000"/>
            <a:headEnd/>
            <a:tailEnd/>
          </a:ln>
        </p:spPr>
        <p:txBody>
          <a:bodyPr vert="horz" lIns="91440" tIns="45720" rIns="91440" bIns="45720" rtlCol="0">
            <a:normAutofit fontScale="92500"/>
          </a:bodyPr>
          <a:lstStyle/>
          <a:p>
            <a:pPr marL="0" indent="0">
              <a:buNone/>
            </a:pPr>
            <a:r>
              <a:rPr lang="cs-CZ" dirty="0"/>
              <a:t>Dva závislé výběry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>
                <a:solidFill>
                  <a:srgbClr val="0000FF"/>
                </a:solidFill>
              </a:rPr>
              <a:t>H</a:t>
            </a:r>
            <a:r>
              <a:rPr lang="cs-CZ" baseline="-25000" dirty="0">
                <a:solidFill>
                  <a:srgbClr val="0000FF"/>
                </a:solidFill>
              </a:rPr>
              <a:t>0</a:t>
            </a:r>
            <a:r>
              <a:rPr lang="cs-CZ" dirty="0"/>
              <a:t>: obě pozorované veličiny pochází z rozdělení se stejnou střední hodnotou</a:t>
            </a:r>
          </a:p>
          <a:p>
            <a:pPr marL="457200" lvl="1" indent="0">
              <a:buNone/>
            </a:pPr>
            <a:r>
              <a:rPr lang="cs-CZ" i="1" dirty="0">
                <a:solidFill>
                  <a:srgbClr val="0000FF"/>
                </a:solidFill>
              </a:rPr>
              <a:t>	</a:t>
            </a:r>
            <a:r>
              <a:rPr lang="el-GR" b="1" i="1" dirty="0">
                <a:solidFill>
                  <a:srgbClr val="0000FF"/>
                </a:solidFill>
              </a:rPr>
              <a:t>μ</a:t>
            </a:r>
            <a:r>
              <a:rPr lang="cs-CZ" b="1" i="1" baseline="-25000" dirty="0">
                <a:solidFill>
                  <a:srgbClr val="0000FF"/>
                </a:solidFill>
              </a:rPr>
              <a:t>1</a:t>
            </a:r>
            <a:r>
              <a:rPr lang="cs-CZ" b="1" i="1" dirty="0">
                <a:solidFill>
                  <a:srgbClr val="0000FF"/>
                </a:solidFill>
              </a:rPr>
              <a:t> =</a:t>
            </a:r>
            <a:r>
              <a:rPr lang="el-GR" b="1" i="1" dirty="0">
                <a:solidFill>
                  <a:srgbClr val="0000FF"/>
                </a:solidFill>
              </a:rPr>
              <a:t> μ</a:t>
            </a:r>
            <a:r>
              <a:rPr lang="cs-CZ" b="1" i="1" baseline="-25000" dirty="0">
                <a:solidFill>
                  <a:srgbClr val="0000FF"/>
                </a:solidFill>
              </a:rPr>
              <a:t>2</a:t>
            </a:r>
            <a:endParaRPr lang="cs-CZ" b="1" i="1" baseline="30000" dirty="0">
              <a:solidFill>
                <a:srgbClr val="0000FF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dirty="0">
                <a:solidFill>
                  <a:srgbClr val="0000FF"/>
                </a:solidFill>
              </a:rPr>
              <a:t>H</a:t>
            </a:r>
            <a:r>
              <a:rPr lang="cs-CZ" baseline="-25000" dirty="0">
                <a:solidFill>
                  <a:srgbClr val="0000FF"/>
                </a:solidFill>
              </a:rPr>
              <a:t>A</a:t>
            </a:r>
            <a:r>
              <a:rPr lang="cs-CZ" dirty="0"/>
              <a:t>: střední hodnoty rozdělení pozorovaných veličin se liší</a:t>
            </a:r>
          </a:p>
          <a:p>
            <a:pPr marL="0" indent="0">
              <a:buNone/>
            </a:pPr>
            <a:r>
              <a:rPr lang="cs-CZ" i="1" dirty="0">
                <a:solidFill>
                  <a:srgbClr val="0000FF"/>
                </a:solidFill>
              </a:rPr>
              <a:t>	</a:t>
            </a:r>
            <a:r>
              <a:rPr lang="el-GR" i="1" dirty="0">
                <a:solidFill>
                  <a:srgbClr val="0000FF"/>
                </a:solidFill>
              </a:rPr>
              <a:t>μ</a:t>
            </a:r>
            <a:r>
              <a:rPr lang="cs-CZ" i="1" baseline="-25000" dirty="0">
                <a:solidFill>
                  <a:srgbClr val="0000FF"/>
                </a:solidFill>
              </a:rPr>
              <a:t>1 </a:t>
            </a:r>
            <a:r>
              <a:rPr lang="cs-CZ" i="1" dirty="0">
                <a:solidFill>
                  <a:srgbClr val="0000FF"/>
                </a:solidFill>
              </a:rPr>
              <a:t>≠</a:t>
            </a:r>
            <a:r>
              <a:rPr lang="el-GR" i="1" dirty="0">
                <a:solidFill>
                  <a:srgbClr val="0000FF"/>
                </a:solidFill>
              </a:rPr>
              <a:t> μ</a:t>
            </a:r>
            <a:r>
              <a:rPr lang="cs-CZ" i="1" baseline="-25000" dirty="0">
                <a:solidFill>
                  <a:srgbClr val="0000FF"/>
                </a:solidFill>
              </a:rPr>
              <a:t>2</a:t>
            </a:r>
            <a:endParaRPr lang="cs-CZ" i="1" baseline="30000" dirty="0">
              <a:solidFill>
                <a:srgbClr val="0000FF"/>
              </a:solidFill>
            </a:endParaRPr>
          </a:p>
          <a:p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7" name="Zástupný obsah 6">
            <a:extLst>
              <a:ext uri="{FF2B5EF4-FFF2-40B4-BE49-F238E27FC236}">
                <a16:creationId xmlns:a16="http://schemas.microsoft.com/office/drawing/2014/main" id="{4814831E-BDED-6E94-2320-B7D52479E51F}"/>
              </a:ext>
            </a:extLst>
          </p:cNvPr>
          <p:cNvSpPr txBox="1">
            <a:spLocks noGrp="1"/>
          </p:cNvSpPr>
          <p:nvPr>
            <p:ph sz="half" idx="1"/>
          </p:nvPr>
        </p:nvSpPr>
        <p:spPr>
          <a:xfrm>
            <a:off x="341694" y="2861640"/>
            <a:ext cx="4319588" cy="3159373"/>
          </a:xfrm>
          <a:prstGeom prst="rect">
            <a:avLst/>
          </a:prstGeom>
          <a:noFill/>
          <a:ln w="76200">
            <a:solidFill>
              <a:srgbClr val="0099FF"/>
            </a:solidFill>
            <a:miter lim="800000"/>
            <a:headEnd/>
            <a:tailEnd/>
          </a:ln>
        </p:spPr>
        <p:txBody>
          <a:bodyPr vert="horz" lIns="91440" tIns="45720" rIns="91440" bIns="45720" rtlCol="0">
            <a:normAutofit fontScale="92500"/>
          </a:bodyPr>
          <a:lstStyle/>
          <a:p>
            <a:pPr marL="0" indent="0">
              <a:buNone/>
            </a:pPr>
            <a:r>
              <a:rPr lang="cs-CZ" dirty="0"/>
              <a:t> 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427D10F6-1A45-3D33-FE20-4C69C0E7A0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560" y="3140968"/>
            <a:ext cx="3479856" cy="2364176"/>
          </a:xfrm>
          <a:prstGeom prst="rect">
            <a:avLst/>
          </a:prstGeom>
        </p:spPr>
      </p:pic>
      <p:sp>
        <p:nvSpPr>
          <p:cNvPr id="9" name="Zástupný obsah 6">
            <a:extLst>
              <a:ext uri="{FF2B5EF4-FFF2-40B4-BE49-F238E27FC236}">
                <a16:creationId xmlns:a16="http://schemas.microsoft.com/office/drawing/2014/main" id="{F8730C5E-E0A1-BBAA-6D3B-BDEB116D7AFD}"/>
              </a:ext>
            </a:extLst>
          </p:cNvPr>
          <p:cNvSpPr txBox="1">
            <a:spLocks/>
          </p:cNvSpPr>
          <p:nvPr/>
        </p:nvSpPr>
        <p:spPr>
          <a:xfrm>
            <a:off x="4788024" y="2861640"/>
            <a:ext cx="4086482" cy="3159373"/>
          </a:xfrm>
          <a:prstGeom prst="rect">
            <a:avLst/>
          </a:prstGeom>
          <a:noFill/>
          <a:ln w="76200">
            <a:solidFill>
              <a:srgbClr val="0099FF"/>
            </a:solidFill>
            <a:miter lim="800000"/>
            <a:headEnd/>
            <a:tailEnd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2000" b="1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8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16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6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lang="cs-CZ"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q"/>
            </a:pPr>
            <a:endParaRPr lang="ar-AE" sz="1600" dirty="0">
              <a:solidFill>
                <a:srgbClr val="0070C0"/>
              </a:solidFill>
            </a:endParaRP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5D358DA5-7B25-669A-8EE6-15FBE34BAA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64" y="3019923"/>
            <a:ext cx="2949196" cy="2606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384123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AEB14BE-C1E2-4B6C-BD1E-FC87F93EA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rgbClr val="0070C0"/>
                </a:solidFill>
              </a:rPr>
              <a:t>Příklad na párový t-test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Zástupný obsah 15">
                <a:extLst>
                  <a:ext uri="{FF2B5EF4-FFF2-40B4-BE49-F238E27FC236}">
                    <a16:creationId xmlns:a16="http://schemas.microsoft.com/office/drawing/2014/main" id="{8946E3C4-2F87-49B8-9543-A55A9D94131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16000" y="900000"/>
                <a:ext cx="8388448" cy="3418537"/>
              </a:xfrm>
            </p:spPr>
            <p:txBody>
              <a:bodyPr>
                <a:normAutofit fontScale="77500" lnSpcReduction="20000"/>
              </a:bodyPr>
              <a:lstStyle/>
              <a:p>
                <a:r>
                  <a:rPr lang="cs-CZ" dirty="0"/>
                  <a:t>zaběhnou běžci sprint na 100m stejně rychle v tretrách A jako v tretrách B?</a:t>
                </a:r>
              </a:p>
              <a:p>
                <a:pPr lvl="1"/>
                <a:r>
                  <a:rPr lang="cs-CZ" dirty="0"/>
                  <a:t>Každý běžec poběží dvakrát: jednou v tretrách A </a:t>
                </a:r>
                <a:r>
                  <a:rPr lang="cs-CZ" dirty="0" err="1"/>
                  <a:t>a</a:t>
                </a:r>
                <a:r>
                  <a:rPr lang="cs-CZ" dirty="0"/>
                  <a:t> jednou v tretrách B.</a:t>
                </a:r>
              </a:p>
              <a:p>
                <a:r>
                  <a:rPr lang="cs-CZ" dirty="0"/>
                  <a:t>spočteme rozdíly obou časů u každého běžce</a:t>
                </a:r>
              </a:p>
              <a:p>
                <a:r>
                  <a:rPr lang="cs-CZ" dirty="0"/>
                  <a:t>spočteme průměr a výběrovou směrodatnou odchylku rozdílu časů a otestujeme, zda střední hodnota je 0 s</a:t>
                </a:r>
              </a:p>
              <a:p>
                <a:pPr lvl="1"/>
                <a:r>
                  <a:rPr lang="cs-CZ" dirty="0"/>
                  <a:t>ověříme, zda rozdíly pochází z normálního rozdělení</a:t>
                </a:r>
              </a:p>
              <a:p>
                <a:pPr marL="422041" lvl="1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cs-CZ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cs-CZ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d>
                        <m:dPr>
                          <m:ctrlPr>
                            <a:rPr lang="cs-CZ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−1,9+0,6−0,6+0,3−0,3</m:t>
                          </m:r>
                        </m:e>
                      </m:d>
                      <m:r>
                        <a:rPr lang="cs-CZ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𝟑𝟖</m:t>
                      </m:r>
                    </m:oMath>
                    <m:oMath xmlns:m="http://schemas.openxmlformats.org/officeDocument/2006/math">
                      <m:r>
                        <a:rPr lang="cs-CZ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cs-CZ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cs-CZ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cs-CZ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cs-CZ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cs-CZ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den>
                          </m:f>
                          <m:d>
                            <m:dPr>
                              <m:ctrlPr>
                                <a:rPr lang="cs-CZ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cs-CZ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−1,9+0,38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cs-CZ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cs-CZ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0,6+0,38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cs-CZ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cs-CZ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−0,6+0,38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cs-CZ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cs-CZ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0,3+0,38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cs-CZ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cs-CZ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−0,6+0,38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d>
                        </m:e>
                      </m:rad>
                      <m:r>
                        <a:rPr lang="cs-CZ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𝟗𝟕𝟑</m:t>
                      </m:r>
                    </m:oMath>
                    <m:oMath xmlns:m="http://schemas.openxmlformats.org/officeDocument/2006/math">
                      <m:r>
                        <a:rPr lang="cs-CZ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cs-CZ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−0,38</m:t>
                          </m:r>
                        </m:num>
                        <m:den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0,973</m:t>
                          </m:r>
                        </m:den>
                      </m:f>
                      <m:rad>
                        <m:radPr>
                          <m:degHide m:val="on"/>
                          <m:ctrlPr>
                            <a:rPr lang="cs-CZ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</m:rad>
                      <m:r>
                        <a:rPr lang="cs-CZ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𝟖𝟕𝟑</m:t>
                      </m:r>
                    </m:oMath>
                  </m:oMathPara>
                </a14:m>
                <a:br>
                  <a:rPr lang="cs-CZ" b="0" i="1" dirty="0">
                    <a:latin typeface="Cambria Math" panose="02040503050406030204" pitchFamily="18" charset="0"/>
                  </a:rPr>
                </a:b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cs-CZ" b="0" i="0" smtClean="0">
                        <a:latin typeface="Cambria Math" panose="02040503050406030204" pitchFamily="18" charset="0"/>
                      </a:rPr>
                      <m:t>df</m:t>
                    </m:r>
                    <m:r>
                      <a:rPr lang="cs-CZ" b="0" i="1" smtClean="0">
                        <a:latin typeface="Cambria Math" panose="02040503050406030204" pitchFamily="18" charset="0"/>
                      </a:rPr>
                      <m:t>=4     </m:t>
                    </m:r>
                    <m:sSub>
                      <m:sSubPr>
                        <m:ctrlPr>
                          <a:rPr lang="cs-CZ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cs-CZ" b="0" i="1" smtClean="0">
                            <a:latin typeface="Cambria Math" panose="02040503050406030204" pitchFamily="18" charset="0"/>
                          </a:rPr>
                          <m:t>0,025</m:t>
                        </m:r>
                      </m:sub>
                    </m:sSub>
                    <m:r>
                      <a:rPr lang="cs-CZ" b="0" i="1" smtClean="0">
                        <a:latin typeface="Cambria Math" panose="02040503050406030204" pitchFamily="18" charset="0"/>
                      </a:rPr>
                      <m:t>=−2,776     </m:t>
                    </m:r>
                    <m:sSub>
                      <m:sSubPr>
                        <m:ctrlPr>
                          <a:rPr lang="cs-CZ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cs-CZ" i="1">
                            <a:latin typeface="Cambria Math" panose="02040503050406030204" pitchFamily="18" charset="0"/>
                          </a:rPr>
                          <m:t>0,</m:t>
                        </m:r>
                        <m:r>
                          <a:rPr lang="cs-CZ" b="0" i="1" smtClean="0">
                            <a:latin typeface="Cambria Math" panose="02040503050406030204" pitchFamily="18" charset="0"/>
                          </a:rPr>
                          <m:t>97</m:t>
                        </m:r>
                        <m:r>
                          <a:rPr lang="cs-CZ" i="1">
                            <a:latin typeface="Cambria Math" panose="02040503050406030204" pitchFamily="18" charset="0"/>
                          </a:rPr>
                          <m:t>5</m:t>
                        </m:r>
                      </m:sub>
                    </m:sSub>
                    <m:r>
                      <a:rPr lang="cs-CZ" i="1">
                        <a:latin typeface="Cambria Math" panose="02040503050406030204" pitchFamily="18" charset="0"/>
                      </a:rPr>
                      <m:t>=2,776</m:t>
                    </m:r>
                  </m:oMath>
                </a14:m>
                <a:r>
                  <a:rPr lang="cs-CZ" dirty="0"/>
                  <a:t>5</a:t>
                </a:r>
              </a:p>
            </p:txBody>
          </p:sp>
        </mc:Choice>
        <mc:Fallback xmlns="">
          <p:sp>
            <p:nvSpPr>
              <p:cNvPr id="16" name="Zástupný obsah 15">
                <a:extLst>
                  <a:ext uri="{FF2B5EF4-FFF2-40B4-BE49-F238E27FC236}">
                    <a16:creationId xmlns:a16="http://schemas.microsoft.com/office/drawing/2014/main" id="{8946E3C4-2F87-49B8-9543-A55A9D94131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6000" y="900000"/>
                <a:ext cx="8388448" cy="3418537"/>
              </a:xfrm>
              <a:blipFill>
                <a:blip r:embed="rId2"/>
                <a:stretch>
                  <a:fillRect l="-291" t="-1786" r="-7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DEE49312-AD17-414D-AC26-3B31953B01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09000" y="6492875"/>
            <a:ext cx="635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6EE98658-28CE-4CA8-B57A-1E48014DBA48}" type="slidenum">
              <a:rPr lang="cs-CZ" smtClean="0"/>
              <a:pPr>
                <a:defRPr/>
              </a:pPr>
              <a:t>101</a:t>
            </a:fld>
            <a:endParaRPr lang="cs-CZ" dirty="0"/>
          </a:p>
        </p:txBody>
      </p:sp>
      <p:graphicFrame>
        <p:nvGraphicFramePr>
          <p:cNvPr id="19" name="Tabulka 18">
            <a:extLst>
              <a:ext uri="{FF2B5EF4-FFF2-40B4-BE49-F238E27FC236}">
                <a16:creationId xmlns:a16="http://schemas.microsoft.com/office/drawing/2014/main" id="{7A99DAA3-A428-4268-8F08-0614908BD134}"/>
              </a:ext>
            </a:extLst>
          </p:cNvPr>
          <p:cNvGraphicFramePr>
            <a:graphicFrameLocks noGrp="1"/>
          </p:cNvGraphicFramePr>
          <p:nvPr/>
        </p:nvGraphicFramePr>
        <p:xfrm>
          <a:off x="287281" y="4021205"/>
          <a:ext cx="2196487" cy="23199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8849">
                  <a:extLst>
                    <a:ext uri="{9D8B030D-6E8A-4147-A177-3AD203B41FA5}">
                      <a16:colId xmlns:a16="http://schemas.microsoft.com/office/drawing/2014/main" val="3983509455"/>
                    </a:ext>
                  </a:extLst>
                </a:gridCol>
                <a:gridCol w="576106">
                  <a:extLst>
                    <a:ext uri="{9D8B030D-6E8A-4147-A177-3AD203B41FA5}">
                      <a16:colId xmlns:a16="http://schemas.microsoft.com/office/drawing/2014/main" val="3602953793"/>
                    </a:ext>
                  </a:extLst>
                </a:gridCol>
                <a:gridCol w="576106">
                  <a:extLst>
                    <a:ext uri="{9D8B030D-6E8A-4147-A177-3AD203B41FA5}">
                      <a16:colId xmlns:a16="http://schemas.microsoft.com/office/drawing/2014/main" val="2817174851"/>
                    </a:ext>
                  </a:extLst>
                </a:gridCol>
                <a:gridCol w="485426">
                  <a:extLst>
                    <a:ext uri="{9D8B030D-6E8A-4147-A177-3AD203B41FA5}">
                      <a16:colId xmlns:a16="http://schemas.microsoft.com/office/drawing/2014/main" val="3895860330"/>
                    </a:ext>
                  </a:extLst>
                </a:gridCol>
              </a:tblGrid>
              <a:tr h="590843"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běžec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čas A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čas B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rozdíl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1167827503"/>
                  </a:ext>
                </a:extLst>
              </a:tr>
              <a:tr h="342314">
                <a:tc>
                  <a:txBody>
                    <a:bodyPr/>
                    <a:lstStyle/>
                    <a:p>
                      <a:pPr algn="ctr"/>
                      <a:endParaRPr lang="cs-CZ" sz="17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10,2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12,1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-1,9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2992886474"/>
                  </a:ext>
                </a:extLst>
              </a:tr>
              <a:tr h="342314">
                <a:tc>
                  <a:txBody>
                    <a:bodyPr/>
                    <a:lstStyle/>
                    <a:p>
                      <a:pPr algn="ctr"/>
                      <a:endParaRPr lang="cs-CZ" sz="17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11,7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11,1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0,6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2774909250"/>
                  </a:ext>
                </a:extLst>
              </a:tr>
              <a:tr h="342314">
                <a:tc>
                  <a:txBody>
                    <a:bodyPr/>
                    <a:lstStyle/>
                    <a:p>
                      <a:pPr algn="ctr"/>
                      <a:endParaRPr lang="cs-CZ" sz="17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13,6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14,2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-0,6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3958378296"/>
                  </a:ext>
                </a:extLst>
              </a:tr>
              <a:tr h="342314">
                <a:tc>
                  <a:txBody>
                    <a:bodyPr/>
                    <a:lstStyle/>
                    <a:p>
                      <a:pPr algn="ctr"/>
                      <a:endParaRPr lang="cs-CZ" sz="17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11,8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11,5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0,3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1610865035"/>
                  </a:ext>
                </a:extLst>
              </a:tr>
              <a:tr h="342314">
                <a:tc>
                  <a:txBody>
                    <a:bodyPr/>
                    <a:lstStyle/>
                    <a:p>
                      <a:pPr algn="ctr"/>
                      <a:endParaRPr lang="cs-CZ" sz="17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11,7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12,0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-0,3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1465327005"/>
                  </a:ext>
                </a:extLst>
              </a:tr>
            </a:tbl>
          </a:graphicData>
        </a:graphic>
      </p:graphicFrame>
      <p:pic>
        <p:nvPicPr>
          <p:cNvPr id="24" name="Zástupný obsah 10">
            <a:extLst>
              <a:ext uri="{FF2B5EF4-FFF2-40B4-BE49-F238E27FC236}">
                <a16:creationId xmlns:a16="http://schemas.microsoft.com/office/drawing/2014/main" id="{66523265-C421-4570-9621-3D02B5C65A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67544" y="4718046"/>
            <a:ext cx="243874" cy="243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Obrázek 24">
            <a:extLst>
              <a:ext uri="{FF2B5EF4-FFF2-40B4-BE49-F238E27FC236}">
                <a16:creationId xmlns:a16="http://schemas.microsoft.com/office/drawing/2014/main" id="{2E761509-686B-4090-A34B-07C53DF558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254" y="6093504"/>
            <a:ext cx="243874" cy="243874"/>
          </a:xfrm>
          <a:prstGeom prst="rect">
            <a:avLst/>
          </a:prstGeom>
        </p:spPr>
      </p:pic>
      <p:pic>
        <p:nvPicPr>
          <p:cNvPr id="26" name="Obrázek 25">
            <a:extLst>
              <a:ext uri="{FF2B5EF4-FFF2-40B4-BE49-F238E27FC236}">
                <a16:creationId xmlns:a16="http://schemas.microsoft.com/office/drawing/2014/main" id="{AE0858FD-064F-43F5-9F32-4EE38B765E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254" y="5084360"/>
            <a:ext cx="243874" cy="243874"/>
          </a:xfrm>
          <a:prstGeom prst="rect">
            <a:avLst/>
          </a:prstGeom>
        </p:spPr>
      </p:pic>
      <p:pic>
        <p:nvPicPr>
          <p:cNvPr id="27" name="Obrázek 26">
            <a:extLst>
              <a:ext uri="{FF2B5EF4-FFF2-40B4-BE49-F238E27FC236}">
                <a16:creationId xmlns:a16="http://schemas.microsoft.com/office/drawing/2014/main" id="{623F7389-DC55-4198-A3C2-6B091B409A0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7254" y="5405597"/>
            <a:ext cx="243874" cy="243874"/>
          </a:xfrm>
          <a:prstGeom prst="rect">
            <a:avLst/>
          </a:prstGeom>
        </p:spPr>
      </p:pic>
      <p:pic>
        <p:nvPicPr>
          <p:cNvPr id="28" name="Obrázek 27">
            <a:extLst>
              <a:ext uri="{FF2B5EF4-FFF2-40B4-BE49-F238E27FC236}">
                <a16:creationId xmlns:a16="http://schemas.microsoft.com/office/drawing/2014/main" id="{97C7FA8F-E03E-4195-BB79-8C162BC7028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7254" y="5772268"/>
            <a:ext cx="243874" cy="243874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46E20A05-67B1-3039-28AB-97A82AB6503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92351" y="4377733"/>
            <a:ext cx="5463250" cy="1657127"/>
          </a:xfrm>
          <a:prstGeom prst="rect">
            <a:avLst/>
          </a:prstGeom>
        </p:spPr>
      </p:pic>
      <p:sp>
        <p:nvSpPr>
          <p:cNvPr id="4" name="Obdélník 3">
            <a:extLst>
              <a:ext uri="{FF2B5EF4-FFF2-40B4-BE49-F238E27FC236}">
                <a16:creationId xmlns:a16="http://schemas.microsoft.com/office/drawing/2014/main" id="{ABAD52A3-43F8-7B0E-CFA9-84963C0DEBEC}"/>
              </a:ext>
            </a:extLst>
          </p:cNvPr>
          <p:cNvSpPr/>
          <p:nvPr/>
        </p:nvSpPr>
        <p:spPr>
          <a:xfrm>
            <a:off x="2627784" y="4839983"/>
            <a:ext cx="5328592" cy="1253521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66933380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8F992E14-6B0B-4316-BBE5-E8577BBC44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Wilcoxonův</a:t>
            </a:r>
            <a:r>
              <a:rPr lang="cs-CZ" dirty="0"/>
              <a:t> test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ástupný obsah 4">
                <a:extLst>
                  <a:ext uri="{FF2B5EF4-FFF2-40B4-BE49-F238E27FC236}">
                    <a16:creationId xmlns:a16="http://schemas.microsoft.com/office/drawing/2014/main" id="{82785513-4D1A-45D5-99C0-AB7599F1B9D9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>
              <a:xfrm>
                <a:off x="216000" y="899999"/>
                <a:ext cx="8316440" cy="5256000"/>
              </a:xfrm>
            </p:spPr>
            <p:txBody>
              <a:bodyPr>
                <a:noAutofit/>
              </a:bodyPr>
              <a:lstStyle/>
              <a:p>
                <a:pPr>
                  <a:buFont typeface="Wingdings" panose="05000000000000000000" pitchFamily="2" charset="2"/>
                  <a:buChar char="q"/>
                </a:pPr>
                <a:r>
                  <a:rPr lang="cs-CZ" dirty="0"/>
                  <a:t>dva závislé výběry, párový test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dirty="0">
                    <a:solidFill>
                      <a:schemeClr val="accent6"/>
                    </a:solidFill>
                  </a:rPr>
                  <a:t>H</a:t>
                </a:r>
                <a:r>
                  <a:rPr lang="cs-CZ" baseline="-25000" dirty="0">
                    <a:solidFill>
                      <a:schemeClr val="accent6"/>
                    </a:solidFill>
                  </a:rPr>
                  <a:t>0</a:t>
                </a:r>
                <a:r>
                  <a:rPr lang="cs-CZ" dirty="0">
                    <a:solidFill>
                      <a:schemeClr val="accent6"/>
                    </a:solidFill>
                  </a:rPr>
                  <a:t>: </a:t>
                </a:r>
                <a:r>
                  <a:rPr lang="cs-CZ" dirty="0"/>
                  <a:t>obě pozorované veličiny pochází z rozdělení se stejným mediánem</a:t>
                </a:r>
                <a:endParaRPr lang="cs-CZ" i="1" baseline="30000" dirty="0"/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dirty="0">
                    <a:solidFill>
                      <a:schemeClr val="accent6"/>
                    </a:solidFill>
                  </a:rPr>
                  <a:t>H</a:t>
                </a:r>
                <a:r>
                  <a:rPr lang="cs-CZ" baseline="-25000" dirty="0">
                    <a:solidFill>
                      <a:schemeClr val="accent6"/>
                    </a:solidFill>
                  </a:rPr>
                  <a:t>A</a:t>
                </a:r>
                <a:r>
                  <a:rPr lang="cs-CZ" dirty="0"/>
                  <a:t>: každá ze dvou pozorovaných veličin pochází z rozdělení s jiným mediánem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dirty="0"/>
                  <a:t>neparametrická alternativa párového t-testu</a:t>
                </a:r>
              </a:p>
              <a:p>
                <a:pPr lvl="1"/>
                <a:r>
                  <a:rPr lang="cs-CZ" dirty="0"/>
                  <a:t>bez předpokladu normálního rozdělení </a:t>
                </a:r>
              </a:p>
              <a:p>
                <a:pPr marL="5715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: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: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cs-CZ" b="1" dirty="0">
                  <a:ea typeface="Cambria Math" panose="02040503050406030204" pitchFamily="18" charset="0"/>
                </a:endParaRPr>
              </a:p>
              <a:p>
                <a:pPr marL="57150" indent="0" algn="ctr">
                  <a:buNone/>
                </a:pPr>
                <a:r>
                  <a:rPr lang="pl-PL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wilcox.test(x,y,paired=</a:t>
                </a:r>
                <a:r>
                  <a:rPr lang="pl-PL" b="0" dirty="0">
                    <a:solidFill>
                      <a:srgbClr val="0070C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TRUE</a:t>
                </a:r>
                <a:r>
                  <a:rPr lang="pl-PL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)</a:t>
                </a:r>
                <a:endParaRPr lang="cs-CZ" b="0" dirty="0">
                  <a:latin typeface="Consolas" panose="020B0609020204030204" pitchFamily="49" charset="0"/>
                  <a:ea typeface="Cambria Math" panose="02040503050406030204" pitchFamily="18" charset="0"/>
                </a:endParaRPr>
              </a:p>
              <a:p>
                <a:pPr marL="57150" indent="0" algn="ctr">
                  <a:buNone/>
                </a:pPr>
                <a:endParaRPr lang="cs-CZ" b="1" dirty="0">
                  <a:ea typeface="Cambria Math" panose="02040503050406030204" pitchFamily="18" charset="0"/>
                </a:endParaRPr>
              </a:p>
              <a:p>
                <a:pPr marL="5715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: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: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&gt;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cs-CZ" dirty="0">
                  <a:ea typeface="Cambria Math" panose="02040503050406030204" pitchFamily="18" charset="0"/>
                </a:endParaRPr>
              </a:p>
              <a:p>
                <a:pPr marL="57150" indent="0" algn="ctr">
                  <a:buNone/>
                </a:pPr>
                <a:r>
                  <a:rPr lang="cs-CZ" b="0" dirty="0" err="1">
                    <a:latin typeface="Consolas" panose="020B0609020204030204" pitchFamily="49" charset="0"/>
                    <a:ea typeface="Cambria Math" panose="02040503050406030204" pitchFamily="18" charset="0"/>
                  </a:rPr>
                  <a:t>wilcox.test</a:t>
                </a:r>
                <a:r>
                  <a:rPr lang="cs-CZ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(</a:t>
                </a:r>
                <a:r>
                  <a:rPr lang="pl-PL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x,y,paired=</a:t>
                </a:r>
                <a:r>
                  <a:rPr lang="pl-PL" b="0" dirty="0">
                    <a:solidFill>
                      <a:srgbClr val="0070C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TRUE</a:t>
                </a:r>
                <a:r>
                  <a:rPr lang="cs-CZ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,alternative=</a:t>
                </a:r>
                <a:r>
                  <a:rPr lang="cs-CZ" b="0" dirty="0">
                    <a:solidFill>
                      <a:srgbClr val="00B05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"</a:t>
                </a:r>
                <a:r>
                  <a:rPr lang="cs-CZ" b="0" dirty="0" err="1">
                    <a:solidFill>
                      <a:srgbClr val="00B05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greater</a:t>
                </a:r>
                <a:r>
                  <a:rPr lang="cs-CZ" b="0" dirty="0">
                    <a:solidFill>
                      <a:srgbClr val="00B05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"</a:t>
                </a:r>
                <a:r>
                  <a:rPr lang="cs-CZ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)</a:t>
                </a:r>
              </a:p>
              <a:p>
                <a:pPr marL="57150" indent="0">
                  <a:buNone/>
                </a:pPr>
                <a:endParaRPr lang="cs-CZ" dirty="0">
                  <a:ea typeface="Cambria Math" panose="02040503050406030204" pitchFamily="18" charset="0"/>
                </a:endParaRPr>
              </a:p>
              <a:p>
                <a:pPr marL="5715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: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≥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: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cs-CZ" b="1" dirty="0">
                  <a:ea typeface="Cambria Math" panose="02040503050406030204" pitchFamily="18" charset="0"/>
                </a:endParaRPr>
              </a:p>
              <a:p>
                <a:pPr marL="57150" indent="0" algn="ctr">
                  <a:buNone/>
                </a:pPr>
                <a:r>
                  <a:rPr lang="cs-CZ" b="0" dirty="0" err="1">
                    <a:latin typeface="Consolas" panose="020B0609020204030204" pitchFamily="49" charset="0"/>
                    <a:ea typeface="Cambria Math" panose="02040503050406030204" pitchFamily="18" charset="0"/>
                  </a:rPr>
                  <a:t>wilcox.test</a:t>
                </a:r>
                <a:r>
                  <a:rPr lang="cs-CZ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(</a:t>
                </a:r>
                <a:r>
                  <a:rPr lang="pl-PL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x,y,paired=</a:t>
                </a:r>
                <a:r>
                  <a:rPr lang="pl-PL" b="0" dirty="0">
                    <a:solidFill>
                      <a:srgbClr val="0070C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TRUE</a:t>
                </a:r>
                <a:r>
                  <a:rPr lang="cs-CZ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,alternative=</a:t>
                </a:r>
                <a:r>
                  <a:rPr lang="cs-CZ" b="0" dirty="0">
                    <a:solidFill>
                      <a:srgbClr val="00B05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"</a:t>
                </a:r>
                <a:r>
                  <a:rPr lang="cs-CZ" b="0" dirty="0" err="1">
                    <a:solidFill>
                      <a:srgbClr val="00B05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less</a:t>
                </a:r>
                <a:r>
                  <a:rPr lang="cs-CZ" b="0" dirty="0">
                    <a:solidFill>
                      <a:srgbClr val="00B05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"</a:t>
                </a:r>
                <a:r>
                  <a:rPr lang="cs-CZ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)</a:t>
                </a:r>
              </a:p>
              <a:p>
                <a:pPr marL="457200" lvl="1" indent="0">
                  <a:buNone/>
                </a:pPr>
                <a:endParaRPr lang="cs-CZ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5" name="Zástupný obsah 4">
                <a:extLst>
                  <a:ext uri="{FF2B5EF4-FFF2-40B4-BE49-F238E27FC236}">
                    <a16:creationId xmlns:a16="http://schemas.microsoft.com/office/drawing/2014/main" id="{82785513-4D1A-45D5-99C0-AB7599F1B9D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216000" y="899999"/>
                <a:ext cx="8316440" cy="5256000"/>
              </a:xfrm>
              <a:blipFill>
                <a:blip r:embed="rId3"/>
                <a:stretch>
                  <a:fillRect l="-659" t="-69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55620574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7900A9D5-C2C0-439B-9CD2-22CCDB862D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cs-CZ" sz="3200" dirty="0"/>
              <a:t>ANOVA</a:t>
            </a:r>
            <a:endParaRPr lang="cs-CZ" dirty="0"/>
          </a:p>
        </p:txBody>
      </p:sp>
      <p:sp>
        <p:nvSpPr>
          <p:cNvPr id="6" name="Podnadpis 5">
            <a:extLst>
              <a:ext uri="{FF2B5EF4-FFF2-40B4-BE49-F238E27FC236}">
                <a16:creationId xmlns:a16="http://schemas.microsoft.com/office/drawing/2014/main" id="{E42A0982-E68D-4406-865A-8A52EEF4B5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59832" y="2775133"/>
            <a:ext cx="1936304" cy="395700"/>
          </a:xfrm>
        </p:spPr>
        <p:txBody>
          <a:bodyPr>
            <a:normAutofit lnSpcReduction="10000"/>
          </a:bodyPr>
          <a:lstStyle/>
          <a:p>
            <a:r>
              <a:rPr lang="cs-CZ" dirty="0">
                <a:solidFill>
                  <a:schemeClr val="accent6">
                    <a:lumMod val="50000"/>
                  </a:schemeClr>
                </a:solidFill>
              </a:rPr>
              <a:t>Analýza rozptylu</a:t>
            </a:r>
          </a:p>
        </p:txBody>
      </p:sp>
    </p:spTree>
    <p:extLst>
      <p:ext uri="{BB962C8B-B14F-4D97-AF65-F5344CB8AC3E}">
        <p14:creationId xmlns:p14="http://schemas.microsoft.com/office/powerpoint/2010/main" val="851719423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692720"/>
          </a:xfrm>
        </p:spPr>
        <p:txBody>
          <a:bodyPr/>
          <a:lstStyle/>
          <a:p>
            <a:r>
              <a:rPr lang="cs-CZ" dirty="0"/>
              <a:t>Otázky a motivace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1196752"/>
            <a:ext cx="8640000" cy="4959246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sz="2400" dirty="0">
                <a:solidFill>
                  <a:schemeClr val="accent6">
                    <a:lumMod val="75000"/>
                  </a:schemeClr>
                </a:solidFill>
              </a:rPr>
              <a:t>Situace: měříme hodnoty číselné proměnné u jednotek, které jsou klasifikovány do </a:t>
            </a:r>
            <a:r>
              <a:rPr lang="cs-CZ" sz="2400" i="1" dirty="0">
                <a:solidFill>
                  <a:schemeClr val="accent6">
                    <a:lumMod val="75000"/>
                  </a:schemeClr>
                </a:solidFill>
              </a:rPr>
              <a:t>K</a:t>
            </a:r>
            <a:r>
              <a:rPr lang="cs-CZ" sz="2400" dirty="0">
                <a:solidFill>
                  <a:schemeClr val="accent6">
                    <a:lumMod val="75000"/>
                  </a:schemeClr>
                </a:solidFill>
              </a:rPr>
              <a:t> nepřekrývajících se skupin.</a:t>
            </a:r>
            <a:endParaRPr lang="cs-CZ" sz="2400" dirty="0">
              <a:solidFill>
                <a:schemeClr val="tx2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sz="2400" dirty="0">
                <a:solidFill>
                  <a:schemeClr val="tx2"/>
                </a:solidFill>
              </a:rPr>
              <a:t>Liší se od sebe populační průměry (střední hodnoty) ve skupinách nebo jsou zjištěné rozdíly výběrových průměrů způsobené pouze náhodou?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sz="2400" dirty="0">
                <a:solidFill>
                  <a:schemeClr val="tx2"/>
                </a:solidFill>
              </a:rPr>
              <a:t>Jsou hodnoty analyzované proměnné ovlivněné sledovaným faktorem (skupinami)?</a:t>
            </a:r>
          </a:p>
          <a:p>
            <a:pPr marL="0" indent="0">
              <a:buNone/>
            </a:pPr>
            <a:endParaRPr lang="cs-CZ" sz="20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104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445521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Variabilita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395536" y="1268760"/>
                <a:ext cx="8495984" cy="495924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cs-CZ" sz="2800" dirty="0">
                    <a:solidFill>
                      <a:schemeClr val="accent6">
                        <a:lumMod val="75000"/>
                      </a:schemeClr>
                    </a:solidFill>
                  </a:rPr>
                  <a:t>Rozptyl proměnné </a:t>
                </a:r>
                <a:r>
                  <a:rPr lang="cs-CZ" sz="2800" i="1" dirty="0">
                    <a:solidFill>
                      <a:schemeClr val="accent6">
                        <a:lumMod val="75000"/>
                      </a:schemeClr>
                    </a:solidFill>
                  </a:rPr>
                  <a:t>X</a:t>
                </a:r>
              </a:p>
              <a:p>
                <a:pPr marL="0" indent="0">
                  <a:buNone/>
                </a:pPr>
                <a:r>
                  <a:rPr lang="cs-CZ" sz="2400" dirty="0"/>
                  <a:t>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36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sz="36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𝒔</m:t>
                        </m:r>
                      </m:e>
                      <m:sup>
                        <m:r>
                          <a:rPr lang="cs-CZ" sz="36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cs-CZ" sz="3600" b="1" i="1" smtClean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36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cs-CZ" sz="3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sSup>
                              <m:sSupPr>
                                <m:ctrlPr>
                                  <a:rPr lang="cs-CZ" sz="3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cs-CZ" sz="3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cs-CZ" sz="36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cs-CZ" sz="36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𝑿</m:t>
                                        </m:r>
                                      </m:e>
                                      <m:sub>
                                        <m:r>
                                          <a:rPr lang="cs-CZ" sz="36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𝒊</m:t>
                                        </m:r>
                                      </m:sub>
                                    </m:sSub>
                                    <m:r>
                                      <a:rPr lang="cs-CZ" sz="3600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−</m:t>
                                    </m:r>
                                    <m:acc>
                                      <m:accPr>
                                        <m:chr m:val="̅"/>
                                        <m:ctrlPr>
                                          <a:rPr lang="cs-CZ" sz="36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cs-CZ" sz="36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𝑿</m:t>
                                        </m:r>
                                      </m:e>
                                    </m:acc>
                                  </m:e>
                                </m:d>
                              </m:e>
                              <m:sup>
                                <m:r>
                                  <a:rPr lang="cs-CZ" sz="3600" i="1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</m:sup>
                            </m:sSup>
                          </m:e>
                        </m:nary>
                      </m:num>
                      <m:den>
                        <m:r>
                          <a:rPr lang="cs-CZ" sz="36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𝒏</m:t>
                        </m:r>
                        <m:r>
                          <a:rPr lang="cs-CZ" sz="36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cs-CZ" sz="36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𝟏</m:t>
                        </m:r>
                      </m:den>
                    </m:f>
                  </m:oMath>
                </a14:m>
                <a:endParaRPr lang="cs-CZ" sz="3600" dirty="0"/>
              </a:p>
              <a:p>
                <a:pPr marL="0" indent="0">
                  <a:buNone/>
                </a:pPr>
                <a:endParaRPr lang="cs-CZ" sz="3600" dirty="0"/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sz="2400" dirty="0">
                    <a:solidFill>
                      <a:schemeClr val="tx1"/>
                    </a:solidFill>
                  </a:rPr>
                  <a:t>Proč není proměnná </a:t>
                </a:r>
                <a:r>
                  <a:rPr lang="cs-CZ" sz="2400" i="1" dirty="0">
                    <a:solidFill>
                      <a:schemeClr val="tx1"/>
                    </a:solidFill>
                  </a:rPr>
                  <a:t>X</a:t>
                </a:r>
                <a:r>
                  <a:rPr lang="cs-CZ" sz="2400" dirty="0">
                    <a:solidFill>
                      <a:schemeClr val="tx1"/>
                    </a:solidFill>
                  </a:rPr>
                  <a:t> konstantní? Co způsobuje její variabilitu? 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sz="2400" dirty="0">
                    <a:solidFill>
                      <a:schemeClr val="tx1"/>
                    </a:solidFill>
                  </a:rPr>
                  <a:t>Je možné vysvětlit tuto variabilitu vlivem zkoumaných skupin?</a:t>
                </a:r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95536" y="1268760"/>
                <a:ext cx="8495984" cy="4959246"/>
              </a:xfrm>
              <a:blipFill>
                <a:blip r:embed="rId2"/>
                <a:stretch>
                  <a:fillRect l="-1506" t="-110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105</a:t>
            </a:fld>
            <a:endParaRPr lang="en-US"/>
          </a:p>
        </p:txBody>
      </p:sp>
      <p:sp>
        <p:nvSpPr>
          <p:cNvPr id="5" name="Ovál 4">
            <a:extLst>
              <a:ext uri="{FF2B5EF4-FFF2-40B4-BE49-F238E27FC236}">
                <a16:creationId xmlns:a16="http://schemas.microsoft.com/office/drawing/2014/main" id="{ACA92F44-F160-9A98-183C-DC9D3A1F1E47}"/>
              </a:ext>
            </a:extLst>
          </p:cNvPr>
          <p:cNvSpPr/>
          <p:nvPr/>
        </p:nvSpPr>
        <p:spPr>
          <a:xfrm>
            <a:off x="2267744" y="1844824"/>
            <a:ext cx="1872208" cy="648072"/>
          </a:xfrm>
          <a:prstGeom prst="ellipse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7" name="Přímá spojnice se šipkou 6">
            <a:extLst>
              <a:ext uri="{FF2B5EF4-FFF2-40B4-BE49-F238E27FC236}">
                <a16:creationId xmlns:a16="http://schemas.microsoft.com/office/drawing/2014/main" id="{6A8F8B1A-FC57-0744-A09E-E1677DA27606}"/>
              </a:ext>
            </a:extLst>
          </p:cNvPr>
          <p:cNvCxnSpPr/>
          <p:nvPr/>
        </p:nvCxnSpPr>
        <p:spPr>
          <a:xfrm>
            <a:off x="4283968" y="2132856"/>
            <a:ext cx="792088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9" name="TextovéPole 8">
            <a:extLst>
              <a:ext uri="{FF2B5EF4-FFF2-40B4-BE49-F238E27FC236}">
                <a16:creationId xmlns:a16="http://schemas.microsoft.com/office/drawing/2014/main" id="{BD5C18EB-2143-EE3C-EF76-07B965458032}"/>
              </a:ext>
            </a:extLst>
          </p:cNvPr>
          <p:cNvSpPr txBox="1"/>
          <p:nvPr/>
        </p:nvSpPr>
        <p:spPr>
          <a:xfrm>
            <a:off x="5148064" y="1902023"/>
            <a:ext cx="2279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>
                <a:solidFill>
                  <a:schemeClr val="accent3">
                    <a:lumMod val="75000"/>
                  </a:schemeClr>
                </a:solidFill>
              </a:rPr>
              <a:t>Součet čtverců</a:t>
            </a:r>
          </a:p>
        </p:txBody>
      </p:sp>
    </p:spTree>
    <p:extLst>
      <p:ext uri="{BB962C8B-B14F-4D97-AF65-F5344CB8AC3E}">
        <p14:creationId xmlns:p14="http://schemas.microsoft.com/office/powerpoint/2010/main" val="947477869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Rozklad variability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052736"/>
                <a:ext cx="8229600" cy="5328592"/>
              </a:xfrm>
            </p:spPr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:r>
                  <a:rPr lang="cs-CZ" sz="2400" dirty="0">
                    <a:solidFill>
                      <a:srgbClr val="0070C0"/>
                    </a:solidFill>
                  </a:rPr>
                  <a:t>Celkový součet čtverců (</a:t>
                </a:r>
                <a:r>
                  <a:rPr lang="cs-CZ" sz="2400" dirty="0" err="1">
                    <a:solidFill>
                      <a:srgbClr val="0070C0"/>
                    </a:solidFill>
                  </a:rPr>
                  <a:t>Total</a:t>
                </a:r>
                <a:r>
                  <a:rPr lang="cs-CZ" sz="2400" dirty="0">
                    <a:solidFill>
                      <a:srgbClr val="0070C0"/>
                    </a:solidFill>
                  </a:rPr>
                  <a:t> Sum </a:t>
                </a:r>
                <a:r>
                  <a:rPr lang="cs-CZ" sz="2400" dirty="0" err="1">
                    <a:solidFill>
                      <a:srgbClr val="0070C0"/>
                    </a:solidFill>
                  </a:rPr>
                  <a:t>of</a:t>
                </a:r>
                <a:r>
                  <a:rPr lang="cs-CZ" sz="2400" dirty="0">
                    <a:solidFill>
                      <a:srgbClr val="0070C0"/>
                    </a:solidFill>
                  </a:rPr>
                  <a:t> </a:t>
                </a:r>
                <a:r>
                  <a:rPr lang="cs-CZ" sz="2400" dirty="0" err="1">
                    <a:solidFill>
                      <a:srgbClr val="0070C0"/>
                    </a:solidFill>
                  </a:rPr>
                  <a:t>Squares</a:t>
                </a:r>
                <a:r>
                  <a:rPr lang="cs-CZ" sz="2400" dirty="0">
                    <a:solidFill>
                      <a:srgbClr val="0070C0"/>
                    </a:solidFill>
                  </a:rPr>
                  <a:t>)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cs-CZ" sz="2200" b="1" i="1" smtClean="0">
                        <a:latin typeface="Cambria Math"/>
                      </a:rPr>
                      <m:t>𝑻𝑺𝑺</m:t>
                    </m:r>
                    <m:r>
                      <a:rPr lang="cs-CZ" sz="2200" b="1" i="1" smtClean="0">
                        <a:latin typeface="Cambria Math"/>
                      </a:rPr>
                      <m:t>= </m:t>
                    </m:r>
                    <m:nary>
                      <m:naryPr>
                        <m:chr m:val="∑"/>
                        <m:subHide m:val="on"/>
                        <m:supHide m:val="on"/>
                        <m:ctrlPr>
                          <a:rPr lang="cs-CZ" sz="2200" b="1" i="1" smtClean="0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sSup>
                          <m:sSupPr>
                            <m:ctrlPr>
                              <a:rPr lang="cs-CZ" sz="2200" b="1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cs-CZ" sz="2200" b="1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cs-CZ" sz="22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2200" b="1" i="1" smtClean="0">
                                        <a:latin typeface="Cambria Math"/>
                                      </a:rPr>
                                      <m:t>𝑿</m:t>
                                    </m:r>
                                  </m:e>
                                  <m:sub>
                                    <m:r>
                                      <a:rPr lang="cs-CZ" sz="2200" b="1" i="1" smtClean="0">
                                        <a:latin typeface="Cambria Math"/>
                                      </a:rPr>
                                      <m:t>𝒊𝒌</m:t>
                                    </m:r>
                                  </m:sub>
                                </m:sSub>
                                <m:r>
                                  <a:rPr lang="cs-CZ" sz="2200" b="1" i="1" smtClean="0">
                                    <a:latin typeface="Cambria Math"/>
                                  </a:rPr>
                                  <m:t>−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cs-CZ" sz="22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cs-CZ" sz="2200" b="1" i="1" smtClean="0">
                                        <a:latin typeface="Cambria Math"/>
                                      </a:rPr>
                                      <m:t>𝑿</m:t>
                                    </m:r>
                                  </m:e>
                                </m:acc>
                              </m:e>
                            </m:d>
                          </m:e>
                          <m:sup>
                            <m:r>
                              <a:rPr lang="cs-CZ" sz="2200" b="1" i="1" smtClean="0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nary>
                  </m:oMath>
                </a14:m>
                <a:r>
                  <a:rPr lang="cs-CZ" sz="2200" dirty="0"/>
                  <a:t> 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sz="2200" dirty="0">
                    <a:solidFill>
                      <a:schemeClr val="tx1"/>
                    </a:solidFill>
                  </a:rPr>
                  <a:t>součet čtverců rozdílů měření od společného průměru </a:t>
                </a:r>
              </a:p>
              <a:p>
                <a:pPr marL="0" indent="0">
                  <a:buNone/>
                </a:pPr>
                <a:endParaRPr lang="cs-CZ" sz="2200" dirty="0"/>
              </a:p>
              <a:p>
                <a:pPr marL="0" indent="0">
                  <a:buNone/>
                </a:pPr>
                <a:r>
                  <a:rPr lang="cs-CZ" sz="2400" dirty="0">
                    <a:solidFill>
                      <a:srgbClr val="0070C0"/>
                    </a:solidFill>
                  </a:rPr>
                  <a:t>Součet čtverců uvnitř skupin (</a:t>
                </a:r>
                <a:r>
                  <a:rPr lang="cs-CZ" sz="2400" dirty="0" err="1">
                    <a:solidFill>
                      <a:srgbClr val="0070C0"/>
                    </a:solidFill>
                  </a:rPr>
                  <a:t>Within</a:t>
                </a:r>
                <a:r>
                  <a:rPr lang="cs-CZ" sz="2400" dirty="0">
                    <a:solidFill>
                      <a:srgbClr val="0070C0"/>
                    </a:solidFill>
                  </a:rPr>
                  <a:t> </a:t>
                </a:r>
                <a:r>
                  <a:rPr lang="cs-CZ" sz="2400" dirty="0" err="1">
                    <a:solidFill>
                      <a:srgbClr val="0070C0"/>
                    </a:solidFill>
                  </a:rPr>
                  <a:t>Groups</a:t>
                </a:r>
                <a:r>
                  <a:rPr lang="cs-CZ" sz="2400" dirty="0">
                    <a:solidFill>
                      <a:srgbClr val="0070C0"/>
                    </a:solidFill>
                  </a:rPr>
                  <a:t> Sum </a:t>
                </a:r>
                <a:r>
                  <a:rPr lang="cs-CZ" sz="2400" dirty="0" err="1">
                    <a:solidFill>
                      <a:srgbClr val="0070C0"/>
                    </a:solidFill>
                  </a:rPr>
                  <a:t>of</a:t>
                </a:r>
                <a:r>
                  <a:rPr lang="cs-CZ" sz="2400" dirty="0">
                    <a:solidFill>
                      <a:srgbClr val="0070C0"/>
                    </a:solidFill>
                  </a:rPr>
                  <a:t> </a:t>
                </a:r>
                <a:r>
                  <a:rPr lang="cs-CZ" sz="2400" dirty="0" err="1">
                    <a:solidFill>
                      <a:srgbClr val="0070C0"/>
                    </a:solidFill>
                  </a:rPr>
                  <a:t>Squares</a:t>
                </a:r>
                <a:r>
                  <a:rPr lang="cs-CZ" sz="2400" dirty="0">
                    <a:solidFill>
                      <a:srgbClr val="0070C0"/>
                    </a:solidFill>
                  </a:rPr>
                  <a:t>)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cs-CZ" sz="2200" b="1" i="1" smtClean="0">
                        <a:latin typeface="Cambria Math"/>
                      </a:rPr>
                      <m:t>𝑾</m:t>
                    </m:r>
                    <m:r>
                      <a:rPr lang="cs-CZ" sz="2200" i="1">
                        <a:latin typeface="Cambria Math"/>
                      </a:rPr>
                      <m:t>𝑺𝑺</m:t>
                    </m:r>
                    <m:r>
                      <a:rPr lang="cs-CZ" sz="2200" i="1">
                        <a:latin typeface="Cambria Math"/>
                      </a:rPr>
                      <m:t>= </m:t>
                    </m:r>
                    <m:nary>
                      <m:naryPr>
                        <m:chr m:val="∑"/>
                        <m:subHide m:val="on"/>
                        <m:supHide m:val="on"/>
                        <m:ctrlPr>
                          <a:rPr lang="cs-CZ" sz="2200" i="1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sSup>
                          <m:sSupPr>
                            <m:ctrlPr>
                              <a:rPr lang="cs-CZ" sz="2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cs-CZ" sz="2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cs-CZ" sz="2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2200" i="1">
                                        <a:latin typeface="Cambria Math"/>
                                      </a:rPr>
                                      <m:t>𝑿</m:t>
                                    </m:r>
                                  </m:e>
                                  <m:sub>
                                    <m:r>
                                      <a:rPr lang="cs-CZ" sz="2200" i="1">
                                        <a:latin typeface="Cambria Math"/>
                                      </a:rPr>
                                      <m:t>𝒊𝒌</m:t>
                                    </m:r>
                                  </m:sub>
                                </m:sSub>
                                <m:r>
                                  <a:rPr lang="cs-CZ" sz="2200" i="1">
                                    <a:latin typeface="Cambria Math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cs-CZ" sz="2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̅"/>
                                        <m:ctrlPr>
                                          <a:rPr lang="cs-CZ" sz="2200" b="1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cs-CZ" sz="2200" b="1" i="1" smtClean="0">
                                            <a:latin typeface="Cambria Math"/>
                                          </a:rPr>
                                          <m:t>𝑿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cs-CZ" sz="2200" b="1" i="1" smtClean="0">
                                        <a:latin typeface="Cambria Math"/>
                                      </a:rPr>
                                      <m:t>𝒌</m:t>
                                    </m:r>
                                  </m:sub>
                                </m:sSub>
                              </m:e>
                            </m:d>
                          </m:e>
                          <m:sup>
                            <m:r>
                              <a:rPr lang="cs-CZ" sz="2200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nary>
                  </m:oMath>
                </a14:m>
                <a:r>
                  <a:rPr lang="cs-CZ" sz="2200" dirty="0"/>
                  <a:t> 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sz="2200" dirty="0">
                    <a:solidFill>
                      <a:schemeClr val="tx1"/>
                    </a:solidFill>
                  </a:rPr>
                  <a:t>součet čtverců rozdílů měření od průměrů svých skupin</a:t>
                </a:r>
              </a:p>
              <a:p>
                <a:pPr marL="0" indent="0">
                  <a:buNone/>
                </a:pPr>
                <a:endParaRPr lang="cs-CZ" sz="2200" dirty="0"/>
              </a:p>
              <a:p>
                <a:pPr marL="0" indent="0">
                  <a:buNone/>
                </a:pPr>
                <a:r>
                  <a:rPr lang="cs-CZ" sz="2400" dirty="0">
                    <a:solidFill>
                      <a:srgbClr val="0070C0"/>
                    </a:solidFill>
                  </a:rPr>
                  <a:t>Součet čtverců mezi skupinami (</a:t>
                </a:r>
                <a:r>
                  <a:rPr lang="cs-CZ" sz="2400" dirty="0" err="1">
                    <a:solidFill>
                      <a:srgbClr val="0070C0"/>
                    </a:solidFill>
                  </a:rPr>
                  <a:t>Between</a:t>
                </a:r>
                <a:r>
                  <a:rPr lang="cs-CZ" sz="2400" dirty="0">
                    <a:solidFill>
                      <a:srgbClr val="0070C0"/>
                    </a:solidFill>
                  </a:rPr>
                  <a:t> </a:t>
                </a:r>
                <a:r>
                  <a:rPr lang="cs-CZ" sz="2400" dirty="0" err="1">
                    <a:solidFill>
                      <a:srgbClr val="0070C0"/>
                    </a:solidFill>
                  </a:rPr>
                  <a:t>Groups</a:t>
                </a:r>
                <a:r>
                  <a:rPr lang="cs-CZ" sz="2400" dirty="0">
                    <a:solidFill>
                      <a:srgbClr val="0070C0"/>
                    </a:solidFill>
                  </a:rPr>
                  <a:t> Sum </a:t>
                </a:r>
                <a:r>
                  <a:rPr lang="cs-CZ" sz="2400" dirty="0" err="1">
                    <a:solidFill>
                      <a:srgbClr val="0070C0"/>
                    </a:solidFill>
                  </a:rPr>
                  <a:t>of</a:t>
                </a:r>
                <a:r>
                  <a:rPr lang="cs-CZ" sz="2400" dirty="0">
                    <a:solidFill>
                      <a:srgbClr val="0070C0"/>
                    </a:solidFill>
                  </a:rPr>
                  <a:t> </a:t>
                </a:r>
                <a:r>
                  <a:rPr lang="cs-CZ" sz="2400" dirty="0" err="1">
                    <a:solidFill>
                      <a:srgbClr val="0070C0"/>
                    </a:solidFill>
                  </a:rPr>
                  <a:t>Squares</a:t>
                </a:r>
                <a:r>
                  <a:rPr lang="cs-CZ" sz="2400" dirty="0">
                    <a:solidFill>
                      <a:srgbClr val="0070C0"/>
                    </a:solidFill>
                  </a:rPr>
                  <a:t>)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cs-CZ" sz="2200" b="1" i="1" smtClean="0">
                        <a:latin typeface="Cambria Math"/>
                      </a:rPr>
                      <m:t>𝑩</m:t>
                    </m:r>
                    <m:r>
                      <a:rPr lang="cs-CZ" sz="2200" i="1">
                        <a:latin typeface="Cambria Math"/>
                      </a:rPr>
                      <m:t>𝑺𝑺</m:t>
                    </m:r>
                    <m:r>
                      <a:rPr lang="cs-CZ" sz="2200" i="1">
                        <a:latin typeface="Cambria Math"/>
                      </a:rPr>
                      <m:t>= </m:t>
                    </m:r>
                    <m:nary>
                      <m:naryPr>
                        <m:chr m:val="∑"/>
                        <m:subHide m:val="on"/>
                        <m:supHide m:val="on"/>
                        <m:ctrlPr>
                          <a:rPr lang="cs-CZ" sz="2200" i="1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sSup>
                          <m:sSupPr>
                            <m:ctrlPr>
                              <a:rPr lang="cs-CZ" sz="2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cs-CZ" sz="220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cs-CZ" sz="2200" b="1" i="1" smtClean="0">
                                    <a:latin typeface="Cambria Math"/>
                                  </a:rPr>
                                  <m:t>𝒏</m:t>
                                </m:r>
                              </m:e>
                              <m:sub>
                                <m:r>
                                  <a:rPr lang="cs-CZ" sz="2200" b="1" i="1" smtClean="0">
                                    <a:latin typeface="Cambria Math"/>
                                  </a:rPr>
                                  <m:t>𝒌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cs-CZ" sz="2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cs-CZ" sz="2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̅"/>
                                        <m:ctrlPr>
                                          <a:rPr lang="cs-CZ" sz="2200" b="1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cs-CZ" sz="2200" b="1" i="1" smtClean="0">
                                            <a:latin typeface="Cambria Math"/>
                                          </a:rPr>
                                          <m:t>𝑿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cs-CZ" sz="2200" i="1">
                                        <a:latin typeface="Cambria Math"/>
                                      </a:rPr>
                                      <m:t>𝒌</m:t>
                                    </m:r>
                                  </m:sub>
                                </m:sSub>
                                <m:r>
                                  <a:rPr lang="cs-CZ" sz="2200" i="1">
                                    <a:latin typeface="Cambria Math"/>
                                  </a:rPr>
                                  <m:t>−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cs-CZ" sz="2200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cs-CZ" sz="2200" i="1">
                                        <a:latin typeface="Cambria Math"/>
                                      </a:rPr>
                                      <m:t>𝑿</m:t>
                                    </m:r>
                                  </m:e>
                                </m:acc>
                              </m:e>
                            </m:d>
                          </m:e>
                          <m:sup>
                            <m:r>
                              <a:rPr lang="cs-CZ" sz="2200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nary>
                  </m:oMath>
                </a14:m>
                <a:r>
                  <a:rPr lang="cs-CZ" sz="2200" dirty="0"/>
                  <a:t> 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sz="2200" dirty="0">
                    <a:solidFill>
                      <a:schemeClr val="tx1"/>
                    </a:solidFill>
                  </a:rPr>
                  <a:t>součet čtverců rozdílů všech měření zaměřených skupinovými průměry od společného průměru</a:t>
                </a:r>
              </a:p>
              <a:p>
                <a:pPr marL="0" indent="0">
                  <a:spcBef>
                    <a:spcPts val="1800"/>
                  </a:spcBef>
                  <a:buNone/>
                </a:pPr>
                <a:r>
                  <a:rPr lang="cs-CZ" sz="2400" dirty="0">
                    <a:solidFill>
                      <a:schemeClr val="accent6">
                        <a:lumMod val="75000"/>
                      </a:schemeClr>
                    </a:solidFill>
                  </a:rPr>
                  <a:t>TSS = WSS + BSS</a:t>
                </a:r>
              </a:p>
              <a:p>
                <a:pPr marL="0" indent="0">
                  <a:buNone/>
                </a:pPr>
                <a:r>
                  <a:rPr lang="cs-CZ" sz="2400" dirty="0">
                    <a:solidFill>
                      <a:schemeClr val="accent6">
                        <a:lumMod val="75000"/>
                      </a:schemeClr>
                    </a:solidFill>
                  </a:rPr>
                  <a:t>celková variabilita = variabilita uvnitř skupin + variabilita mezi skupinami</a:t>
                </a:r>
                <a:endParaRPr lang="cs-CZ" sz="2000" dirty="0">
                  <a:solidFill>
                    <a:schemeClr val="accent6">
                      <a:lumMod val="75000"/>
                    </a:schemeClr>
                  </a:solidFill>
                </a:endParaRPr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052736"/>
                <a:ext cx="8229600" cy="5328592"/>
              </a:xfrm>
              <a:blipFill>
                <a:blip r:embed="rId2"/>
                <a:stretch>
                  <a:fillRect l="-963" t="-2860" b="-194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106</a:t>
            </a:fld>
            <a:endParaRPr lang="en-US"/>
          </a:p>
        </p:txBody>
      </p:sp>
      <p:sp>
        <p:nvSpPr>
          <p:cNvPr id="5" name="Obdélník 4"/>
          <p:cNvSpPr/>
          <p:nvPr/>
        </p:nvSpPr>
        <p:spPr>
          <a:xfrm>
            <a:off x="323528" y="5301208"/>
            <a:ext cx="7488832" cy="1080120"/>
          </a:xfrm>
          <a:prstGeom prst="rect">
            <a:avLst/>
          </a:prstGeom>
          <a:noFill/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15924019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Nadpis 1"/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cs-CZ" dirty="0"/>
                  <a:t>Síla efektu -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b="1" i="1" dirty="0" smtClean="0">
                            <a:latin typeface="Cambria Math" panose="02040503050406030204" pitchFamily="18" charset="0"/>
                          </a:rPr>
                          <m:t>𝑬𝒕𝒂</m:t>
                        </m:r>
                      </m:e>
                      <m:sup>
                        <m:r>
                          <a:rPr lang="cs-CZ" b="1" i="1" dirty="0" smtClean="0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endParaRPr lang="cs-CZ" dirty="0"/>
              </a:p>
            </p:txBody>
          </p:sp>
        </mc:Choice>
        <mc:Fallback xmlns="">
          <p:sp>
            <p:nvSpPr>
              <p:cNvPr id="2" name="Nadpis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2015" t="-15730" b="-4269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12776"/>
                <a:ext cx="8229600" cy="482453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cs-CZ" sz="2800" dirty="0"/>
                  <a:t>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280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sz="2800" i="1">
                            <a:solidFill>
                              <a:schemeClr val="tx2"/>
                            </a:solidFill>
                            <a:latin typeface="Cambria Math"/>
                            <a:ea typeface="Cambria Math"/>
                          </a:rPr>
                          <m:t>𝜼</m:t>
                        </m:r>
                      </m:e>
                      <m:sup>
                        <m:r>
                          <a:rPr lang="cs-CZ" sz="28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cs-CZ" sz="2800" b="1" i="1" smtClean="0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80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𝒗𝒂𝒓𝒊𝒂𝒃𝒊𝒍𝒊𝒕𝒂</m:t>
                        </m:r>
                        <m:r>
                          <a:rPr lang="cs-CZ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cs-CZ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𝒎𝒆𝒛𝒊</m:t>
                        </m:r>
                        <m:r>
                          <a:rPr lang="cs-CZ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cs-CZ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𝒔𝒌𝒖𝒑𝒊𝒏𝒂𝒎𝒊</m:t>
                        </m:r>
                      </m:num>
                      <m:den>
                        <m:r>
                          <a:rPr lang="cs-CZ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𝒄𝒆𝒍𝒌𝒐𝒗</m:t>
                        </m:r>
                        <m:r>
                          <a:rPr lang="cs-CZ" sz="28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  <m:r>
                          <a:rPr lang="cs-CZ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cs-CZ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𝒗𝒂𝒓𝒊𝒂𝒃𝒊𝒍𝒊𝒕𝒂</m:t>
                        </m:r>
                      </m:den>
                    </m:f>
                  </m:oMath>
                </a14:m>
                <a:endParaRPr lang="cs-CZ" sz="2000" dirty="0"/>
              </a:p>
              <a:p>
                <a:pPr>
                  <a:buFont typeface="Wingdings" panose="05000000000000000000" pitchFamily="2" charset="2"/>
                  <a:buChar char="q"/>
                </a:pPr>
                <a:endParaRPr lang="cs-CZ" sz="2000" dirty="0">
                  <a:solidFill>
                    <a:schemeClr val="tx2"/>
                  </a:solidFill>
                </a:endParaRP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sz="2000" dirty="0">
                    <a:solidFill>
                      <a:schemeClr val="tx2"/>
                    </a:solidFill>
                  </a:rPr>
                  <a:t>stonásobek korelačního poměru se často vyjadřuje v procentech, charakterizuje </a:t>
                </a:r>
                <a:r>
                  <a:rPr lang="cs-CZ" sz="2000" dirty="0">
                    <a:solidFill>
                      <a:schemeClr val="accent6">
                        <a:lumMod val="75000"/>
                      </a:schemeClr>
                    </a:solidFill>
                  </a:rPr>
                  <a:t>procento variability proměnné </a:t>
                </a:r>
                <a:r>
                  <a:rPr lang="cs-CZ" sz="2000" i="1" dirty="0">
                    <a:solidFill>
                      <a:schemeClr val="accent6">
                        <a:lumMod val="75000"/>
                      </a:schemeClr>
                    </a:solidFill>
                  </a:rPr>
                  <a:t>X</a:t>
                </a:r>
                <a:r>
                  <a:rPr lang="cs-CZ" sz="2000" dirty="0">
                    <a:solidFill>
                      <a:schemeClr val="accent6">
                        <a:lumMod val="75000"/>
                      </a:schemeClr>
                    </a:solidFill>
                  </a:rPr>
                  <a:t> vysvětlené faktorem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sz="2000" dirty="0">
                    <a:solidFill>
                      <a:schemeClr val="tx2"/>
                    </a:solidFill>
                  </a:rPr>
                  <a:t>patří do skupiny měr, které mají obecnou vlastnost poměru vysvětlené variance zvoleným modelem, tzv. </a:t>
                </a:r>
                <a:r>
                  <a:rPr lang="cs-CZ" sz="2000" dirty="0">
                    <a:solidFill>
                      <a:schemeClr val="accent6">
                        <a:lumMod val="75000"/>
                      </a:schemeClr>
                    </a:solidFill>
                  </a:rPr>
                  <a:t>koeficienty determinace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dirty="0">
                    <a:solidFill>
                      <a:schemeClr val="accent6">
                        <a:lumMod val="75000"/>
                      </a:schemeClr>
                    </a:solidFill>
                  </a:rPr>
                  <a:t>Interval (0,1)</a:t>
                </a:r>
              </a:p>
              <a:p>
                <a:pPr lvl="1">
                  <a:buFont typeface="Wingdings" panose="05000000000000000000" pitchFamily="2" charset="2"/>
                  <a:buChar char="q"/>
                </a:pPr>
                <a:r>
                  <a:rPr lang="cs-CZ" dirty="0">
                    <a:solidFill>
                      <a:schemeClr val="accent6">
                        <a:lumMod val="75000"/>
                      </a:schemeClr>
                    </a:solidFill>
                  </a:rPr>
                  <a:t>&lt;0.01 – slabý efekt</a:t>
                </a:r>
              </a:p>
              <a:p>
                <a:pPr lvl="1">
                  <a:buFont typeface="Wingdings" panose="05000000000000000000" pitchFamily="2" charset="2"/>
                  <a:buChar char="q"/>
                </a:pPr>
                <a:r>
                  <a:rPr lang="cs-CZ" dirty="0">
                    <a:solidFill>
                      <a:schemeClr val="accent6">
                        <a:lumMod val="75000"/>
                      </a:schemeClr>
                    </a:solidFill>
                  </a:rPr>
                  <a:t>0.01 - 0.06 – střední efekt</a:t>
                </a:r>
              </a:p>
              <a:p>
                <a:pPr lvl="1">
                  <a:buFont typeface="Wingdings" panose="05000000000000000000" pitchFamily="2" charset="2"/>
                  <a:buChar char="q"/>
                </a:pPr>
                <a:r>
                  <a:rPr lang="cs-CZ" dirty="0">
                    <a:solidFill>
                      <a:schemeClr val="accent6">
                        <a:lumMod val="75000"/>
                      </a:schemeClr>
                    </a:solidFill>
                  </a:rPr>
                  <a:t>&gt;0.14 – silný efekt </a:t>
                </a:r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12776"/>
                <a:ext cx="8229600" cy="4824536"/>
              </a:xfrm>
              <a:blipFill>
                <a:blip r:embed="rId3"/>
                <a:stretch>
                  <a:fillRect l="-66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107</a:t>
            </a:fld>
            <a:endParaRPr lang="en-US"/>
          </a:p>
        </p:txBody>
      </p:sp>
      <p:sp>
        <p:nvSpPr>
          <p:cNvPr id="5" name="Obdélník 4"/>
          <p:cNvSpPr/>
          <p:nvPr/>
        </p:nvSpPr>
        <p:spPr>
          <a:xfrm>
            <a:off x="611560" y="1340769"/>
            <a:ext cx="7704856" cy="864096"/>
          </a:xfrm>
          <a:prstGeom prst="rect">
            <a:avLst/>
          </a:prstGeom>
          <a:noFill/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71182106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216684"/>
            <a:ext cx="7056784" cy="764043"/>
          </a:xfrm>
        </p:spPr>
        <p:txBody>
          <a:bodyPr/>
          <a:lstStyle/>
          <a:p>
            <a:r>
              <a:rPr lang="cs-CZ" dirty="0"/>
              <a:t>Nulová a alternativní hypotéza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54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sz="2400" dirty="0">
                <a:solidFill>
                  <a:schemeClr val="tx2"/>
                </a:solidFill>
              </a:rPr>
              <a:t>H</a:t>
            </a:r>
            <a:r>
              <a:rPr lang="cs-CZ" sz="2400" baseline="-25000" dirty="0">
                <a:solidFill>
                  <a:schemeClr val="tx2"/>
                </a:solidFill>
              </a:rPr>
              <a:t>0</a:t>
            </a:r>
            <a:r>
              <a:rPr lang="cs-CZ" sz="2400" dirty="0">
                <a:solidFill>
                  <a:schemeClr val="tx2"/>
                </a:solidFill>
              </a:rPr>
              <a:t>: střední hodnoty ve skupinách se rovnají, tj.</a:t>
            </a:r>
          </a:p>
          <a:p>
            <a:pPr>
              <a:buNone/>
            </a:pPr>
            <a:endParaRPr lang="cs-CZ" sz="2400" dirty="0">
              <a:solidFill>
                <a:schemeClr val="tx2"/>
              </a:solidFill>
            </a:endParaRPr>
          </a:p>
          <a:p>
            <a:pPr>
              <a:buNone/>
            </a:pPr>
            <a:r>
              <a:rPr lang="cs-CZ" sz="2400" dirty="0">
                <a:solidFill>
                  <a:schemeClr val="tx2"/>
                </a:solidFill>
                <a:sym typeface="Symbol" pitchFamily="18" charset="2"/>
              </a:rPr>
              <a:t>			          </a:t>
            </a:r>
            <a:r>
              <a:rPr lang="cs-CZ" sz="24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 </a:t>
            </a:r>
            <a:r>
              <a:rPr lang="cs-CZ" sz="2400" baseline="-250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1</a:t>
            </a:r>
            <a:r>
              <a:rPr lang="cs-CZ" sz="24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 = </a:t>
            </a:r>
            <a:r>
              <a:rPr lang="cs-CZ" sz="2400" baseline="-250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2</a:t>
            </a:r>
            <a:r>
              <a:rPr lang="cs-CZ" sz="24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 = … = </a:t>
            </a:r>
            <a:r>
              <a:rPr lang="cs-CZ" sz="2400" baseline="-250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K</a:t>
            </a:r>
          </a:p>
          <a:p>
            <a:pPr>
              <a:buNone/>
            </a:pPr>
            <a:r>
              <a:rPr lang="cs-CZ" sz="2400" baseline="-250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                                                            </a:t>
            </a:r>
            <a:r>
              <a:rPr lang="cs-CZ" sz="24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</a:t>
            </a:r>
            <a:r>
              <a:rPr lang="cs-CZ" sz="2400" baseline="-250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ZŠ</a:t>
            </a:r>
            <a:r>
              <a:rPr lang="cs-CZ" sz="24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 = </a:t>
            </a:r>
            <a:r>
              <a:rPr lang="cs-CZ" sz="2400" baseline="-250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SŠ</a:t>
            </a:r>
            <a:r>
              <a:rPr lang="cs-CZ" sz="24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 = </a:t>
            </a:r>
            <a:r>
              <a:rPr lang="cs-CZ" sz="2400" baseline="-250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VŠ</a:t>
            </a:r>
          </a:p>
          <a:p>
            <a:pPr>
              <a:buNone/>
            </a:pPr>
            <a:endParaRPr lang="cs-CZ" sz="2400" baseline="-25000" dirty="0">
              <a:solidFill>
                <a:srgbClr val="C00000"/>
              </a:solidFill>
              <a:sym typeface="Symbol" pitchFamily="18" charset="2"/>
            </a:endParaRPr>
          </a:p>
          <a:p>
            <a:pPr>
              <a:buNone/>
            </a:pPr>
            <a:r>
              <a:rPr lang="cs-CZ" sz="2400" dirty="0">
                <a:solidFill>
                  <a:schemeClr val="tx2"/>
                </a:solidFill>
              </a:rPr>
              <a:t>H</a:t>
            </a:r>
            <a:r>
              <a:rPr lang="cs-CZ" sz="2400" baseline="-25000" dirty="0">
                <a:solidFill>
                  <a:schemeClr val="tx2"/>
                </a:solidFill>
              </a:rPr>
              <a:t>A</a:t>
            </a:r>
            <a:r>
              <a:rPr lang="cs-CZ" sz="2400" dirty="0">
                <a:solidFill>
                  <a:schemeClr val="tx2"/>
                </a:solidFill>
              </a:rPr>
              <a:t>: alespoň jedna střední hodnota se odlišuje od jiné, tj.</a:t>
            </a:r>
          </a:p>
          <a:p>
            <a:pPr>
              <a:buNone/>
            </a:pPr>
            <a:r>
              <a:rPr lang="cs-CZ" sz="2400" dirty="0">
                <a:solidFill>
                  <a:schemeClr val="tx2"/>
                </a:solidFill>
              </a:rPr>
              <a:t> </a:t>
            </a:r>
          </a:p>
          <a:p>
            <a:pPr>
              <a:buNone/>
            </a:pPr>
            <a:r>
              <a:rPr lang="cs-CZ" sz="2400" dirty="0">
                <a:solidFill>
                  <a:schemeClr val="tx2"/>
                </a:solidFill>
                <a:sym typeface="Symbol"/>
              </a:rPr>
              <a:t>				</a:t>
            </a:r>
            <a:r>
              <a:rPr lang="cs-CZ" sz="2400" dirty="0">
                <a:solidFill>
                  <a:schemeClr val="accent6">
                    <a:lumMod val="75000"/>
                  </a:schemeClr>
                </a:solidFill>
                <a:sym typeface="Symbol"/>
              </a:rPr>
              <a:t> </a:t>
            </a:r>
            <a:r>
              <a:rPr lang="cs-CZ" sz="2400" dirty="0" err="1">
                <a:solidFill>
                  <a:schemeClr val="accent6">
                    <a:lumMod val="75000"/>
                  </a:schemeClr>
                </a:solidFill>
                <a:sym typeface="Symbol"/>
              </a:rPr>
              <a:t>i,j</a:t>
            </a:r>
            <a:r>
              <a:rPr lang="cs-CZ" sz="2400" dirty="0">
                <a:solidFill>
                  <a:schemeClr val="accent6">
                    <a:lumMod val="75000"/>
                  </a:schemeClr>
                </a:solidFill>
                <a:sym typeface="Symbol"/>
              </a:rPr>
              <a:t>: </a:t>
            </a:r>
            <a:r>
              <a:rPr lang="cs-CZ" sz="24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</a:t>
            </a:r>
            <a:r>
              <a:rPr lang="cs-CZ" sz="2400" baseline="-250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i</a:t>
            </a:r>
            <a:r>
              <a:rPr lang="cs-CZ" sz="24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  </a:t>
            </a:r>
            <a:r>
              <a:rPr lang="cs-CZ" sz="2400" baseline="-250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j</a:t>
            </a:r>
          </a:p>
          <a:p>
            <a:pPr>
              <a:buNone/>
            </a:pPr>
            <a:r>
              <a:rPr lang="cs-CZ" sz="2400" baseline="-250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			</a:t>
            </a:r>
            <a:r>
              <a:rPr lang="cs-CZ" sz="24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</a:t>
            </a:r>
            <a:r>
              <a:rPr lang="cs-CZ" sz="2400" baseline="-250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ZŠ</a:t>
            </a:r>
            <a:r>
              <a:rPr lang="cs-CZ" sz="24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  </a:t>
            </a:r>
            <a:r>
              <a:rPr lang="cs-CZ" sz="2400" baseline="-250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SŠ </a:t>
            </a:r>
            <a:r>
              <a:rPr lang="cs-CZ" sz="2000" dirty="0">
                <a:solidFill>
                  <a:schemeClr val="accent6">
                    <a:lumMod val="75000"/>
                  </a:schemeClr>
                </a:solidFill>
              </a:rPr>
              <a:t>|</a:t>
            </a:r>
            <a:r>
              <a:rPr lang="cs-CZ" sz="2400" baseline="-250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 </a:t>
            </a:r>
            <a:r>
              <a:rPr lang="cs-CZ" sz="24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</a:t>
            </a:r>
            <a:r>
              <a:rPr lang="cs-CZ" sz="2400" baseline="-250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ZŠ</a:t>
            </a:r>
            <a:r>
              <a:rPr lang="cs-CZ" sz="24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  </a:t>
            </a:r>
            <a:r>
              <a:rPr lang="cs-CZ" sz="2400" baseline="-250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VŠ </a:t>
            </a:r>
            <a:r>
              <a:rPr lang="cs-CZ" sz="2000" dirty="0">
                <a:solidFill>
                  <a:schemeClr val="accent6">
                    <a:lumMod val="75000"/>
                  </a:schemeClr>
                </a:solidFill>
              </a:rPr>
              <a:t>| </a:t>
            </a:r>
            <a:r>
              <a:rPr lang="cs-CZ" sz="24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</a:t>
            </a:r>
            <a:r>
              <a:rPr lang="cs-CZ" sz="2400" baseline="-250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SŠ</a:t>
            </a:r>
            <a:r>
              <a:rPr lang="cs-CZ" sz="24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  </a:t>
            </a:r>
            <a:r>
              <a:rPr lang="cs-CZ" sz="2400" baseline="-250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VŠ</a:t>
            </a:r>
          </a:p>
          <a:p>
            <a:pPr>
              <a:buNone/>
            </a:pPr>
            <a:endParaRPr lang="cs-CZ" sz="2400" baseline="-25000" dirty="0">
              <a:solidFill>
                <a:srgbClr val="C00000"/>
              </a:solidFill>
              <a:sym typeface="Symbol" pitchFamily="18" charset="2"/>
            </a:endParaRPr>
          </a:p>
          <a:p>
            <a:pPr>
              <a:buNone/>
            </a:pPr>
            <a:endParaRPr lang="cs-CZ" sz="2400" baseline="-25000" dirty="0">
              <a:solidFill>
                <a:srgbClr val="C00000"/>
              </a:solidFill>
              <a:sym typeface="Symbol" pitchFamily="18" charset="2"/>
            </a:endParaRPr>
          </a:p>
          <a:p>
            <a:pPr>
              <a:spcBef>
                <a:spcPts val="1800"/>
              </a:spcBef>
              <a:buNone/>
            </a:pPr>
            <a:endParaRPr lang="cs-CZ" sz="2400" dirty="0">
              <a:solidFill>
                <a:srgbClr val="0070C0"/>
              </a:solidFill>
              <a:sym typeface="Symbol" pitchFamily="18" charset="2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108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126419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Fisherův</a:t>
            </a:r>
            <a:r>
              <a:rPr lang="cs-CZ" dirty="0"/>
              <a:t> test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467544" y="1196752"/>
                <a:ext cx="8229600" cy="4680521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cs-CZ" sz="2400" dirty="0">
                    <a:solidFill>
                      <a:schemeClr val="accent6">
                        <a:lumMod val="75000"/>
                      </a:schemeClr>
                    </a:solidFill>
                  </a:rPr>
                  <a:t>Fisherův F-test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sz="2400" dirty="0">
                    <a:solidFill>
                      <a:schemeClr val="tx1"/>
                    </a:solidFill>
                  </a:rPr>
                  <a:t>testová statistika: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cs-CZ" sz="2800" b="1" i="1" smtClean="0">
                        <a:solidFill>
                          <a:schemeClr val="tx1"/>
                        </a:solidFill>
                        <a:latin typeface="Cambria Math"/>
                      </a:rPr>
                      <m:t>𝑭</m:t>
                    </m:r>
                    <m:r>
                      <a:rPr lang="cs-CZ" sz="2800" b="1" i="1" smtClean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cs-CZ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sSup>
                              <m:sSupPr>
                                <m:ctrlPr>
                                  <a:rPr lang="cs-CZ" sz="2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sSub>
                                  <m:sSubPr>
                                    <m:ctrlPr>
                                      <a:rPr lang="cs-CZ" sz="28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2800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𝒏</m:t>
                                    </m:r>
                                  </m:e>
                                  <m:sub>
                                    <m:r>
                                      <a:rPr lang="cs-CZ" sz="2800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𝒌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cs-CZ" sz="28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cs-CZ" sz="28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acc>
                                          <m:accPr>
                                            <m:chr m:val="̅"/>
                                            <m:ctrlPr>
                                              <a:rPr lang="cs-CZ" sz="28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accPr>
                                          <m:e>
                                            <m:r>
                                              <a:rPr lang="cs-CZ" sz="28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  <m:t>𝑿</m:t>
                                            </m:r>
                                          </m:e>
                                        </m:acc>
                                      </m:e>
                                      <m:sub>
                                        <m:r>
                                          <a:rPr lang="cs-CZ" sz="28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𝒌</m:t>
                                        </m:r>
                                      </m:sub>
                                    </m:sSub>
                                    <m:r>
                                      <a:rPr lang="cs-CZ" sz="2800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−</m:t>
                                    </m:r>
                                    <m:acc>
                                      <m:accPr>
                                        <m:chr m:val="̅"/>
                                        <m:ctrlPr>
                                          <a:rPr lang="cs-CZ" sz="28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cs-CZ" sz="28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𝑿</m:t>
                                        </m:r>
                                      </m:e>
                                    </m:acc>
                                  </m:e>
                                </m:d>
                              </m:e>
                              <m:sup>
                                <m:r>
                                  <a:rPr lang="cs-CZ" sz="2800" i="1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</m:sup>
                            </m:sSup>
                          </m:e>
                        </m:nary>
                        <m:r>
                          <a:rPr lang="cs-CZ" sz="28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/(</m:t>
                        </m:r>
                        <m:r>
                          <a:rPr lang="cs-CZ" sz="28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𝒌</m:t>
                        </m:r>
                        <m:r>
                          <a:rPr lang="cs-CZ" sz="28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cs-CZ" sz="28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𝟏</m:t>
                        </m:r>
                        <m:r>
                          <a:rPr lang="cs-CZ" sz="28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cs-CZ" sz="2800" dirty="0">
                            <a:solidFill>
                              <a:schemeClr val="tx1"/>
                            </a:solidFill>
                          </a:rPr>
                          <m:t>  </m:t>
                        </m:r>
                      </m:num>
                      <m:den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cs-CZ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sSup>
                              <m:sSupPr>
                                <m:ctrlPr>
                                  <a:rPr lang="cs-CZ" sz="2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cs-CZ" sz="28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cs-CZ" sz="28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cs-CZ" sz="28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𝑿</m:t>
                                        </m:r>
                                      </m:e>
                                      <m:sub>
                                        <m:r>
                                          <a:rPr lang="cs-CZ" sz="28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𝒊𝒌</m:t>
                                        </m:r>
                                      </m:sub>
                                    </m:sSub>
                                    <m:r>
                                      <a:rPr lang="cs-CZ" sz="2800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cs-CZ" sz="28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acc>
                                          <m:accPr>
                                            <m:chr m:val="̅"/>
                                            <m:ctrlPr>
                                              <a:rPr lang="cs-CZ" sz="28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accPr>
                                          <m:e>
                                            <m:r>
                                              <a:rPr lang="cs-CZ" sz="28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  <m:t>𝑿</m:t>
                                            </m:r>
                                          </m:e>
                                        </m:acc>
                                      </m:e>
                                      <m:sub>
                                        <m:r>
                                          <a:rPr lang="cs-CZ" sz="28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𝒌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  <m:sup>
                                <m:r>
                                  <a:rPr lang="cs-CZ" sz="2800" i="1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lang="cs-CZ" sz="2800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/</m:t>
                            </m:r>
                            <m:d>
                              <m:dPr>
                                <m:ctrlPr>
                                  <a:rPr lang="cs-CZ" sz="2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cs-CZ" sz="28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𝒏</m:t>
                                </m:r>
                                <m:r>
                                  <a:rPr lang="cs-CZ" sz="28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cs-CZ" sz="28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𝒌</m:t>
                                </m:r>
                              </m:e>
                            </m:d>
                          </m:e>
                        </m:nary>
                        <m:r>
                          <m:rPr>
                            <m:nor/>
                          </m:rPr>
                          <a:rPr lang="cs-CZ" sz="2800" b="1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 </m:t>
                        </m:r>
                      </m:den>
                    </m:f>
                  </m:oMath>
                </a14:m>
                <a:r>
                  <a:rPr lang="cs-CZ" dirty="0">
                    <a:solidFill>
                      <a:schemeClr val="tx1"/>
                    </a:solidFill>
                  </a:rPr>
                  <a:t>,	</a:t>
                </a:r>
                <a14:m>
                  <m:oMath xmlns:m="http://schemas.openxmlformats.org/officeDocument/2006/math">
                    <m:r>
                      <a:rPr lang="cs-CZ" sz="2000" b="1" i="1" dirty="0" smtClean="0">
                        <a:solidFill>
                          <a:schemeClr val="tx1"/>
                        </a:solidFill>
                        <a:latin typeface="Cambria Math"/>
                      </a:rPr>
                      <m:t>𝒅𝒇</m:t>
                    </m:r>
                    <m:r>
                      <a:rPr lang="cs-CZ" sz="2000" b="1" i="1" dirty="0" smtClean="0">
                        <a:solidFill>
                          <a:schemeClr val="tx1"/>
                        </a:solidFill>
                        <a:latin typeface="Cambria Math"/>
                      </a:rPr>
                      <m:t>= </m:t>
                    </m:r>
                    <m:d>
                      <m:dPr>
                        <m:ctrlPr>
                          <a:rPr lang="cs-CZ" sz="20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cs-CZ" sz="2000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𝒌</m:t>
                        </m:r>
                        <m:r>
                          <a:rPr lang="cs-CZ" sz="2000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cs-CZ" sz="2000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𝟏</m:t>
                        </m:r>
                        <m:r>
                          <a:rPr lang="cs-CZ" sz="2000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, </m:t>
                        </m:r>
                        <m:r>
                          <a:rPr lang="cs-CZ" sz="2000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𝒏</m:t>
                        </m:r>
                        <m:r>
                          <a:rPr lang="cs-CZ" sz="2000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cs-CZ" sz="2000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𝒌</m:t>
                        </m:r>
                      </m:e>
                    </m:d>
                  </m:oMath>
                </a14:m>
                <a:endParaRPr lang="cs-CZ" sz="2000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endParaRPr lang="cs-CZ" sz="2000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cs-CZ" sz="2000" dirty="0">
                    <a:solidFill>
                      <a:schemeClr val="tx1"/>
                    </a:solidFill>
                  </a:rPr>
                  <a:t>= průměrná čtvercová odchylka mezi skupinami / průměrná čtvercová odchylka uvnitř skupin</a:t>
                </a:r>
              </a:p>
              <a:p>
                <a:pPr marL="0" indent="0">
                  <a:buNone/>
                </a:pPr>
                <a:endParaRPr lang="cs-CZ" sz="2000" dirty="0"/>
              </a:p>
              <a:p>
                <a:pPr marL="0" indent="0">
                  <a:buNone/>
                </a:pPr>
                <a:r>
                  <a:rPr lang="cs-CZ" sz="2000" i="1" dirty="0">
                    <a:solidFill>
                      <a:srgbClr val="0070C0"/>
                    </a:solidFill>
                  </a:rPr>
                  <a:t>Pozn.: </a:t>
                </a:r>
                <a:r>
                  <a:rPr lang="cs-CZ" sz="2000" i="1" dirty="0" err="1">
                    <a:solidFill>
                      <a:srgbClr val="0070C0"/>
                    </a:solidFill>
                  </a:rPr>
                  <a:t>Fisherův</a:t>
                </a:r>
                <a:r>
                  <a:rPr lang="cs-CZ" sz="2000" i="1" dirty="0">
                    <a:solidFill>
                      <a:srgbClr val="0070C0"/>
                    </a:solidFill>
                  </a:rPr>
                  <a:t> F-test je zobecněním </a:t>
                </a:r>
                <a:r>
                  <a:rPr lang="cs-CZ" sz="2000" i="1" dirty="0" err="1">
                    <a:solidFill>
                      <a:srgbClr val="0070C0"/>
                    </a:solidFill>
                  </a:rPr>
                  <a:t>dvouvýběrového</a:t>
                </a:r>
                <a:r>
                  <a:rPr lang="cs-CZ" sz="2000" i="1" dirty="0">
                    <a:solidFill>
                      <a:srgbClr val="0070C0"/>
                    </a:solidFill>
                  </a:rPr>
                  <a:t> T-testu. V případě dvou skupin je testová statistika F druhou mocninou testové statistiky T.</a:t>
                </a:r>
              </a:p>
              <a:p>
                <a:endParaRPr lang="cs-CZ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7544" y="1196752"/>
                <a:ext cx="8229600" cy="4680521"/>
              </a:xfrm>
              <a:blipFill>
                <a:blip r:embed="rId2"/>
                <a:stretch>
                  <a:fillRect l="-1185" t="-104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109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1794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E3D12DB-BB18-3DFC-681A-F7D6AB377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2. Meřítka a škály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B8A2ECD-9172-DE5A-E3AC-CB4838746C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Umožňují definovat různé barvy, tvary, velikosti.</a:t>
            </a:r>
          </a:p>
          <a:p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</a:rPr>
              <a:t>U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možňují manipulaci s osami a legendou.</a:t>
            </a:r>
          </a:p>
          <a:p>
            <a:pPr marL="0" indent="0">
              <a:buNone/>
            </a:pPr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</a:rPr>
              <a:t>Některé </a:t>
            </a:r>
            <a:r>
              <a:rPr lang="cs-CZ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základní měřítka:</a:t>
            </a:r>
            <a:endParaRPr lang="cs-CZ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1"/>
            <a:r>
              <a:rPr lang="cs-CZ" b="1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polohové:</a:t>
            </a:r>
            <a:r>
              <a:rPr lang="cs-CZ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cs-CZ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scale_x_continuous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(), </a:t>
            </a:r>
            <a:r>
              <a:rPr lang="cs-CZ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scale_y_continuous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(), …</a:t>
            </a:r>
          </a:p>
          <a:p>
            <a:pPr lvl="1"/>
            <a:r>
              <a:rPr lang="cs-CZ" b="1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běžných transformací: </a:t>
            </a: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</a:rPr>
              <a:t>scale_x_log10(), scale_x_reverse(), scale_x_sqrt()</a:t>
            </a: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</a:rPr>
              <a:t>, …</a:t>
            </a:r>
          </a:p>
          <a:p>
            <a:pPr lvl="1"/>
            <a:r>
              <a:rPr lang="cs-CZ" b="1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velikosti</a:t>
            </a:r>
            <a:r>
              <a:rPr lang="cs-CZ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scale_size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(), </a:t>
            </a:r>
          </a:p>
          <a:p>
            <a:pPr lvl="1"/>
            <a:r>
              <a:rPr lang="cs-CZ" b="1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tvaru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scale_shape</a:t>
            </a: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</a:p>
          <a:p>
            <a:pPr lvl="1"/>
            <a:r>
              <a:rPr lang="cs-CZ" b="1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typu čár</a:t>
            </a:r>
            <a:r>
              <a:rPr lang="cs-CZ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scale_linetype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(),</a:t>
            </a:r>
          </a:p>
          <a:p>
            <a:pPr lvl="1"/>
            <a:r>
              <a:rPr lang="cs-CZ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…</a:t>
            </a:r>
            <a:endParaRPr lang="cs-CZ" dirty="0">
              <a:solidFill>
                <a:schemeClr val="accent6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0">
              <a:buNone/>
            </a:pPr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cs-CZ" b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Barevné škály:</a:t>
            </a:r>
          </a:p>
          <a:p>
            <a:pPr lvl="1"/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diskrétní/kategoriální proměnné: </a:t>
            </a:r>
            <a:r>
              <a:rPr lang="cs-CZ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scale_color_brewer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(), </a:t>
            </a:r>
            <a:r>
              <a:rPr lang="cs-CZ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scale_color_fermenter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(), </a:t>
            </a:r>
            <a:r>
              <a:rPr lang="cs-CZ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scale_color_grey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(),</a:t>
            </a:r>
          </a:p>
          <a:p>
            <a:pPr lvl="1"/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číselné spojité proměnné: </a:t>
            </a:r>
            <a:r>
              <a:rPr lang="cs-CZ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scale_color_distiller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(), </a:t>
            </a:r>
            <a:r>
              <a:rPr lang="cs-CZ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scale_color_gradient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(), scale_color_gradient2(),</a:t>
            </a:r>
          </a:p>
          <a:p>
            <a:pPr lvl="1"/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vlastní nastavení barvy: </a:t>
            </a:r>
            <a:r>
              <a:rPr lang="cs-CZ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scale_color_manual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().</a:t>
            </a:r>
          </a:p>
          <a:p>
            <a:pPr marL="457200" lvl="1" indent="0">
              <a:buNone/>
            </a:pPr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914400" lvl="2" indent="0">
              <a:buNone/>
            </a:pPr>
            <a:endParaRPr lang="cs-CZ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lvl="2" indent="0">
              <a:buNone/>
            </a:pPr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2"/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4072257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Tabulka ANOVA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110</a:t>
            </a:fld>
            <a:endParaRPr lang="en-US"/>
          </a:p>
        </p:txBody>
      </p:sp>
      <p:cxnSp>
        <p:nvCxnSpPr>
          <p:cNvPr id="9" name="Přímá spojnice se šipkou 8"/>
          <p:cNvCxnSpPr>
            <a:cxnSpLocks/>
          </p:cNvCxnSpPr>
          <p:nvPr/>
        </p:nvCxnSpPr>
        <p:spPr>
          <a:xfrm>
            <a:off x="1790097" y="2270136"/>
            <a:ext cx="1133996" cy="95472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1" name="Přímá spojnice se šipkou 10"/>
          <p:cNvCxnSpPr>
            <a:cxnSpLocks/>
          </p:cNvCxnSpPr>
          <p:nvPr/>
        </p:nvCxnSpPr>
        <p:spPr>
          <a:xfrm>
            <a:off x="4283968" y="2270136"/>
            <a:ext cx="0" cy="98763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" name="Přímá spojnice se šipkou 12"/>
          <p:cNvCxnSpPr>
            <a:cxnSpLocks/>
          </p:cNvCxnSpPr>
          <p:nvPr/>
        </p:nvCxnSpPr>
        <p:spPr>
          <a:xfrm flipH="1">
            <a:off x="4938848" y="2229339"/>
            <a:ext cx="929296" cy="99470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" name="TextovéPole 13"/>
          <p:cNvSpPr txBox="1"/>
          <p:nvPr/>
        </p:nvSpPr>
        <p:spPr>
          <a:xfrm>
            <a:off x="1554829" y="1573124"/>
            <a:ext cx="1152128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cs-CZ" sz="2000" dirty="0">
                <a:solidFill>
                  <a:srgbClr val="0070C0"/>
                </a:solidFill>
              </a:rPr>
              <a:t>součty čtverců</a:t>
            </a:r>
          </a:p>
        </p:txBody>
      </p:sp>
      <p:sp>
        <p:nvSpPr>
          <p:cNvPr id="18" name="TextovéPole 17"/>
          <p:cNvSpPr txBox="1"/>
          <p:nvPr/>
        </p:nvSpPr>
        <p:spPr>
          <a:xfrm>
            <a:off x="1709023" y="5085184"/>
            <a:ext cx="1296144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cs-CZ" sz="2000" dirty="0">
                <a:solidFill>
                  <a:srgbClr val="0070C0"/>
                </a:solidFill>
              </a:rPr>
              <a:t>stupně volnosti</a:t>
            </a:r>
          </a:p>
        </p:txBody>
      </p:sp>
      <p:sp>
        <p:nvSpPr>
          <p:cNvPr id="22" name="TextovéPole 21"/>
          <p:cNvSpPr txBox="1"/>
          <p:nvPr/>
        </p:nvSpPr>
        <p:spPr>
          <a:xfrm>
            <a:off x="4211960" y="4789892"/>
            <a:ext cx="1512168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cs-CZ" sz="2000" dirty="0">
                <a:solidFill>
                  <a:srgbClr val="0070C0"/>
                </a:solidFill>
              </a:rPr>
              <a:t>průměrné čtvercové odchylky</a:t>
            </a:r>
          </a:p>
        </p:txBody>
      </p:sp>
      <p:sp>
        <p:nvSpPr>
          <p:cNvPr id="35" name="TextovéPole 34"/>
          <p:cNvSpPr txBox="1"/>
          <p:nvPr/>
        </p:nvSpPr>
        <p:spPr>
          <a:xfrm>
            <a:off x="3563888" y="1521453"/>
            <a:ext cx="1588489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cs-CZ" sz="2000" dirty="0">
                <a:solidFill>
                  <a:srgbClr val="0070C0"/>
                </a:solidFill>
              </a:rPr>
              <a:t>testová statistika </a:t>
            </a:r>
            <a:r>
              <a:rPr lang="cs-CZ" sz="2000" i="1" dirty="0">
                <a:solidFill>
                  <a:srgbClr val="0070C0"/>
                </a:solidFill>
              </a:rPr>
              <a:t>F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B601F81B-5F54-EB2A-3B89-88509208AC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6547" y="3234298"/>
            <a:ext cx="5786171" cy="953148"/>
          </a:xfrm>
          <a:prstGeom prst="rect">
            <a:avLst/>
          </a:prstGeom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0931B52F-B0D7-FF07-8259-41D1441B43CB}"/>
              </a:ext>
            </a:extLst>
          </p:cNvPr>
          <p:cNvSpPr txBox="1"/>
          <p:nvPr/>
        </p:nvSpPr>
        <p:spPr>
          <a:xfrm>
            <a:off x="5724128" y="1788432"/>
            <a:ext cx="1588489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cs-CZ" sz="2000" dirty="0">
                <a:solidFill>
                  <a:srgbClr val="0070C0"/>
                </a:solidFill>
              </a:rPr>
              <a:t>signifikance</a:t>
            </a:r>
            <a:endParaRPr lang="cs-CZ" sz="2000" i="1" dirty="0">
              <a:solidFill>
                <a:srgbClr val="0070C0"/>
              </a:solidFill>
            </a:endParaRPr>
          </a:p>
        </p:txBody>
      </p:sp>
      <p:cxnSp>
        <p:nvCxnSpPr>
          <p:cNvPr id="8" name="Přímá spojnice se šipkou 7">
            <a:extLst>
              <a:ext uri="{FF2B5EF4-FFF2-40B4-BE49-F238E27FC236}">
                <a16:creationId xmlns:a16="http://schemas.microsoft.com/office/drawing/2014/main" id="{83F597FF-369A-3AAD-8B99-B1B9FFD642EF}"/>
              </a:ext>
            </a:extLst>
          </p:cNvPr>
          <p:cNvCxnSpPr>
            <a:cxnSpLocks/>
          </p:cNvCxnSpPr>
          <p:nvPr/>
        </p:nvCxnSpPr>
        <p:spPr>
          <a:xfrm flipH="1">
            <a:off x="5447487" y="2505151"/>
            <a:ext cx="1347439" cy="89629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57FDF050-2074-0B90-F847-27B9C9D7EFCB}"/>
              </a:ext>
            </a:extLst>
          </p:cNvPr>
          <p:cNvSpPr txBox="1"/>
          <p:nvPr/>
        </p:nvSpPr>
        <p:spPr>
          <a:xfrm>
            <a:off x="6894155" y="2387247"/>
            <a:ext cx="1763689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cs-CZ" sz="2000" dirty="0">
                <a:solidFill>
                  <a:srgbClr val="0070C0"/>
                </a:solidFill>
              </a:rPr>
              <a:t>významnost</a:t>
            </a:r>
          </a:p>
        </p:txBody>
      </p:sp>
      <p:cxnSp>
        <p:nvCxnSpPr>
          <p:cNvPr id="6" name="Přímá spojnice se šipkou 5"/>
          <p:cNvCxnSpPr>
            <a:cxnSpLocks/>
          </p:cNvCxnSpPr>
          <p:nvPr/>
        </p:nvCxnSpPr>
        <p:spPr>
          <a:xfrm flipV="1">
            <a:off x="2261282" y="3844227"/>
            <a:ext cx="104434" cy="116894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0" name="Přímá spojnice se šipkou 9"/>
          <p:cNvCxnSpPr>
            <a:cxnSpLocks/>
          </p:cNvCxnSpPr>
          <p:nvPr/>
        </p:nvCxnSpPr>
        <p:spPr>
          <a:xfrm flipH="1" flipV="1">
            <a:off x="3599386" y="3861048"/>
            <a:ext cx="684582" cy="92884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4036267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EA3975A-57E4-9AAE-50B7-EA46087AC6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ANOVA v R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2CC047D-C89A-751C-1A3F-B4D2ED91B2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Několik funkcí pro výpočet F-testu</a:t>
            </a:r>
          </a:p>
          <a:p>
            <a:pPr marL="457200" lvl="1" indent="0">
              <a:buNone/>
            </a:pPr>
            <a:r>
              <a:rPr lang="cs-CZ" sz="2000" dirty="0"/>
              <a:t>Funkce </a:t>
            </a:r>
            <a:r>
              <a:rPr lang="cs-CZ" sz="2000" dirty="0" err="1">
                <a:latin typeface="Consolas" panose="020B0609020204030204" pitchFamily="49" charset="0"/>
              </a:rPr>
              <a:t>aov</a:t>
            </a:r>
            <a:r>
              <a:rPr lang="cs-CZ" sz="2000" dirty="0">
                <a:latin typeface="Consolas" panose="020B0609020204030204" pitchFamily="49" charset="0"/>
              </a:rPr>
              <a:t>() </a:t>
            </a:r>
            <a:r>
              <a:rPr lang="cs-CZ" sz="2000" dirty="0"/>
              <a:t>–  balík </a:t>
            </a:r>
            <a:r>
              <a:rPr lang="cs-CZ" sz="2000" dirty="0" err="1">
                <a:latin typeface="Consolas" panose="020B0609020204030204" pitchFamily="49" charset="0"/>
              </a:rPr>
              <a:t>stats</a:t>
            </a:r>
            <a:endParaRPr lang="cs-CZ" sz="2000" dirty="0">
              <a:latin typeface="Consolas" panose="020B0609020204030204" pitchFamily="49" charset="0"/>
            </a:endParaRPr>
          </a:p>
          <a:p>
            <a:pPr marL="457200" lvl="1" indent="0">
              <a:buNone/>
            </a:pPr>
            <a:endParaRPr lang="cs-CZ" dirty="0">
              <a:latin typeface="Consolas" panose="020B0609020204030204" pitchFamily="49" charset="0"/>
            </a:endParaRPr>
          </a:p>
          <a:p>
            <a:pPr marL="457200" lvl="1" indent="0">
              <a:buNone/>
            </a:pPr>
            <a:r>
              <a:rPr lang="en-US" dirty="0" err="1">
                <a:latin typeface="Consolas" panose="020B0609020204030204" pitchFamily="49" charset="0"/>
              </a:rPr>
              <a:t>aov</a:t>
            </a:r>
            <a:r>
              <a:rPr lang="en-US" dirty="0">
                <a:latin typeface="Consolas" panose="020B0609020204030204" pitchFamily="49" charset="0"/>
              </a:rPr>
              <a:t>(formula, data = NULL, projections = FALSE, </a:t>
            </a:r>
            <a:r>
              <a:rPr lang="en-US" dirty="0" err="1">
                <a:latin typeface="Consolas" panose="020B0609020204030204" pitchFamily="49" charset="0"/>
              </a:rPr>
              <a:t>qr</a:t>
            </a:r>
            <a:r>
              <a:rPr lang="en-US" dirty="0">
                <a:latin typeface="Consolas" panose="020B0609020204030204" pitchFamily="49" charset="0"/>
              </a:rPr>
              <a:t> = TRUE,</a:t>
            </a:r>
          </a:p>
          <a:p>
            <a:pPr marL="457200" lvl="1" indent="0">
              <a:buNone/>
            </a:pPr>
            <a:r>
              <a:rPr lang="en-US" dirty="0">
                <a:latin typeface="Consolas" panose="020B0609020204030204" pitchFamily="49" charset="0"/>
              </a:rPr>
              <a:t>contrasts = NULL, ...)</a:t>
            </a:r>
            <a:endParaRPr lang="cs-CZ" dirty="0">
              <a:latin typeface="Consolas" panose="020B0609020204030204" pitchFamily="49" charset="0"/>
            </a:endParaRPr>
          </a:p>
          <a:p>
            <a:pPr marL="457200" lvl="1" indent="0">
              <a:buNone/>
            </a:pPr>
            <a:endParaRPr lang="cs-CZ" dirty="0">
              <a:latin typeface="Consolas" panose="020B0609020204030204" pitchFamily="49" charset="0"/>
            </a:endParaRPr>
          </a:p>
          <a:p>
            <a:pPr marL="457200" lvl="1" indent="0">
              <a:buNone/>
            </a:pPr>
            <a:r>
              <a:rPr lang="cs-CZ" sz="2000" dirty="0">
                <a:latin typeface="+mj-lt"/>
              </a:rPr>
              <a:t>Funkce</a:t>
            </a:r>
            <a:r>
              <a:rPr lang="cs-CZ" sz="2000" dirty="0">
                <a:latin typeface="Consolas" panose="020B0609020204030204" pitchFamily="49" charset="0"/>
              </a:rPr>
              <a:t> </a:t>
            </a:r>
            <a:r>
              <a:rPr lang="cs-CZ" sz="2000" dirty="0" err="1">
                <a:latin typeface="Consolas" panose="020B0609020204030204" pitchFamily="49" charset="0"/>
              </a:rPr>
              <a:t>oneway.test</a:t>
            </a:r>
            <a:r>
              <a:rPr lang="cs-CZ" sz="2000" dirty="0">
                <a:latin typeface="Consolas" panose="020B0609020204030204" pitchFamily="49" charset="0"/>
              </a:rPr>
              <a:t>() – </a:t>
            </a:r>
            <a:r>
              <a:rPr lang="cs-CZ" sz="2000" dirty="0">
                <a:latin typeface="+mj-lt"/>
              </a:rPr>
              <a:t>balík</a:t>
            </a:r>
            <a:r>
              <a:rPr lang="cs-CZ" sz="2000" dirty="0">
                <a:latin typeface="Consolas" panose="020B0609020204030204" pitchFamily="49" charset="0"/>
              </a:rPr>
              <a:t> </a:t>
            </a:r>
            <a:r>
              <a:rPr lang="cs-CZ" sz="2000" dirty="0" err="1">
                <a:latin typeface="Consolas" panose="020B0609020204030204" pitchFamily="49" charset="0"/>
              </a:rPr>
              <a:t>stats</a:t>
            </a:r>
            <a:endParaRPr lang="cs-CZ" sz="2000" dirty="0">
              <a:latin typeface="Consolas" panose="020B0609020204030204" pitchFamily="49" charset="0"/>
            </a:endParaRPr>
          </a:p>
          <a:p>
            <a:pPr marL="457200" lvl="1" indent="0">
              <a:buNone/>
            </a:pPr>
            <a:endParaRPr lang="cs-CZ" dirty="0">
              <a:latin typeface="Consolas" panose="020B0609020204030204" pitchFamily="49" charset="0"/>
            </a:endParaRPr>
          </a:p>
          <a:p>
            <a:pPr marL="457200" lvl="1" indent="0">
              <a:buNone/>
            </a:pPr>
            <a:r>
              <a:rPr lang="cs-CZ" dirty="0" err="1">
                <a:latin typeface="Consolas" panose="020B0609020204030204" pitchFamily="49" charset="0"/>
              </a:rPr>
              <a:t>oneway.test</a:t>
            </a:r>
            <a:r>
              <a:rPr lang="cs-CZ" dirty="0">
                <a:latin typeface="Consolas" panose="020B0609020204030204" pitchFamily="49" charset="0"/>
              </a:rPr>
              <a:t>(</a:t>
            </a:r>
            <a:r>
              <a:rPr lang="cs-CZ" dirty="0" err="1">
                <a:latin typeface="Consolas" panose="020B0609020204030204" pitchFamily="49" charset="0"/>
              </a:rPr>
              <a:t>formula</a:t>
            </a:r>
            <a:r>
              <a:rPr lang="cs-CZ" dirty="0">
                <a:latin typeface="Consolas" panose="020B0609020204030204" pitchFamily="49" charset="0"/>
              </a:rPr>
              <a:t>, data, </a:t>
            </a:r>
            <a:r>
              <a:rPr lang="cs-CZ" dirty="0" err="1">
                <a:latin typeface="Consolas" panose="020B0609020204030204" pitchFamily="49" charset="0"/>
              </a:rPr>
              <a:t>subset</a:t>
            </a:r>
            <a:r>
              <a:rPr lang="cs-CZ" dirty="0">
                <a:latin typeface="Consolas" panose="020B0609020204030204" pitchFamily="49" charset="0"/>
              </a:rPr>
              <a:t>, </a:t>
            </a:r>
            <a:r>
              <a:rPr lang="cs-CZ" dirty="0" err="1">
                <a:latin typeface="Consolas" panose="020B0609020204030204" pitchFamily="49" charset="0"/>
              </a:rPr>
              <a:t>na.action</a:t>
            </a:r>
            <a:r>
              <a:rPr lang="cs-CZ" dirty="0">
                <a:latin typeface="Consolas" panose="020B0609020204030204" pitchFamily="49" charset="0"/>
              </a:rPr>
              <a:t>, </a:t>
            </a:r>
            <a:r>
              <a:rPr lang="cs-CZ" dirty="0" err="1">
                <a:latin typeface="Consolas" panose="020B0609020204030204" pitchFamily="49" charset="0"/>
              </a:rPr>
              <a:t>var.equal</a:t>
            </a:r>
            <a:r>
              <a:rPr lang="cs-CZ" dirty="0">
                <a:latin typeface="Consolas" panose="020B0609020204030204" pitchFamily="49" charset="0"/>
              </a:rPr>
              <a:t> = FALSE)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b="0" dirty="0">
                <a:latin typeface="+mj-lt"/>
              </a:rPr>
              <a:t>        </a:t>
            </a:r>
            <a:r>
              <a:rPr lang="cs-CZ" sz="2000" b="0" dirty="0">
                <a:latin typeface="+mj-lt"/>
              </a:rPr>
              <a:t>Funkce</a:t>
            </a:r>
            <a:r>
              <a:rPr lang="cs-CZ" sz="2000" b="0" dirty="0">
                <a:latin typeface="Consolas" panose="020B0609020204030204" pitchFamily="49" charset="0"/>
              </a:rPr>
              <a:t> </a:t>
            </a:r>
            <a:r>
              <a:rPr lang="cs-CZ" sz="2000" b="0" dirty="0" err="1">
                <a:latin typeface="Consolas" panose="020B0609020204030204" pitchFamily="49" charset="0"/>
              </a:rPr>
              <a:t>oneway</a:t>
            </a:r>
            <a:r>
              <a:rPr lang="cs-CZ" sz="2000" b="0" dirty="0">
                <a:latin typeface="Consolas" panose="020B0609020204030204" pitchFamily="49" charset="0"/>
              </a:rPr>
              <a:t>() – </a:t>
            </a:r>
            <a:r>
              <a:rPr lang="cs-CZ" sz="2000" b="0" dirty="0">
                <a:latin typeface="+mj-lt"/>
              </a:rPr>
              <a:t>balík</a:t>
            </a:r>
            <a:r>
              <a:rPr lang="cs-CZ" sz="2000" b="0" dirty="0">
                <a:latin typeface="Consolas" panose="020B0609020204030204" pitchFamily="49" charset="0"/>
              </a:rPr>
              <a:t> </a:t>
            </a:r>
            <a:r>
              <a:rPr lang="cs-CZ" sz="2000" b="0" dirty="0" err="1">
                <a:latin typeface="Consolas" panose="020B0609020204030204" pitchFamily="49" charset="0"/>
              </a:rPr>
              <a:t>lattice</a:t>
            </a:r>
            <a:endParaRPr lang="cs-CZ" sz="2000" b="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cs-CZ" sz="2000" b="0" dirty="0">
              <a:latin typeface="Consolas" panose="020B0609020204030204" pitchFamily="49" charset="0"/>
            </a:endParaRPr>
          </a:p>
          <a:p>
            <a:pPr marL="400050" lvl="1" indent="0">
              <a:buNone/>
            </a:pPr>
            <a:r>
              <a:rPr lang="en-US" b="0" dirty="0" err="1">
                <a:latin typeface="Consolas" panose="020B0609020204030204" pitchFamily="49" charset="0"/>
              </a:rPr>
              <a:t>oneway</a:t>
            </a:r>
            <a:r>
              <a:rPr lang="en-US" b="0" dirty="0">
                <a:latin typeface="Consolas" panose="020B0609020204030204" pitchFamily="49" charset="0"/>
              </a:rPr>
              <a:t>(formula, data, location=mean, spread=function(x) </a:t>
            </a:r>
            <a:r>
              <a:rPr lang="cs-CZ" b="0" dirty="0">
                <a:latin typeface="Consolas" panose="020B0609020204030204" pitchFamily="49" charset="0"/>
              </a:rPr>
              <a:t>          </a:t>
            </a:r>
            <a:r>
              <a:rPr lang="en-US" b="0" dirty="0">
                <a:latin typeface="Consolas" panose="020B0609020204030204" pitchFamily="49" charset="0"/>
              </a:rPr>
              <a:t>sqrt(var(x)))</a:t>
            </a:r>
            <a:endParaRPr lang="cs-CZ" sz="2000" b="0" dirty="0">
              <a:latin typeface="Consolas" panose="020B0609020204030204" pitchFamily="49" charset="0"/>
            </a:endParaRPr>
          </a:p>
        </p:txBody>
      </p:sp>
      <p:sp>
        <p:nvSpPr>
          <p:cNvPr id="6" name="Obdélník: se zakulacenými rohy 5">
            <a:extLst>
              <a:ext uri="{FF2B5EF4-FFF2-40B4-BE49-F238E27FC236}">
                <a16:creationId xmlns:a16="http://schemas.microsoft.com/office/drawing/2014/main" id="{722198DD-D2C3-AAA2-3266-8C0572FEDC04}"/>
              </a:ext>
            </a:extLst>
          </p:cNvPr>
          <p:cNvSpPr/>
          <p:nvPr/>
        </p:nvSpPr>
        <p:spPr>
          <a:xfrm>
            <a:off x="683568" y="1916832"/>
            <a:ext cx="7272808" cy="792088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: se zakulacenými rohy 6">
            <a:extLst>
              <a:ext uri="{FF2B5EF4-FFF2-40B4-BE49-F238E27FC236}">
                <a16:creationId xmlns:a16="http://schemas.microsoft.com/office/drawing/2014/main" id="{4ED86E38-C235-2DCD-8681-F624FD11E4D6}"/>
              </a:ext>
            </a:extLst>
          </p:cNvPr>
          <p:cNvSpPr/>
          <p:nvPr/>
        </p:nvSpPr>
        <p:spPr>
          <a:xfrm>
            <a:off x="683568" y="3527999"/>
            <a:ext cx="7272808" cy="792088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: se zakulacenými rohy 7">
            <a:extLst>
              <a:ext uri="{FF2B5EF4-FFF2-40B4-BE49-F238E27FC236}">
                <a16:creationId xmlns:a16="http://schemas.microsoft.com/office/drawing/2014/main" id="{C7E089DA-07F2-A0E2-7767-B7938DC65457}"/>
              </a:ext>
            </a:extLst>
          </p:cNvPr>
          <p:cNvSpPr/>
          <p:nvPr/>
        </p:nvSpPr>
        <p:spPr>
          <a:xfrm>
            <a:off x="677652" y="5301208"/>
            <a:ext cx="7272808" cy="792088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77146880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Předpoklady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824537"/>
          </a:xfrm>
        </p:spPr>
        <p:txBody>
          <a:bodyPr>
            <a:normAutofit/>
          </a:bodyPr>
          <a:lstStyle/>
          <a:p>
            <a:pPr lvl="0">
              <a:buFont typeface="Wingdings" panose="05000000000000000000" pitchFamily="2" charset="2"/>
              <a:buChar char="q"/>
            </a:pPr>
            <a:r>
              <a:rPr lang="cs-CZ" sz="2400" dirty="0">
                <a:solidFill>
                  <a:schemeClr val="tx1"/>
                </a:solidFill>
              </a:rPr>
              <a:t>pozorování jsou mezi sebou navzájem nezávislá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sz="2400" dirty="0">
                <a:solidFill>
                  <a:schemeClr val="tx1"/>
                </a:solidFill>
              </a:rPr>
              <a:t>výběry jsou navzájem nezávislé (mají prázdný průnik)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cs-CZ" sz="2400" dirty="0">
                <a:solidFill>
                  <a:schemeClr val="tx1"/>
                </a:solidFill>
              </a:rPr>
              <a:t>výběry pocházejí z normálního rozdělení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cs-CZ" sz="2400" dirty="0">
                <a:solidFill>
                  <a:schemeClr val="tx1"/>
                </a:solidFill>
              </a:rPr>
              <a:t>ve skupinách jsou stejné rozptyly</a:t>
            </a:r>
          </a:p>
          <a:p>
            <a:pPr lvl="0"/>
            <a:endParaRPr lang="cs-CZ" sz="2400" dirty="0"/>
          </a:p>
          <a:p>
            <a:pPr marL="0" lvl="0" indent="0">
              <a:buNone/>
            </a:pPr>
            <a:r>
              <a:rPr lang="cs-CZ" sz="2000" i="1" dirty="0">
                <a:solidFill>
                  <a:srgbClr val="0070C0"/>
                </a:solidFill>
              </a:rPr>
              <a:t>Pozn.: Simulační studie a zkušenosti z aplikací ukazují, že první předpoklad je kritický a jeho nedodržení silně ovlivňuje aplikovate</a:t>
            </a:r>
            <a:r>
              <a:rPr lang="cs-CZ" i="1" dirty="0">
                <a:solidFill>
                  <a:srgbClr val="0070C0"/>
                </a:solidFill>
              </a:rPr>
              <a:t>lnost</a:t>
            </a:r>
            <a:r>
              <a:rPr lang="cs-CZ" sz="2000" i="1" dirty="0">
                <a:solidFill>
                  <a:srgbClr val="0070C0"/>
                </a:solidFill>
              </a:rPr>
              <a:t>. Předpoklady normálního rozdělení nemají na výsledky rozhodující vliv. Metoda je proti jejich použití značně robustní.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112</a:t>
            </a:fld>
            <a:endParaRPr lang="en-US"/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2CB090B4-B978-6178-DCED-76254A44BD72}"/>
              </a:ext>
            </a:extLst>
          </p:cNvPr>
          <p:cNvSpPr txBox="1"/>
          <p:nvPr/>
        </p:nvSpPr>
        <p:spPr>
          <a:xfrm>
            <a:off x="446856" y="4768838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dirty="0">
                <a:hlinkClick r:id="rId2"/>
              </a:rPr>
              <a:t>Analýza rozptylu a </a:t>
            </a:r>
            <a:r>
              <a:rPr lang="sk-SK" dirty="0" err="1">
                <a:hlinkClick r:id="rId2"/>
              </a:rPr>
              <a:t>její</a:t>
            </a:r>
            <a:r>
              <a:rPr lang="sk-SK" dirty="0">
                <a:hlinkClick r:id="rId2"/>
              </a:rPr>
              <a:t> </a:t>
            </a:r>
            <a:r>
              <a:rPr lang="sk-SK" dirty="0" err="1">
                <a:hlinkClick r:id="rId2"/>
              </a:rPr>
              <a:t>předpoklady</a:t>
            </a:r>
            <a:r>
              <a:rPr lang="sk-SK" dirty="0">
                <a:hlinkClick r:id="rId2"/>
              </a:rPr>
              <a:t> I - ACREA</a:t>
            </a:r>
            <a:endParaRPr lang="sk-SK" dirty="0"/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C36F0D1B-7770-656A-C37A-365E23DA6D1F}"/>
              </a:ext>
            </a:extLst>
          </p:cNvPr>
          <p:cNvSpPr txBox="1"/>
          <p:nvPr/>
        </p:nvSpPr>
        <p:spPr>
          <a:xfrm>
            <a:off x="446856" y="5209590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dirty="0">
                <a:hlinkClick r:id="rId3"/>
              </a:rPr>
              <a:t>Analýza rozptylu a </a:t>
            </a:r>
            <a:r>
              <a:rPr lang="sk-SK" dirty="0" err="1">
                <a:hlinkClick r:id="rId3"/>
              </a:rPr>
              <a:t>její</a:t>
            </a:r>
            <a:r>
              <a:rPr lang="sk-SK" dirty="0">
                <a:hlinkClick r:id="rId3"/>
              </a:rPr>
              <a:t> </a:t>
            </a:r>
            <a:r>
              <a:rPr lang="sk-SK" dirty="0" err="1">
                <a:hlinkClick r:id="rId3"/>
              </a:rPr>
              <a:t>předpoklady</a:t>
            </a:r>
            <a:r>
              <a:rPr lang="sk-SK" dirty="0">
                <a:hlinkClick r:id="rId3"/>
              </a:rPr>
              <a:t> III - ACREA</a:t>
            </a:r>
            <a:endParaRPr lang="sk-SK" dirty="0"/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5BED2FFA-022E-7927-7D50-AB23E6C10A19}"/>
              </a:ext>
            </a:extLst>
          </p:cNvPr>
          <p:cNvSpPr txBox="1"/>
          <p:nvPr/>
        </p:nvSpPr>
        <p:spPr>
          <a:xfrm>
            <a:off x="446856" y="5650342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dirty="0">
                <a:hlinkClick r:id="rId3"/>
              </a:rPr>
              <a:t>Analýza rozptylu a </a:t>
            </a:r>
            <a:r>
              <a:rPr lang="sk-SK" dirty="0" err="1">
                <a:hlinkClick r:id="rId3"/>
              </a:rPr>
              <a:t>její</a:t>
            </a:r>
            <a:r>
              <a:rPr lang="sk-SK" dirty="0">
                <a:hlinkClick r:id="rId3"/>
              </a:rPr>
              <a:t> </a:t>
            </a:r>
            <a:r>
              <a:rPr lang="sk-SK" dirty="0" err="1">
                <a:hlinkClick r:id="rId3"/>
              </a:rPr>
              <a:t>předpoklady</a:t>
            </a:r>
            <a:r>
              <a:rPr lang="sk-SK" dirty="0">
                <a:hlinkClick r:id="rId3"/>
              </a:rPr>
              <a:t> III - ACREA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81457852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702000"/>
          </a:xfrm>
        </p:spPr>
        <p:txBody>
          <a:bodyPr/>
          <a:lstStyle/>
          <a:p>
            <a:pPr marL="0" indent="0">
              <a:buNone/>
            </a:pPr>
            <a:r>
              <a:rPr lang="cs-CZ" sz="3200" dirty="0">
                <a:solidFill>
                  <a:schemeClr val="accent6"/>
                </a:solidFill>
              </a:rPr>
              <a:t>Předpoklad shody rozptylů ve skupinách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>
          <a:xfrm>
            <a:off x="216000" y="918000"/>
            <a:ext cx="8460456" cy="5031280"/>
          </a:xfrm>
        </p:spPr>
        <p:txBody>
          <a:bodyPr>
            <a:normAutofit/>
          </a:bodyPr>
          <a:lstStyle/>
          <a:p>
            <a:pPr>
              <a:spcBef>
                <a:spcPts val="1800"/>
              </a:spcBef>
              <a:buNone/>
            </a:pPr>
            <a:r>
              <a:rPr lang="cs-CZ" sz="2400" dirty="0" err="1">
                <a:solidFill>
                  <a:schemeClr val="accent6"/>
                </a:solidFill>
              </a:rPr>
              <a:t>Leveneho</a:t>
            </a:r>
            <a:r>
              <a:rPr lang="cs-CZ" sz="2400" dirty="0">
                <a:solidFill>
                  <a:schemeClr val="accent6"/>
                </a:solidFill>
              </a:rPr>
              <a:t> test</a:t>
            </a:r>
          </a:p>
          <a:p>
            <a:pPr>
              <a:spcBef>
                <a:spcPts val="1800"/>
              </a:spcBef>
              <a:buNone/>
            </a:pPr>
            <a:endParaRPr lang="cs-CZ" sz="2400" dirty="0">
              <a:solidFill>
                <a:schemeClr val="accent6"/>
              </a:solidFill>
            </a:endParaRPr>
          </a:p>
          <a:p>
            <a:pPr algn="ctr">
              <a:buNone/>
            </a:pPr>
            <a:r>
              <a:rPr lang="cs-CZ" dirty="0">
                <a:solidFill>
                  <a:schemeClr val="accent6"/>
                </a:solidFill>
              </a:rPr>
              <a:t>H</a:t>
            </a:r>
            <a:r>
              <a:rPr lang="cs-CZ" baseline="-25000" dirty="0">
                <a:solidFill>
                  <a:schemeClr val="accent6"/>
                </a:solidFill>
              </a:rPr>
              <a:t>0</a:t>
            </a:r>
            <a:r>
              <a:rPr lang="cs-CZ" dirty="0">
                <a:solidFill>
                  <a:schemeClr val="accent6"/>
                </a:solidFill>
              </a:rPr>
              <a:t>: </a:t>
            </a:r>
            <a:r>
              <a:rPr lang="cs-CZ" b="0" dirty="0">
                <a:solidFill>
                  <a:schemeClr val="tx1"/>
                </a:solidFill>
              </a:rPr>
              <a:t>rozptyly ve skupinách se rovnají, tj.</a:t>
            </a:r>
          </a:p>
          <a:p>
            <a:pPr algn="ctr">
              <a:buNone/>
            </a:pPr>
            <a:r>
              <a:rPr lang="cs-CZ" dirty="0">
                <a:solidFill>
                  <a:schemeClr val="tx2"/>
                </a:solidFill>
                <a:sym typeface="Symbol" pitchFamily="18" charset="2"/>
              </a:rPr>
              <a:t>	</a:t>
            </a:r>
            <a:r>
              <a:rPr lang="cs-CZ" dirty="0">
                <a:solidFill>
                  <a:schemeClr val="accent6"/>
                </a:solidFill>
                <a:sym typeface="Symbol" pitchFamily="18" charset="2"/>
              </a:rPr>
              <a:t></a:t>
            </a:r>
            <a:r>
              <a:rPr lang="cs-CZ" baseline="-25000" dirty="0">
                <a:solidFill>
                  <a:schemeClr val="accent6"/>
                </a:solidFill>
                <a:sym typeface="Symbol" pitchFamily="18" charset="2"/>
              </a:rPr>
              <a:t>1</a:t>
            </a:r>
            <a:r>
              <a:rPr lang="cs-CZ" dirty="0">
                <a:solidFill>
                  <a:schemeClr val="accent6"/>
                </a:solidFill>
                <a:sym typeface="Symbol" pitchFamily="18" charset="2"/>
              </a:rPr>
              <a:t> =  </a:t>
            </a:r>
            <a:r>
              <a:rPr lang="cs-CZ" baseline="-25000" dirty="0">
                <a:solidFill>
                  <a:schemeClr val="accent6"/>
                </a:solidFill>
                <a:sym typeface="Symbol" pitchFamily="18" charset="2"/>
              </a:rPr>
              <a:t>2</a:t>
            </a:r>
            <a:r>
              <a:rPr lang="cs-CZ" dirty="0">
                <a:solidFill>
                  <a:schemeClr val="accent6"/>
                </a:solidFill>
                <a:sym typeface="Symbol" pitchFamily="18" charset="2"/>
              </a:rPr>
              <a:t> = … = </a:t>
            </a:r>
            <a:r>
              <a:rPr lang="cs-CZ" baseline="-25000" dirty="0">
                <a:solidFill>
                  <a:schemeClr val="accent6"/>
                </a:solidFill>
                <a:sym typeface="Symbol" pitchFamily="18" charset="2"/>
              </a:rPr>
              <a:t>K</a:t>
            </a:r>
          </a:p>
          <a:p>
            <a:pPr algn="ctr">
              <a:buNone/>
            </a:pPr>
            <a:r>
              <a:rPr lang="cs-CZ" dirty="0">
                <a:solidFill>
                  <a:schemeClr val="accent6"/>
                </a:solidFill>
              </a:rPr>
              <a:t>H</a:t>
            </a:r>
            <a:r>
              <a:rPr lang="cs-CZ" baseline="-25000" dirty="0">
                <a:solidFill>
                  <a:schemeClr val="accent6"/>
                </a:solidFill>
              </a:rPr>
              <a:t>A</a:t>
            </a:r>
            <a:r>
              <a:rPr lang="cs-CZ" dirty="0">
                <a:solidFill>
                  <a:schemeClr val="accent6"/>
                </a:solidFill>
              </a:rPr>
              <a:t>: </a:t>
            </a:r>
            <a:r>
              <a:rPr lang="cs-CZ" b="0" dirty="0">
                <a:solidFill>
                  <a:schemeClr val="tx1"/>
                </a:solidFill>
              </a:rPr>
              <a:t>rozptyly některých dvou skupin se nerovnají, tj. </a:t>
            </a:r>
          </a:p>
          <a:p>
            <a:pPr algn="ctr">
              <a:buFont typeface="Symbol" panose="05050102010706020507" pitchFamily="18" charset="2"/>
              <a:buChar char="$"/>
            </a:pPr>
            <a:r>
              <a:rPr lang="cs-CZ" dirty="0" err="1">
                <a:solidFill>
                  <a:schemeClr val="accent6"/>
                </a:solidFill>
                <a:sym typeface="Symbol"/>
              </a:rPr>
              <a:t>i,j</a:t>
            </a:r>
            <a:r>
              <a:rPr lang="cs-CZ" dirty="0">
                <a:solidFill>
                  <a:schemeClr val="accent6"/>
                </a:solidFill>
                <a:sym typeface="Symbol"/>
              </a:rPr>
              <a:t>: </a:t>
            </a:r>
            <a:r>
              <a:rPr lang="cs-CZ" dirty="0">
                <a:solidFill>
                  <a:schemeClr val="accent6"/>
                </a:solidFill>
                <a:sym typeface="Symbol" pitchFamily="18" charset="2"/>
              </a:rPr>
              <a:t></a:t>
            </a:r>
            <a:r>
              <a:rPr lang="cs-CZ" baseline="-25000" dirty="0">
                <a:solidFill>
                  <a:schemeClr val="accent6"/>
                </a:solidFill>
                <a:sym typeface="Symbol" pitchFamily="18" charset="2"/>
              </a:rPr>
              <a:t>i</a:t>
            </a:r>
            <a:r>
              <a:rPr lang="cs-CZ" dirty="0">
                <a:solidFill>
                  <a:schemeClr val="accent6"/>
                </a:solidFill>
                <a:sym typeface="Symbol" pitchFamily="18" charset="2"/>
              </a:rPr>
              <a:t>  </a:t>
            </a:r>
            <a:r>
              <a:rPr lang="cs-CZ" baseline="-25000" dirty="0">
                <a:solidFill>
                  <a:schemeClr val="accent6"/>
                </a:solidFill>
                <a:sym typeface="Symbol" pitchFamily="18" charset="2"/>
              </a:rPr>
              <a:t>j</a:t>
            </a:r>
          </a:p>
          <a:p>
            <a:pPr algn="ctr">
              <a:buFont typeface="Symbol" panose="05050102010706020507" pitchFamily="18" charset="2"/>
              <a:buChar char="$"/>
            </a:pPr>
            <a:endParaRPr lang="cs-CZ" baseline="-25000" dirty="0">
              <a:solidFill>
                <a:schemeClr val="accent6"/>
              </a:solidFill>
              <a:sym typeface="Symbol" pitchFamily="18" charset="2"/>
            </a:endParaRPr>
          </a:p>
          <a:p>
            <a:pPr algn="ctr">
              <a:buFont typeface="Symbol" panose="05050102010706020507" pitchFamily="18" charset="2"/>
              <a:buChar char="$"/>
            </a:pPr>
            <a:endParaRPr lang="cs-CZ" baseline="-25000" dirty="0">
              <a:solidFill>
                <a:schemeClr val="accent6"/>
              </a:solidFill>
              <a:sym typeface="Symbol" pitchFamily="18" charset="2"/>
            </a:endParaRPr>
          </a:p>
          <a:p>
            <a:pPr algn="ctr">
              <a:buFont typeface="Symbol" panose="05050102010706020507" pitchFamily="18" charset="2"/>
              <a:buChar char="$"/>
            </a:pPr>
            <a:endParaRPr lang="cs-CZ" baseline="-25000" dirty="0">
              <a:solidFill>
                <a:schemeClr val="accent6"/>
              </a:solidFill>
              <a:sym typeface="Symbol" pitchFamily="18" charset="2"/>
            </a:endParaRPr>
          </a:p>
          <a:p>
            <a:pPr marL="0" indent="0" algn="ctr">
              <a:buNone/>
            </a:pPr>
            <a:r>
              <a:rPr lang="cs-CZ" sz="2400" b="0" baseline="-25000" dirty="0" err="1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leveneTest</a:t>
            </a:r>
            <a:r>
              <a:rPr lang="cs-CZ" sz="2400" b="0" baseline="-25000" dirty="0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(</a:t>
            </a:r>
            <a:r>
              <a:rPr lang="cs-CZ" sz="2400" b="0" baseline="-25000" dirty="0" err="1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x,faktor,center</a:t>
            </a:r>
            <a:r>
              <a:rPr lang="cs-CZ" sz="2400" b="0" baseline="-25000" dirty="0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=</a:t>
            </a:r>
            <a:r>
              <a:rPr lang="cs-CZ" sz="2400" b="0" baseline="-25000" dirty="0">
                <a:solidFill>
                  <a:srgbClr val="00B050"/>
                </a:solidFill>
                <a:latin typeface="Consolas" panose="020B0609020204030204" pitchFamily="49" charset="0"/>
                <a:sym typeface="Symbol" pitchFamily="18" charset="2"/>
              </a:rPr>
              <a:t>"</a:t>
            </a:r>
            <a:r>
              <a:rPr lang="cs-CZ" sz="2400" b="0" baseline="-25000" dirty="0" err="1">
                <a:solidFill>
                  <a:srgbClr val="00B050"/>
                </a:solidFill>
                <a:latin typeface="Consolas" panose="020B0609020204030204" pitchFamily="49" charset="0"/>
                <a:sym typeface="Symbol" pitchFamily="18" charset="2"/>
              </a:rPr>
              <a:t>mean</a:t>
            </a:r>
            <a:r>
              <a:rPr lang="cs-CZ" sz="2400" b="0" baseline="-25000" dirty="0">
                <a:solidFill>
                  <a:srgbClr val="00B050"/>
                </a:solidFill>
                <a:latin typeface="Consolas" panose="020B0609020204030204" pitchFamily="49" charset="0"/>
                <a:sym typeface="Symbol" pitchFamily="18" charset="2"/>
              </a:rPr>
              <a:t>"</a:t>
            </a:r>
            <a:r>
              <a:rPr lang="cs-CZ" sz="2400" b="0" baseline="-25000" dirty="0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)</a:t>
            </a:r>
          </a:p>
          <a:p>
            <a:pPr marL="0" indent="0" algn="ctr">
              <a:buNone/>
            </a:pPr>
            <a:r>
              <a:rPr lang="en-US" sz="2400" b="0" baseline="-25000" dirty="0" err="1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leveneTest</a:t>
            </a:r>
            <a:r>
              <a:rPr lang="en-US" sz="2400" b="0" baseline="-25000" dirty="0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(</a:t>
            </a:r>
            <a:r>
              <a:rPr lang="en-US" sz="2400" b="0" baseline="-25000" dirty="0" err="1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spokojenost,as.factor</a:t>
            </a:r>
            <a:r>
              <a:rPr lang="en-US" sz="2400" b="0" baseline="-25000" dirty="0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(</a:t>
            </a:r>
            <a:r>
              <a:rPr lang="en-US" sz="2400" b="0" baseline="-25000" dirty="0" err="1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typ</a:t>
            </a:r>
            <a:r>
              <a:rPr lang="en-US" sz="2400" b="0" baseline="-25000" dirty="0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),center</a:t>
            </a:r>
            <a:r>
              <a:rPr lang="cs-CZ" sz="2400" b="0" baseline="-25000" dirty="0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=</a:t>
            </a:r>
            <a:r>
              <a:rPr lang="en-US" sz="2400" b="0" baseline="-25000" dirty="0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 =</a:t>
            </a:r>
            <a:r>
              <a:rPr lang="en-US" sz="2400" b="0" baseline="-25000" dirty="0">
                <a:solidFill>
                  <a:srgbClr val="00B050"/>
                </a:solidFill>
                <a:latin typeface="Consolas" panose="020B0609020204030204" pitchFamily="49" charset="0"/>
                <a:sym typeface="Symbol" pitchFamily="18" charset="2"/>
              </a:rPr>
              <a:t>"mean"</a:t>
            </a:r>
            <a:r>
              <a:rPr lang="en-US" sz="2400" b="0" baseline="-25000" dirty="0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)</a:t>
            </a:r>
            <a:endParaRPr lang="cs-CZ" sz="2400" baseline="-25000" dirty="0">
              <a:solidFill>
                <a:srgbClr val="C00000"/>
              </a:solidFill>
              <a:latin typeface="Consolas" panose="020B0609020204030204" pitchFamily="49" charset="0"/>
              <a:sym typeface="Symbol" pitchFamily="18" charset="2"/>
            </a:endParaRPr>
          </a:p>
          <a:p>
            <a:pPr>
              <a:buNone/>
            </a:pPr>
            <a:endParaRPr lang="cs-CZ" sz="1800" baseline="-25000" dirty="0">
              <a:solidFill>
                <a:srgbClr val="C00000"/>
              </a:solidFill>
              <a:sym typeface="Symbol" pitchFamily="18" charset="2"/>
            </a:endParaRPr>
          </a:p>
          <a:p>
            <a:pPr>
              <a:buNone/>
            </a:pPr>
            <a:endParaRPr lang="cs-CZ" sz="1800" baseline="-25000" dirty="0">
              <a:solidFill>
                <a:srgbClr val="C00000"/>
              </a:solidFill>
              <a:sym typeface="Symbol" pitchFamily="18" charset="2"/>
            </a:endParaRPr>
          </a:p>
          <a:p>
            <a:pPr marL="0" indent="0">
              <a:buNone/>
            </a:pPr>
            <a:endParaRPr lang="cs-CZ" sz="1800" b="0" dirty="0">
              <a:solidFill>
                <a:schemeClr val="tx1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>
          <a:xfrm>
            <a:off x="8509000" y="6492875"/>
            <a:ext cx="635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6EE98658-28CE-4CA8-B57A-1E48014DBA48}" type="slidenum">
              <a:rPr lang="cs-CZ" smtClean="0"/>
              <a:pPr>
                <a:defRPr/>
              </a:pPr>
              <a:t>113</a:t>
            </a:fld>
            <a:endParaRPr lang="cs-CZ" dirty="0"/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7E14614D-E1BC-DC7A-26CC-CB6D63D59026}"/>
              </a:ext>
            </a:extLst>
          </p:cNvPr>
          <p:cNvSpPr/>
          <p:nvPr/>
        </p:nvSpPr>
        <p:spPr>
          <a:xfrm>
            <a:off x="1368000" y="1835544"/>
            <a:ext cx="6408000" cy="1728192"/>
          </a:xfrm>
          <a:prstGeom prst="rect">
            <a:avLst/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C9404561-7F16-C440-AFD5-2B1F45380C04}"/>
              </a:ext>
            </a:extLst>
          </p:cNvPr>
          <p:cNvSpPr/>
          <p:nvPr/>
        </p:nvSpPr>
        <p:spPr>
          <a:xfrm>
            <a:off x="1376983" y="4080596"/>
            <a:ext cx="6408000" cy="801368"/>
          </a:xfrm>
          <a:prstGeom prst="rect">
            <a:avLst/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8944771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B8EA585-91A2-E0F8-8739-E6F1A5139F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err="1"/>
              <a:t>Welchův</a:t>
            </a:r>
            <a:r>
              <a:rPr lang="cs-CZ" b="1" dirty="0"/>
              <a:t> test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F3570C6-A0E5-21C2-3D65-1AF26A0949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sz="2000" b="0" dirty="0"/>
              <a:t>M</a:t>
            </a:r>
            <a:r>
              <a:rPr lang="cs-CZ" sz="2000" b="0" i="0" u="none" strike="noStrike" baseline="0" dirty="0"/>
              <a:t>odifikace ANOVY pro nestejné rozptyly, tzv. </a:t>
            </a:r>
            <a:r>
              <a:rPr lang="cs-CZ" sz="2000" b="0" i="0" u="none" strike="noStrike" baseline="0" dirty="0" err="1">
                <a:latin typeface="CMBX10"/>
              </a:rPr>
              <a:t>Welchův</a:t>
            </a:r>
            <a:r>
              <a:rPr lang="cs-CZ" sz="2000" b="0" i="0" u="none" strike="noStrike" baseline="0" dirty="0">
                <a:latin typeface="CMBX10"/>
              </a:rPr>
              <a:t> test.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sz="2000" b="0" i="0" u="none" strike="noStrike" baseline="0" dirty="0" err="1"/>
              <a:t>Welchův</a:t>
            </a:r>
            <a:r>
              <a:rPr lang="cs-CZ" sz="2000" b="0" i="0" u="none" strike="noStrike" baseline="0" dirty="0"/>
              <a:t> test má jen nepatrně menší sílu než ANOVA.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sz="2000" b="0" i="0" u="none" strike="noStrike" baseline="0" dirty="0"/>
              <a:t>Stejná nulová i alternativní hypotéza</a:t>
            </a:r>
          </a:p>
          <a:p>
            <a:pPr>
              <a:buFont typeface="Wingdings" panose="05000000000000000000" pitchFamily="2" charset="2"/>
              <a:buChar char="q"/>
            </a:pPr>
            <a:endParaRPr lang="cs-CZ" b="0" dirty="0"/>
          </a:p>
          <a:p>
            <a:pPr>
              <a:buFont typeface="Wingdings" panose="05000000000000000000" pitchFamily="2" charset="2"/>
              <a:buChar char="q"/>
            </a:pPr>
            <a:endParaRPr lang="cs-CZ" b="0" dirty="0"/>
          </a:p>
          <a:p>
            <a:pPr>
              <a:buFont typeface="Wingdings" panose="05000000000000000000" pitchFamily="2" charset="2"/>
              <a:buChar char="q"/>
            </a:pPr>
            <a:endParaRPr lang="cs-CZ" b="0" dirty="0"/>
          </a:p>
          <a:p>
            <a:pPr>
              <a:buFont typeface="Wingdings" panose="05000000000000000000" pitchFamily="2" charset="2"/>
              <a:buChar char="q"/>
            </a:pPr>
            <a:endParaRPr lang="cs-CZ" b="0" dirty="0"/>
          </a:p>
          <a:p>
            <a:pPr>
              <a:buFont typeface="Wingdings" panose="05000000000000000000" pitchFamily="2" charset="2"/>
              <a:buChar char="q"/>
            </a:pPr>
            <a:endParaRPr lang="cs-CZ" b="0" dirty="0"/>
          </a:p>
          <a:p>
            <a:pPr marL="457200" lvl="1" indent="0">
              <a:buNone/>
            </a:pPr>
            <a:r>
              <a:rPr lang="cs-CZ" dirty="0" err="1">
                <a:latin typeface="Consolas" panose="020B0609020204030204" pitchFamily="49" charset="0"/>
              </a:rPr>
              <a:t>oneway.test</a:t>
            </a:r>
            <a:r>
              <a:rPr lang="cs-CZ" dirty="0">
                <a:latin typeface="Consolas" panose="020B0609020204030204" pitchFamily="49" charset="0"/>
              </a:rPr>
              <a:t>(</a:t>
            </a:r>
            <a:r>
              <a:rPr lang="cs-CZ" dirty="0" err="1">
                <a:latin typeface="Consolas" panose="020B0609020204030204" pitchFamily="49" charset="0"/>
              </a:rPr>
              <a:t>formula</a:t>
            </a:r>
            <a:r>
              <a:rPr lang="cs-CZ" dirty="0">
                <a:latin typeface="Consolas" panose="020B0609020204030204" pitchFamily="49" charset="0"/>
              </a:rPr>
              <a:t>, data, </a:t>
            </a:r>
            <a:r>
              <a:rPr lang="cs-CZ" dirty="0" err="1">
                <a:latin typeface="Consolas" panose="020B0609020204030204" pitchFamily="49" charset="0"/>
              </a:rPr>
              <a:t>subset</a:t>
            </a:r>
            <a:r>
              <a:rPr lang="cs-CZ" dirty="0">
                <a:latin typeface="Consolas" panose="020B0609020204030204" pitchFamily="49" charset="0"/>
              </a:rPr>
              <a:t>, </a:t>
            </a:r>
            <a:r>
              <a:rPr lang="cs-CZ" dirty="0" err="1">
                <a:latin typeface="Consolas" panose="020B0609020204030204" pitchFamily="49" charset="0"/>
              </a:rPr>
              <a:t>na.action</a:t>
            </a:r>
            <a:r>
              <a:rPr lang="cs-CZ" dirty="0">
                <a:latin typeface="Consolas" panose="020B0609020204030204" pitchFamily="49" charset="0"/>
              </a:rPr>
              <a:t>, </a:t>
            </a:r>
            <a:r>
              <a:rPr lang="cs-CZ" b="1" dirty="0" err="1">
                <a:latin typeface="Consolas" panose="020B0609020204030204" pitchFamily="49" charset="0"/>
              </a:rPr>
              <a:t>var.equal</a:t>
            </a:r>
            <a:r>
              <a:rPr lang="cs-CZ" b="1" dirty="0">
                <a:latin typeface="Consolas" panose="020B0609020204030204" pitchFamily="49" charset="0"/>
              </a:rPr>
              <a:t> = FALSE)</a:t>
            </a:r>
          </a:p>
        </p:txBody>
      </p:sp>
      <p:sp>
        <p:nvSpPr>
          <p:cNvPr id="4" name="Zástupný obsah 6">
            <a:extLst>
              <a:ext uri="{FF2B5EF4-FFF2-40B4-BE49-F238E27FC236}">
                <a16:creationId xmlns:a16="http://schemas.microsoft.com/office/drawing/2014/main" id="{5329F6A6-62EF-E729-E6CF-28B1386982B2}"/>
              </a:ext>
            </a:extLst>
          </p:cNvPr>
          <p:cNvSpPr txBox="1">
            <a:spLocks/>
          </p:cNvSpPr>
          <p:nvPr/>
        </p:nvSpPr>
        <p:spPr>
          <a:xfrm>
            <a:off x="611560" y="2263071"/>
            <a:ext cx="8126934" cy="126188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2000" b="1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8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16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6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lang="cs-CZ"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1" indent="0">
              <a:buNone/>
            </a:pPr>
            <a:endParaRPr lang="ar-AE" dirty="0">
              <a:solidFill>
                <a:schemeClr val="tx1"/>
              </a:solidFill>
            </a:endParaRP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5BD82E7F-0DCB-962C-DF6A-E014D9F7852F}"/>
              </a:ext>
            </a:extLst>
          </p:cNvPr>
          <p:cNvSpPr txBox="1"/>
          <p:nvPr/>
        </p:nvSpPr>
        <p:spPr>
          <a:xfrm>
            <a:off x="-216532" y="2266115"/>
            <a:ext cx="95770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2"/>
            <a:r>
              <a:rPr lang="cs-CZ" dirty="0"/>
              <a:t>H</a:t>
            </a:r>
            <a:r>
              <a:rPr lang="cs-CZ" baseline="-25000" dirty="0"/>
              <a:t>0</a:t>
            </a:r>
            <a:r>
              <a:rPr lang="cs-CZ" dirty="0"/>
              <a:t>: průměry (střední hodnoty) ve skupinách se rovnají, tj.</a:t>
            </a:r>
          </a:p>
          <a:p>
            <a:pPr>
              <a:buNone/>
            </a:pPr>
            <a:r>
              <a:rPr lang="cs-CZ" dirty="0">
                <a:sym typeface="Symbol" pitchFamily="18" charset="2"/>
              </a:rPr>
              <a:t>	</a:t>
            </a:r>
            <a:r>
              <a:rPr lang="cs-CZ" dirty="0">
                <a:solidFill>
                  <a:schemeClr val="accent6"/>
                </a:solidFill>
                <a:sym typeface="Symbol" pitchFamily="18" charset="2"/>
              </a:rPr>
              <a:t>        </a:t>
            </a:r>
            <a:r>
              <a:rPr lang="cs-CZ" baseline="-25000" dirty="0">
                <a:solidFill>
                  <a:schemeClr val="accent6"/>
                </a:solidFill>
                <a:sym typeface="Symbol" pitchFamily="18" charset="2"/>
              </a:rPr>
              <a:t>1</a:t>
            </a:r>
            <a:r>
              <a:rPr lang="cs-CZ" dirty="0">
                <a:solidFill>
                  <a:schemeClr val="accent6"/>
                </a:solidFill>
                <a:sym typeface="Symbol" pitchFamily="18" charset="2"/>
              </a:rPr>
              <a:t> = </a:t>
            </a:r>
            <a:r>
              <a:rPr lang="cs-CZ" baseline="-25000" dirty="0">
                <a:solidFill>
                  <a:schemeClr val="accent6"/>
                </a:solidFill>
                <a:sym typeface="Symbol" pitchFamily="18" charset="2"/>
              </a:rPr>
              <a:t>2</a:t>
            </a:r>
            <a:r>
              <a:rPr lang="cs-CZ" dirty="0">
                <a:solidFill>
                  <a:schemeClr val="accent6"/>
                </a:solidFill>
                <a:sym typeface="Symbol" pitchFamily="18" charset="2"/>
              </a:rPr>
              <a:t> = … = </a:t>
            </a:r>
            <a:r>
              <a:rPr lang="cs-CZ" baseline="-25000" dirty="0">
                <a:solidFill>
                  <a:schemeClr val="accent6"/>
                </a:solidFill>
                <a:sym typeface="Symbol" pitchFamily="18" charset="2"/>
              </a:rPr>
              <a:t>K</a:t>
            </a:r>
          </a:p>
          <a:p>
            <a:pPr marL="914400" lvl="2" indent="0">
              <a:buNone/>
            </a:pPr>
            <a:r>
              <a:rPr lang="cs-CZ" dirty="0"/>
              <a:t>H</a:t>
            </a:r>
            <a:r>
              <a:rPr lang="cs-CZ" baseline="-25000" dirty="0"/>
              <a:t>A</a:t>
            </a:r>
            <a:r>
              <a:rPr lang="cs-CZ" dirty="0"/>
              <a:t>: průměry (střední hodnoty) nějakých dvou skupin se nerovnají, tj. </a:t>
            </a:r>
          </a:p>
          <a:p>
            <a:pPr>
              <a:buNone/>
            </a:pPr>
            <a:r>
              <a:rPr lang="cs-CZ" dirty="0">
                <a:sym typeface="Symbol"/>
              </a:rPr>
              <a:t>	       </a:t>
            </a:r>
            <a:r>
              <a:rPr lang="cs-CZ" dirty="0">
                <a:solidFill>
                  <a:schemeClr val="accent6"/>
                </a:solidFill>
                <a:sym typeface="Symbol"/>
              </a:rPr>
              <a:t> </a:t>
            </a:r>
            <a:r>
              <a:rPr lang="cs-CZ" dirty="0" err="1">
                <a:solidFill>
                  <a:schemeClr val="accent6"/>
                </a:solidFill>
                <a:sym typeface="Symbol"/>
              </a:rPr>
              <a:t>i,j</a:t>
            </a:r>
            <a:r>
              <a:rPr lang="cs-CZ" dirty="0">
                <a:solidFill>
                  <a:schemeClr val="accent6"/>
                </a:solidFill>
                <a:sym typeface="Symbol"/>
              </a:rPr>
              <a:t>: </a:t>
            </a:r>
            <a:r>
              <a:rPr lang="cs-CZ" dirty="0">
                <a:solidFill>
                  <a:schemeClr val="accent6"/>
                </a:solidFill>
                <a:sym typeface="Symbol" pitchFamily="18" charset="2"/>
              </a:rPr>
              <a:t></a:t>
            </a:r>
            <a:r>
              <a:rPr lang="cs-CZ" baseline="-25000" dirty="0">
                <a:solidFill>
                  <a:schemeClr val="accent6"/>
                </a:solidFill>
                <a:sym typeface="Symbol" pitchFamily="18" charset="2"/>
              </a:rPr>
              <a:t>i</a:t>
            </a:r>
            <a:r>
              <a:rPr lang="cs-CZ" dirty="0">
                <a:solidFill>
                  <a:schemeClr val="accent6"/>
                </a:solidFill>
                <a:sym typeface="Symbol" pitchFamily="18" charset="2"/>
              </a:rPr>
              <a:t>  </a:t>
            </a:r>
            <a:r>
              <a:rPr lang="cs-CZ" baseline="-25000" dirty="0">
                <a:solidFill>
                  <a:schemeClr val="accent6"/>
                </a:solidFill>
                <a:sym typeface="Symbol" pitchFamily="18" charset="2"/>
              </a:rPr>
              <a:t>j</a:t>
            </a:r>
          </a:p>
        </p:txBody>
      </p:sp>
      <p:sp>
        <p:nvSpPr>
          <p:cNvPr id="8" name="Zástupný obsah 6">
            <a:extLst>
              <a:ext uri="{FF2B5EF4-FFF2-40B4-BE49-F238E27FC236}">
                <a16:creationId xmlns:a16="http://schemas.microsoft.com/office/drawing/2014/main" id="{8B038CE3-3CF9-CF76-CA9E-372A8DCC1F3A}"/>
              </a:ext>
            </a:extLst>
          </p:cNvPr>
          <p:cNvSpPr txBox="1">
            <a:spLocks/>
          </p:cNvSpPr>
          <p:nvPr/>
        </p:nvSpPr>
        <p:spPr>
          <a:xfrm>
            <a:off x="611560" y="3710272"/>
            <a:ext cx="8126934" cy="870856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2000" b="1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8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16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6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lang="cs-CZ"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1" indent="0">
              <a:buNone/>
            </a:pPr>
            <a:endParaRPr lang="ar-AE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588173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7AC08EC-DD16-8BD1-F6CF-A18E0EBF63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Post hoc analýza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A99BC81-CEED-91C0-9C57-23F6ADCEB9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cs-CZ" dirty="0">
                <a:effectLst/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Jestliže zamítneme hypotézu o rovnosti středních hodnot ve skupinách, obvykle se dále zajímáme o to, které ze skupin se od sebe navzájem odlišují.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cs-CZ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Pokud bychom však každou z těchto dílčích hypotéz testovali samostatně na 95% hladině spolehlivosti, celková spolehlivost složeného závěru nebude 95 %, ale nižší</a:t>
            </a:r>
            <a:r>
              <a:rPr lang="cs-CZ" sz="1800" dirty="0">
                <a:effectLst/>
                <a:latin typeface="Tw Cen MT" panose="020B0602020104020603" pitchFamily="34" charset="-18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cs-CZ" dirty="0">
                <a:effectLst/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Problém nárůstu pravděpodobnosti celkové chyby řeší </a:t>
            </a:r>
            <a:r>
              <a:rPr lang="cs-CZ" u="sng" dirty="0">
                <a:solidFill>
                  <a:schemeClr val="accent6"/>
                </a:solidFill>
                <a:effectLst/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post hoc testy</a:t>
            </a:r>
            <a:r>
              <a:rPr lang="cs-CZ" dirty="0">
                <a:effectLst/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cs-CZ" dirty="0">
              <a:effectLst/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q"/>
            </a:pPr>
            <a:r>
              <a:rPr lang="cs-CZ" dirty="0">
                <a:effectLst/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Testy založené na porovnávání dvojic dělíme na konzervativní, liberální a přesné podle jejich dosažené pravděpodobnosti celkové chyby I. Druhu.</a:t>
            </a:r>
            <a:endParaRPr lang="cs-CZ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56554812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D4C18EB-CBD3-0126-1C10-86850360BA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Tukeyho</a:t>
            </a:r>
            <a:r>
              <a:rPr lang="cs-CZ" dirty="0"/>
              <a:t> HSD test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2531672-1693-F8A4-43E3-F0C612DAAD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cs-CZ" dirty="0"/>
              <a:t>Založen na porovnání všech dvojic skupin na základě rozdělení </a:t>
            </a:r>
            <a:r>
              <a:rPr lang="cs-CZ" dirty="0" err="1"/>
              <a:t>studentizovaného</a:t>
            </a:r>
            <a:r>
              <a:rPr lang="cs-CZ" dirty="0"/>
              <a:t> rozpětí průměrů pro všechny skupiny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cs-CZ" dirty="0"/>
              <a:t>Umožňuje konstrukci intervalů spolehlivosti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cs-CZ" dirty="0"/>
              <a:t>Pro nevyvážené třídění je test mírně konzervativní  (alternativa </a:t>
            </a:r>
            <a:r>
              <a:rPr lang="cs-CZ" dirty="0" err="1"/>
              <a:t>Bonferroni</a:t>
            </a:r>
            <a:r>
              <a:rPr lang="cs-CZ" dirty="0"/>
              <a:t>)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cs-CZ" dirty="0">
                <a:solidFill>
                  <a:schemeClr val="accent6"/>
                </a:solidFill>
              </a:rPr>
              <a:t>Předpoklad shody rozptylů v skupinách!</a:t>
            </a:r>
          </a:p>
          <a:p>
            <a:pPr marL="0" indent="0" algn="just">
              <a:buNone/>
            </a:pPr>
            <a:endParaRPr lang="cs-CZ" dirty="0">
              <a:solidFill>
                <a:schemeClr val="accent6"/>
              </a:solidFill>
            </a:endParaRPr>
          </a:p>
          <a:p>
            <a:pPr marL="0" indent="0" algn="just">
              <a:buNone/>
            </a:pPr>
            <a:r>
              <a:rPr lang="cs-CZ" b="0" dirty="0">
                <a:solidFill>
                  <a:schemeClr val="tx1"/>
                </a:solidFill>
              </a:rPr>
              <a:t>Funkce – </a:t>
            </a:r>
            <a:r>
              <a:rPr lang="cs-CZ" b="0" dirty="0" err="1">
                <a:solidFill>
                  <a:schemeClr val="tx1"/>
                </a:solidFill>
                <a:latin typeface="Consolas" panose="020B0609020204030204" pitchFamily="49" charset="0"/>
              </a:rPr>
              <a:t>TukeyHSD</a:t>
            </a:r>
            <a:r>
              <a:rPr lang="cs-CZ" b="0" dirty="0">
                <a:solidFill>
                  <a:schemeClr val="tx1"/>
                </a:solidFill>
              </a:rPr>
              <a:t> 	Balík – </a:t>
            </a:r>
            <a:r>
              <a:rPr lang="cs-CZ" b="0" dirty="0" err="1">
                <a:solidFill>
                  <a:schemeClr val="tx1"/>
                </a:solidFill>
                <a:latin typeface="Consolas" panose="020B0609020204030204" pitchFamily="49" charset="0"/>
              </a:rPr>
              <a:t>stats</a:t>
            </a:r>
            <a:r>
              <a:rPr lang="cs-CZ" b="0" dirty="0">
                <a:solidFill>
                  <a:schemeClr val="tx1"/>
                </a:solidFill>
              </a:rPr>
              <a:t> </a:t>
            </a:r>
          </a:p>
          <a:p>
            <a:pPr marL="0" indent="0" algn="just">
              <a:buNone/>
            </a:pPr>
            <a:endParaRPr lang="cs-CZ" b="0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en-US" sz="1800" b="0" dirty="0" err="1">
                <a:solidFill>
                  <a:schemeClr val="tx1"/>
                </a:solidFill>
                <a:latin typeface="Consolas" panose="020B0609020204030204" pitchFamily="49" charset="0"/>
              </a:rPr>
              <a:t>TukeyHSD</a:t>
            </a:r>
            <a:r>
              <a:rPr lang="en-US" sz="1800" b="0" dirty="0">
                <a:solidFill>
                  <a:schemeClr val="tx1"/>
                </a:solidFill>
                <a:latin typeface="Consolas" panose="020B0609020204030204" pitchFamily="49" charset="0"/>
              </a:rPr>
              <a:t>(x, which, ordered = FALSE, </a:t>
            </a:r>
            <a:r>
              <a:rPr lang="en-US" sz="1800" b="0" dirty="0" err="1">
                <a:solidFill>
                  <a:schemeClr val="tx1"/>
                </a:solidFill>
                <a:latin typeface="Consolas" panose="020B0609020204030204" pitchFamily="49" charset="0"/>
              </a:rPr>
              <a:t>conf.level</a:t>
            </a:r>
            <a:r>
              <a:rPr lang="en-US" sz="1800" b="0" dirty="0">
                <a:solidFill>
                  <a:schemeClr val="tx1"/>
                </a:solidFill>
                <a:latin typeface="Consolas" panose="020B0609020204030204" pitchFamily="49" charset="0"/>
              </a:rPr>
              <a:t> = 0.95, ...)</a:t>
            </a:r>
            <a:endParaRPr lang="cs-CZ" sz="1800" b="0" dirty="0">
              <a:solidFill>
                <a:schemeClr val="tx1"/>
              </a:solidFill>
              <a:latin typeface="Consolas" panose="020B0609020204030204" pitchFamily="49" charset="0"/>
            </a:endParaRPr>
          </a:p>
          <a:p>
            <a:pPr marL="0" indent="0" algn="just">
              <a:buNone/>
            </a:pPr>
            <a:endParaRPr lang="cs-CZ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cs-CZ" b="0" dirty="0">
                <a:solidFill>
                  <a:schemeClr val="tx1"/>
                </a:solidFill>
              </a:rPr>
              <a:t>Funkce – </a:t>
            </a:r>
            <a:r>
              <a:rPr lang="cs-CZ" b="0" dirty="0" err="1">
                <a:solidFill>
                  <a:schemeClr val="tx1"/>
                </a:solidFill>
                <a:latin typeface="Consolas" panose="020B0609020204030204" pitchFamily="49" charset="0"/>
              </a:rPr>
              <a:t>pairwise.t.test</a:t>
            </a:r>
            <a:r>
              <a:rPr lang="cs-CZ" b="0" dirty="0">
                <a:solidFill>
                  <a:schemeClr val="tx1"/>
                </a:solidFill>
                <a:latin typeface="Consolas" panose="020B0609020204030204" pitchFamily="49" charset="0"/>
              </a:rPr>
              <a:t> </a:t>
            </a:r>
            <a:r>
              <a:rPr lang="cs-CZ" b="0" dirty="0">
                <a:solidFill>
                  <a:schemeClr val="tx1"/>
                </a:solidFill>
              </a:rPr>
              <a:t>	Balík – </a:t>
            </a:r>
            <a:r>
              <a:rPr lang="cs-CZ" b="0" dirty="0" err="1">
                <a:solidFill>
                  <a:schemeClr val="tx1"/>
                </a:solidFill>
                <a:latin typeface="Consolas" panose="020B0609020204030204" pitchFamily="49" charset="0"/>
              </a:rPr>
              <a:t>stats</a:t>
            </a:r>
            <a:r>
              <a:rPr lang="cs-CZ" b="0" dirty="0">
                <a:solidFill>
                  <a:schemeClr val="tx1"/>
                </a:solidFill>
              </a:rPr>
              <a:t> </a:t>
            </a:r>
          </a:p>
          <a:p>
            <a:pPr marL="0" indent="0" algn="just">
              <a:buNone/>
            </a:pPr>
            <a:endParaRPr lang="cs-CZ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cs-CZ" sz="1800" b="0" dirty="0" err="1">
                <a:solidFill>
                  <a:schemeClr val="tx1"/>
                </a:solidFill>
                <a:latin typeface="Consolas" panose="020B0609020204030204" pitchFamily="49" charset="0"/>
              </a:rPr>
              <a:t>pairwise.t.test</a:t>
            </a:r>
            <a:r>
              <a:rPr lang="cs-CZ" sz="1800" b="0" dirty="0">
                <a:solidFill>
                  <a:schemeClr val="tx1"/>
                </a:solidFill>
                <a:latin typeface="Consolas" panose="020B0609020204030204" pitchFamily="49" charset="0"/>
              </a:rPr>
              <a:t>(x, g, </a:t>
            </a:r>
            <a:r>
              <a:rPr lang="cs-CZ" sz="1800" b="0" dirty="0" err="1">
                <a:solidFill>
                  <a:schemeClr val="tx1"/>
                </a:solidFill>
                <a:latin typeface="Consolas" panose="020B0609020204030204" pitchFamily="49" charset="0"/>
              </a:rPr>
              <a:t>p.adjust.method</a:t>
            </a:r>
            <a:r>
              <a:rPr lang="cs-CZ" sz="1800" b="0" dirty="0">
                <a:solidFill>
                  <a:schemeClr val="tx1"/>
                </a:solidFill>
                <a:latin typeface="Consolas" panose="020B0609020204030204" pitchFamily="49" charset="0"/>
              </a:rPr>
              <a:t> = </a:t>
            </a:r>
            <a:r>
              <a:rPr lang="cs-CZ" sz="1800" b="0" dirty="0" err="1">
                <a:solidFill>
                  <a:schemeClr val="tx1"/>
                </a:solidFill>
                <a:latin typeface="Consolas" panose="020B0609020204030204" pitchFamily="49" charset="0"/>
              </a:rPr>
              <a:t>p.adjust.methods</a:t>
            </a:r>
            <a:r>
              <a:rPr lang="cs-CZ" sz="1800" b="0" dirty="0">
                <a:solidFill>
                  <a:schemeClr val="tx1"/>
                </a:solidFill>
                <a:latin typeface="Consolas" panose="020B0609020204030204" pitchFamily="49" charset="0"/>
              </a:rPr>
              <a:t>,</a:t>
            </a:r>
          </a:p>
          <a:p>
            <a:pPr marL="0" indent="0" algn="just">
              <a:buNone/>
            </a:pPr>
            <a:r>
              <a:rPr lang="cs-CZ" sz="1800" b="0" dirty="0" err="1">
                <a:solidFill>
                  <a:schemeClr val="tx1"/>
                </a:solidFill>
                <a:latin typeface="Consolas" panose="020B0609020204030204" pitchFamily="49" charset="0"/>
              </a:rPr>
              <a:t>alternative</a:t>
            </a:r>
            <a:r>
              <a:rPr lang="cs-CZ" sz="1800" b="0" dirty="0">
                <a:solidFill>
                  <a:schemeClr val="tx1"/>
                </a:solidFill>
                <a:latin typeface="Consolas" panose="020B0609020204030204" pitchFamily="49" charset="0"/>
              </a:rPr>
              <a:t> = c("</a:t>
            </a:r>
            <a:r>
              <a:rPr lang="cs-CZ" sz="1800" b="0" dirty="0" err="1">
                <a:solidFill>
                  <a:schemeClr val="tx1"/>
                </a:solidFill>
                <a:latin typeface="Consolas" panose="020B0609020204030204" pitchFamily="49" charset="0"/>
              </a:rPr>
              <a:t>two.sided</a:t>
            </a:r>
            <a:r>
              <a:rPr lang="cs-CZ" sz="1800" b="0" dirty="0">
                <a:solidFill>
                  <a:schemeClr val="tx1"/>
                </a:solidFill>
                <a:latin typeface="Consolas" panose="020B0609020204030204" pitchFamily="49" charset="0"/>
              </a:rPr>
              <a:t>", "</a:t>
            </a:r>
            <a:r>
              <a:rPr lang="cs-CZ" sz="1800" b="0" dirty="0" err="1">
                <a:solidFill>
                  <a:schemeClr val="tx1"/>
                </a:solidFill>
                <a:latin typeface="Consolas" panose="020B0609020204030204" pitchFamily="49" charset="0"/>
              </a:rPr>
              <a:t>less</a:t>
            </a:r>
            <a:r>
              <a:rPr lang="cs-CZ" sz="1800" b="0" dirty="0">
                <a:solidFill>
                  <a:schemeClr val="tx1"/>
                </a:solidFill>
                <a:latin typeface="Consolas" panose="020B0609020204030204" pitchFamily="49" charset="0"/>
              </a:rPr>
              <a:t>", "</a:t>
            </a:r>
            <a:r>
              <a:rPr lang="cs-CZ" sz="1800" b="0" dirty="0" err="1">
                <a:solidFill>
                  <a:schemeClr val="tx1"/>
                </a:solidFill>
                <a:latin typeface="Consolas" panose="020B0609020204030204" pitchFamily="49" charset="0"/>
              </a:rPr>
              <a:t>greater</a:t>
            </a:r>
            <a:r>
              <a:rPr lang="cs-CZ" sz="1800" b="0" dirty="0">
                <a:solidFill>
                  <a:schemeClr val="tx1"/>
                </a:solidFill>
                <a:latin typeface="Consolas" panose="020B0609020204030204" pitchFamily="49" charset="0"/>
              </a:rPr>
              <a:t>"), ...)</a:t>
            </a:r>
          </a:p>
        </p:txBody>
      </p:sp>
      <p:sp>
        <p:nvSpPr>
          <p:cNvPr id="4" name="Obdélník: se zakulacenými rohy 3">
            <a:extLst>
              <a:ext uri="{FF2B5EF4-FFF2-40B4-BE49-F238E27FC236}">
                <a16:creationId xmlns:a16="http://schemas.microsoft.com/office/drawing/2014/main" id="{FCAFAA0A-126A-2D38-898E-652FE1F64316}"/>
              </a:ext>
            </a:extLst>
          </p:cNvPr>
          <p:cNvSpPr/>
          <p:nvPr/>
        </p:nvSpPr>
        <p:spPr>
          <a:xfrm>
            <a:off x="216000" y="3717032"/>
            <a:ext cx="7560000" cy="432048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bdélník: se zakulacenými rohy 4">
            <a:extLst>
              <a:ext uri="{FF2B5EF4-FFF2-40B4-BE49-F238E27FC236}">
                <a16:creationId xmlns:a16="http://schemas.microsoft.com/office/drawing/2014/main" id="{454C67D3-1E90-1491-6F2D-AC64006CAAB1}"/>
              </a:ext>
            </a:extLst>
          </p:cNvPr>
          <p:cNvSpPr/>
          <p:nvPr/>
        </p:nvSpPr>
        <p:spPr>
          <a:xfrm>
            <a:off x="216000" y="5229200"/>
            <a:ext cx="7308328" cy="648072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24333412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60CC5FF-8B11-1A8D-87A9-0E4216D621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Games-Howell</a:t>
            </a:r>
            <a:r>
              <a:rPr lang="cs-CZ" dirty="0"/>
              <a:t> test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57D1605-08AB-4050-C77A-2FB8C88E04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Odvozený z </a:t>
            </a:r>
            <a:r>
              <a:rPr lang="cs-CZ" dirty="0" err="1"/>
              <a:t>Tukeyho</a:t>
            </a:r>
            <a:r>
              <a:rPr lang="cs-CZ" dirty="0"/>
              <a:t> testu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V mnoha případech hodně liberální, na druhou stranu je silnější než ostatní testy v dané kategorii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>
                <a:solidFill>
                  <a:schemeClr val="accent6"/>
                </a:solidFill>
              </a:rPr>
              <a:t>Bez předpokladu o shodě rozptylů!</a:t>
            </a:r>
          </a:p>
          <a:p>
            <a:pPr>
              <a:buFont typeface="Wingdings" panose="05000000000000000000" pitchFamily="2" charset="2"/>
              <a:buChar char="q"/>
            </a:pPr>
            <a:endParaRPr lang="cs-CZ" dirty="0">
              <a:solidFill>
                <a:schemeClr val="accent6"/>
              </a:solidFill>
            </a:endParaRPr>
          </a:p>
          <a:p>
            <a:pPr marL="0" indent="0">
              <a:buNone/>
            </a:pPr>
            <a:r>
              <a:rPr lang="cs-CZ" b="0" dirty="0">
                <a:solidFill>
                  <a:schemeClr val="tx1"/>
                </a:solidFill>
              </a:rPr>
              <a:t>Funkce – </a:t>
            </a:r>
            <a:r>
              <a:rPr lang="cs-CZ" b="0" dirty="0" err="1">
                <a:solidFill>
                  <a:schemeClr val="tx1"/>
                </a:solidFill>
                <a:latin typeface="Consolas" panose="020B0609020204030204" pitchFamily="49" charset="0"/>
              </a:rPr>
              <a:t>games_howell_test</a:t>
            </a:r>
            <a:r>
              <a:rPr lang="cs-CZ" b="0" dirty="0">
                <a:solidFill>
                  <a:schemeClr val="tx1"/>
                </a:solidFill>
                <a:latin typeface="Consolas" panose="020B0609020204030204" pitchFamily="49" charset="0"/>
              </a:rPr>
              <a:t> </a:t>
            </a:r>
            <a:r>
              <a:rPr lang="cs-CZ" b="0" dirty="0">
                <a:solidFill>
                  <a:schemeClr val="tx1"/>
                </a:solidFill>
              </a:rPr>
              <a:t>	Balík – </a:t>
            </a:r>
            <a:r>
              <a:rPr lang="cs-CZ" b="0" dirty="0" err="1">
                <a:solidFill>
                  <a:schemeClr val="tx1"/>
                </a:solidFill>
                <a:latin typeface="Consolas" panose="020B0609020204030204" pitchFamily="49" charset="0"/>
              </a:rPr>
              <a:t>rstatix</a:t>
            </a:r>
            <a:endParaRPr lang="cs-CZ" b="0" dirty="0">
              <a:solidFill>
                <a:schemeClr val="tx1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cs-CZ" b="0" dirty="0">
              <a:solidFill>
                <a:schemeClr val="tx1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0" dirty="0" err="1">
                <a:solidFill>
                  <a:schemeClr val="tx1"/>
                </a:solidFill>
                <a:latin typeface="Consolas" panose="020B0609020204030204" pitchFamily="49" charset="0"/>
              </a:rPr>
              <a:t>games_howell_test</a:t>
            </a:r>
            <a:r>
              <a:rPr lang="en-US" sz="1800" b="0" dirty="0">
                <a:solidFill>
                  <a:schemeClr val="tx1"/>
                </a:solidFill>
                <a:latin typeface="Consolas" panose="020B0609020204030204" pitchFamily="49" charset="0"/>
              </a:rPr>
              <a:t>(data, formula, </a:t>
            </a:r>
            <a:r>
              <a:rPr lang="en-US" sz="1800" b="0" dirty="0" err="1">
                <a:solidFill>
                  <a:schemeClr val="tx1"/>
                </a:solidFill>
                <a:latin typeface="Consolas" panose="020B0609020204030204" pitchFamily="49" charset="0"/>
              </a:rPr>
              <a:t>conf.level</a:t>
            </a:r>
            <a:r>
              <a:rPr lang="en-US" sz="1800" b="0" dirty="0">
                <a:solidFill>
                  <a:schemeClr val="tx1"/>
                </a:solidFill>
                <a:latin typeface="Consolas" panose="020B0609020204030204" pitchFamily="49" charset="0"/>
              </a:rPr>
              <a:t> = 0.95, detailed = FALSE)</a:t>
            </a:r>
            <a:endParaRPr lang="cs-CZ" sz="1800" b="0" dirty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4" name="Obdélník: se zakulacenými rohy 3">
            <a:extLst>
              <a:ext uri="{FF2B5EF4-FFF2-40B4-BE49-F238E27FC236}">
                <a16:creationId xmlns:a16="http://schemas.microsoft.com/office/drawing/2014/main" id="{EBB109F3-C772-4861-47EE-374BE33AE5E8}"/>
              </a:ext>
            </a:extLst>
          </p:cNvPr>
          <p:cNvSpPr/>
          <p:nvPr/>
        </p:nvSpPr>
        <p:spPr>
          <a:xfrm>
            <a:off x="216000" y="3429000"/>
            <a:ext cx="8388448" cy="540000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48735342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E669215-89DB-47BC-8F0C-9F53467DA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Kruskal-Wallisův</a:t>
            </a:r>
            <a:r>
              <a:rPr lang="cs-CZ" dirty="0"/>
              <a:t> test</a:t>
            </a:r>
          </a:p>
        </p:txBody>
      </p:sp>
      <p:sp>
        <p:nvSpPr>
          <p:cNvPr id="5" name="Zástupný obsah 4">
            <a:extLst>
              <a:ext uri="{FF2B5EF4-FFF2-40B4-BE49-F238E27FC236}">
                <a16:creationId xmlns:a16="http://schemas.microsoft.com/office/drawing/2014/main" id="{7B7707BF-BD8A-4B1F-A0F7-9A570EE731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16000" y="899999"/>
            <a:ext cx="8928000" cy="5409321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Dva a více nezávislých výběrů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>
                <a:solidFill>
                  <a:srgbClr val="0000FF"/>
                </a:solidFill>
              </a:rPr>
              <a:t>H</a:t>
            </a:r>
            <a:r>
              <a:rPr lang="cs-CZ" baseline="-25000" dirty="0">
                <a:solidFill>
                  <a:srgbClr val="0000FF"/>
                </a:solidFill>
              </a:rPr>
              <a:t>0</a:t>
            </a:r>
            <a:r>
              <a:rPr lang="cs-CZ" dirty="0"/>
              <a:t>: Všechny pozorované skupiny pochází ze stejného rozdělení</a:t>
            </a:r>
            <a:endParaRPr lang="cs-CZ" i="1" baseline="30000" dirty="0"/>
          </a:p>
          <a:p>
            <a:pPr>
              <a:buFont typeface="Wingdings" panose="05000000000000000000" pitchFamily="2" charset="2"/>
              <a:buChar char="q"/>
            </a:pPr>
            <a:r>
              <a:rPr lang="cs-CZ" dirty="0">
                <a:solidFill>
                  <a:srgbClr val="0000FF"/>
                </a:solidFill>
              </a:rPr>
              <a:t>H</a:t>
            </a:r>
            <a:r>
              <a:rPr lang="cs-CZ" baseline="-25000" dirty="0">
                <a:solidFill>
                  <a:srgbClr val="0000FF"/>
                </a:solidFill>
              </a:rPr>
              <a:t>A</a:t>
            </a:r>
            <a:r>
              <a:rPr lang="cs-CZ" dirty="0"/>
              <a:t>: Alespoň jedna z pozorovaných skupin pochází z jiného rozdělení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testovaná rozdělení není třeba specifikovat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neparametrická alternativa ANOVA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cs-CZ" dirty="0"/>
              <a:t>bez předpokladu normálního rozdělení ve výběrech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cs-CZ" dirty="0"/>
              <a:t>není třeba řešit shodu či neshodu rozptylů</a:t>
            </a:r>
          </a:p>
          <a:p>
            <a:endParaRPr lang="cs-CZ" dirty="0"/>
          </a:p>
          <a:p>
            <a:pPr marL="0" indent="0">
              <a:buNone/>
            </a:pPr>
            <a:r>
              <a:rPr lang="cs-CZ" b="0" dirty="0">
                <a:solidFill>
                  <a:schemeClr val="tx1"/>
                </a:solidFill>
              </a:rPr>
              <a:t>Funkce – </a:t>
            </a:r>
            <a:r>
              <a:rPr lang="cs-CZ" b="0" dirty="0" err="1">
                <a:solidFill>
                  <a:schemeClr val="tx1"/>
                </a:solidFill>
                <a:latin typeface="Consolas" panose="020B0609020204030204" pitchFamily="49" charset="0"/>
              </a:rPr>
              <a:t>kruskal.test</a:t>
            </a:r>
            <a:r>
              <a:rPr lang="cs-CZ" b="0" dirty="0">
                <a:solidFill>
                  <a:schemeClr val="tx1"/>
                </a:solidFill>
              </a:rPr>
              <a:t>			Balík – </a:t>
            </a:r>
            <a:r>
              <a:rPr lang="cs-CZ" b="0" dirty="0" err="1">
                <a:solidFill>
                  <a:schemeClr val="tx1"/>
                </a:solidFill>
                <a:latin typeface="Consolas" panose="020B0609020204030204" pitchFamily="49" charset="0"/>
              </a:rPr>
              <a:t>stats</a:t>
            </a:r>
            <a:endParaRPr lang="cs-CZ" b="0" dirty="0">
              <a:solidFill>
                <a:schemeClr val="tx1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cs-CZ" sz="1800" b="0" dirty="0" err="1">
                <a:latin typeface="Consolas" panose="020B0609020204030204" pitchFamily="49" charset="0"/>
              </a:rPr>
              <a:t>kruskal.test</a:t>
            </a:r>
            <a:r>
              <a:rPr lang="cs-CZ" sz="1800" b="0" dirty="0">
                <a:latin typeface="Consolas" panose="020B0609020204030204" pitchFamily="49" charset="0"/>
              </a:rPr>
              <a:t>(x, ...)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b="0" dirty="0">
                <a:solidFill>
                  <a:schemeClr val="tx1"/>
                </a:solidFill>
              </a:rPr>
              <a:t>Funkce – </a:t>
            </a:r>
            <a:r>
              <a:rPr lang="cs-CZ" b="0" dirty="0" err="1">
                <a:solidFill>
                  <a:schemeClr val="tx1"/>
                </a:solidFill>
                <a:latin typeface="Consolas" panose="020B0609020204030204" pitchFamily="49" charset="0"/>
              </a:rPr>
              <a:t>pairwise.wilcox.test</a:t>
            </a:r>
            <a:r>
              <a:rPr lang="cs-CZ" b="0" dirty="0">
                <a:solidFill>
                  <a:schemeClr val="tx1"/>
                </a:solidFill>
              </a:rPr>
              <a:t>	Balík – </a:t>
            </a:r>
            <a:r>
              <a:rPr lang="cs-CZ" b="0" dirty="0" err="1">
                <a:solidFill>
                  <a:schemeClr val="tx1"/>
                </a:solidFill>
                <a:latin typeface="Consolas" panose="020B0609020204030204" pitchFamily="49" charset="0"/>
              </a:rPr>
              <a:t>stats</a:t>
            </a:r>
            <a:endParaRPr lang="cs-CZ" b="0" dirty="0">
              <a:solidFill>
                <a:schemeClr val="tx1"/>
              </a:solidFill>
              <a:latin typeface="Consolas" panose="020B0609020204030204" pitchFamily="49" charset="0"/>
            </a:endParaRPr>
          </a:p>
          <a:p>
            <a:pPr marL="0" indent="0" algn="just">
              <a:buNone/>
            </a:pPr>
            <a:r>
              <a:rPr lang="cs-CZ" sz="1800" b="0" dirty="0" err="1">
                <a:solidFill>
                  <a:schemeClr val="tx1"/>
                </a:solidFill>
                <a:latin typeface="Consolas" panose="020B0609020204030204" pitchFamily="49" charset="0"/>
              </a:rPr>
              <a:t>pairwise.wilcox.test</a:t>
            </a:r>
            <a:r>
              <a:rPr lang="cs-CZ" sz="1800" b="0" dirty="0">
                <a:solidFill>
                  <a:schemeClr val="tx1"/>
                </a:solidFill>
                <a:latin typeface="Consolas" panose="020B0609020204030204" pitchFamily="49" charset="0"/>
              </a:rPr>
              <a:t>(x, g, </a:t>
            </a:r>
            <a:r>
              <a:rPr lang="cs-CZ" sz="1800" b="0" dirty="0" err="1">
                <a:solidFill>
                  <a:schemeClr val="tx1"/>
                </a:solidFill>
                <a:latin typeface="Consolas" panose="020B0609020204030204" pitchFamily="49" charset="0"/>
              </a:rPr>
              <a:t>p.adjust.method</a:t>
            </a:r>
            <a:r>
              <a:rPr lang="cs-CZ" sz="1800" b="0" dirty="0">
                <a:solidFill>
                  <a:schemeClr val="tx1"/>
                </a:solidFill>
                <a:latin typeface="Consolas" panose="020B0609020204030204" pitchFamily="49" charset="0"/>
              </a:rPr>
              <a:t> = </a:t>
            </a:r>
            <a:r>
              <a:rPr lang="cs-CZ" sz="1800" b="0" dirty="0" err="1">
                <a:solidFill>
                  <a:schemeClr val="tx1"/>
                </a:solidFill>
                <a:latin typeface="Consolas" panose="020B0609020204030204" pitchFamily="49" charset="0"/>
              </a:rPr>
              <a:t>p.adjust.methods</a:t>
            </a:r>
            <a:r>
              <a:rPr lang="cs-CZ" sz="1800" b="0" dirty="0">
                <a:solidFill>
                  <a:schemeClr val="tx1"/>
                </a:solidFill>
                <a:latin typeface="Consolas" panose="020B0609020204030204" pitchFamily="49" charset="0"/>
              </a:rPr>
              <a:t>,</a:t>
            </a:r>
          </a:p>
          <a:p>
            <a:pPr marL="0" indent="0" algn="just">
              <a:buNone/>
            </a:pPr>
            <a:r>
              <a:rPr lang="cs-CZ" sz="1800" b="0" dirty="0" err="1">
                <a:solidFill>
                  <a:schemeClr val="tx1"/>
                </a:solidFill>
                <a:latin typeface="Consolas" panose="020B0609020204030204" pitchFamily="49" charset="0"/>
              </a:rPr>
              <a:t>paired</a:t>
            </a:r>
            <a:r>
              <a:rPr lang="cs-CZ" sz="1800" b="0" dirty="0">
                <a:solidFill>
                  <a:schemeClr val="tx1"/>
                </a:solidFill>
                <a:latin typeface="Consolas" panose="020B0609020204030204" pitchFamily="49" charset="0"/>
              </a:rPr>
              <a:t> = FALSE, ...)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7" name="Obdélník: se zakulacenými rohy 6">
            <a:extLst>
              <a:ext uri="{FF2B5EF4-FFF2-40B4-BE49-F238E27FC236}">
                <a16:creationId xmlns:a16="http://schemas.microsoft.com/office/drawing/2014/main" id="{7F80E30A-22B5-0814-C9ED-0EDB91D0E776}"/>
              </a:ext>
            </a:extLst>
          </p:cNvPr>
          <p:cNvSpPr/>
          <p:nvPr/>
        </p:nvSpPr>
        <p:spPr>
          <a:xfrm>
            <a:off x="216000" y="4077072"/>
            <a:ext cx="2771824" cy="432048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: se zakulacenými rohy 9">
            <a:extLst>
              <a:ext uri="{FF2B5EF4-FFF2-40B4-BE49-F238E27FC236}">
                <a16:creationId xmlns:a16="http://schemas.microsoft.com/office/drawing/2014/main" id="{AFB8AF85-7C4C-13DA-3E90-A46EB97EB3AC}"/>
              </a:ext>
            </a:extLst>
          </p:cNvPr>
          <p:cNvSpPr/>
          <p:nvPr/>
        </p:nvSpPr>
        <p:spPr>
          <a:xfrm>
            <a:off x="216000" y="5229200"/>
            <a:ext cx="7956400" cy="648072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21960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779712" y="1700808"/>
            <a:ext cx="5392688" cy="1470025"/>
          </a:xfrm>
        </p:spPr>
        <p:txBody>
          <a:bodyPr/>
          <a:lstStyle/>
          <a:p>
            <a:r>
              <a:rPr lang="cs-CZ" dirty="0"/>
              <a:t>Analýza kategorizovaných dat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691326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6FEFCEB-B961-8DEB-FCA0-E203AF5DB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Barevné škály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EC9F884-584E-C800-0C48-C4380B4497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Palety:</a:t>
            </a:r>
          </a:p>
          <a:p>
            <a:endParaRPr lang="cs-CZ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cs-CZ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cs-CZ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cs-CZ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Barvy: </a:t>
            </a:r>
            <a:r>
              <a:rPr lang="cs-CZ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https://r-charts.com/colors/</a:t>
            </a:r>
            <a:endParaRPr lang="cs-CZ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cs-CZ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Doplňkové balíky např. pro další barevné škály:</a:t>
            </a:r>
          </a:p>
          <a:p>
            <a:pPr lvl="1"/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https://r-charts.com/color-palettes/</a:t>
            </a:r>
            <a:endParaRPr lang="cs-CZ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https://cran.r-project.org/web/packages/viridis/vignettes/intro-to-viridis.html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34A4BF4F-8E28-C62A-B549-FF797CF8D3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9672" y="899999"/>
            <a:ext cx="6874300" cy="3044788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C59B7CEE-039D-1DAC-437E-7193DE1C95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7392" y="4088786"/>
            <a:ext cx="2950608" cy="82985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25979025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8BE861C-2B8D-8168-6C59-7006373623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Kategorizovaná data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0D16A68-E8CE-1C99-957C-53A81E6431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Kategorizovaná data jsou data, která zařazují pozorování náležející do určité kategorie. </a:t>
            </a:r>
          </a:p>
          <a:p>
            <a:pPr marL="0" indent="0">
              <a:buNone/>
            </a:pPr>
            <a:endParaRPr lang="cs-CZ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cs-CZ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Například kvalita produktu může být posouzena jako dobrá nebo špatná nebo odpověď na průzkum může zahrnovat kategorie jako souhlas, nesouhlas nebo žádný názor. </a:t>
            </a:r>
          </a:p>
          <a:p>
            <a:pPr marL="0" indent="0">
              <a:buNone/>
            </a:pPr>
            <a:endParaRPr lang="cs-CZ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cs-CZ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Hodnoty takových proměnných mohou být vyjádřeny textem nebo také číslem, které představuje danou kategorii.</a:t>
            </a:r>
            <a:endParaRPr lang="cs-CZ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dirty="0"/>
          </a:p>
          <a:p>
            <a:r>
              <a:rPr lang="cs-CZ" dirty="0"/>
              <a:t>Proměnné můžeme dále rozdělit na:</a:t>
            </a:r>
          </a:p>
          <a:p>
            <a:pPr lvl="1"/>
            <a:r>
              <a:rPr lang="cs-CZ" dirty="0"/>
              <a:t>nominální </a:t>
            </a:r>
          </a:p>
          <a:p>
            <a:pPr lvl="1"/>
            <a:r>
              <a:rPr lang="cs-CZ" dirty="0"/>
              <a:t>ordinální – hodnoty lze navíc vzájemně seřadit</a:t>
            </a:r>
          </a:p>
        </p:txBody>
      </p:sp>
    </p:spTree>
    <p:extLst>
      <p:ext uri="{BB962C8B-B14F-4D97-AF65-F5344CB8AC3E}">
        <p14:creationId xmlns:p14="http://schemas.microsoft.com/office/powerpoint/2010/main" val="491955746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88772DF-2533-9362-3495-4B23D276B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Tabulka četností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4DE9E26-DF09-8E8D-772A-78EE6E5EDC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Výsledkem třídění souboru dat podle jedné proměnné je tabulka rozdělení četností.</a:t>
            </a:r>
          </a:p>
          <a:p>
            <a:r>
              <a:rPr lang="cs-CZ" dirty="0"/>
              <a:t>Udává četnost výskytu jednotlivých variant znaků kategorizované proměnné.</a:t>
            </a:r>
          </a:p>
          <a:p>
            <a:r>
              <a:rPr lang="cs-CZ" b="0" dirty="0">
                <a:solidFill>
                  <a:schemeClr val="tx1"/>
                </a:solidFill>
              </a:rPr>
              <a:t>Sledujeme absolutní, relativní, kumulativní relativní četnost.</a:t>
            </a:r>
          </a:p>
          <a:p>
            <a:r>
              <a:rPr lang="cs-CZ" dirty="0">
                <a:solidFill>
                  <a:schemeClr val="tx1"/>
                </a:solidFill>
              </a:rPr>
              <a:t>Funkce v R</a:t>
            </a:r>
            <a:r>
              <a:rPr lang="cs-CZ" b="0" dirty="0">
                <a:solidFill>
                  <a:schemeClr val="tx1"/>
                </a:solidFill>
              </a:rPr>
              <a:t>:</a:t>
            </a:r>
          </a:p>
          <a:p>
            <a:pPr lvl="1"/>
            <a:r>
              <a:rPr lang="cs-CZ" sz="2000" dirty="0">
                <a:solidFill>
                  <a:schemeClr val="tx1"/>
                </a:solidFill>
              </a:rPr>
              <a:t>Funkce </a:t>
            </a:r>
            <a:r>
              <a:rPr lang="cs-CZ" sz="2000" b="1" dirty="0">
                <a:solidFill>
                  <a:srgbClr val="FF0000"/>
                </a:solidFill>
              </a:rPr>
              <a:t>table()</a:t>
            </a:r>
            <a:r>
              <a:rPr lang="cs-CZ" sz="2000" dirty="0">
                <a:solidFill>
                  <a:schemeClr val="tx1"/>
                </a:solidFill>
              </a:rPr>
              <a:t>/</a:t>
            </a:r>
            <a:r>
              <a:rPr lang="cs-CZ" sz="2000" b="1" dirty="0" err="1">
                <a:solidFill>
                  <a:srgbClr val="FF0000"/>
                </a:solidFill>
              </a:rPr>
              <a:t>prop.table</a:t>
            </a:r>
            <a:r>
              <a:rPr lang="cs-CZ" sz="2000" b="1" dirty="0">
                <a:solidFill>
                  <a:srgbClr val="FF0000"/>
                </a:solidFill>
              </a:rPr>
              <a:t>()</a:t>
            </a:r>
            <a:r>
              <a:rPr lang="cs-CZ" sz="2000" dirty="0">
                <a:solidFill>
                  <a:schemeClr val="tx1"/>
                </a:solidFill>
              </a:rPr>
              <a:t> z </a:t>
            </a:r>
            <a:r>
              <a:rPr lang="cs-CZ" sz="2000" i="1" dirty="0">
                <a:solidFill>
                  <a:schemeClr val="tx1"/>
                </a:solidFill>
              </a:rPr>
              <a:t>„base“</a:t>
            </a:r>
          </a:p>
          <a:p>
            <a:pPr lvl="1"/>
            <a:r>
              <a:rPr lang="cs-CZ" sz="2000" dirty="0">
                <a:solidFill>
                  <a:schemeClr val="tx1"/>
                </a:solidFill>
              </a:rPr>
              <a:t>Funkce </a:t>
            </a:r>
            <a:r>
              <a:rPr lang="cs-CZ" sz="2000" b="1" dirty="0" err="1">
                <a:solidFill>
                  <a:srgbClr val="FF0000"/>
                </a:solidFill>
              </a:rPr>
              <a:t>freq</a:t>
            </a:r>
            <a:r>
              <a:rPr lang="cs-CZ" sz="2000" b="1" dirty="0">
                <a:solidFill>
                  <a:srgbClr val="FF0000"/>
                </a:solidFill>
              </a:rPr>
              <a:t>() </a:t>
            </a:r>
            <a:r>
              <a:rPr lang="cs-CZ" sz="2000" dirty="0">
                <a:solidFill>
                  <a:schemeClr val="tx1"/>
                </a:solidFill>
              </a:rPr>
              <a:t>z balíku </a:t>
            </a:r>
            <a:r>
              <a:rPr lang="cs-CZ" sz="2000" i="1" dirty="0">
                <a:solidFill>
                  <a:schemeClr val="tx1"/>
                </a:solidFill>
              </a:rPr>
              <a:t>„</a:t>
            </a:r>
            <a:r>
              <a:rPr lang="cs-CZ" sz="2000" i="1" dirty="0" err="1">
                <a:solidFill>
                  <a:schemeClr val="tx1"/>
                </a:solidFill>
              </a:rPr>
              <a:t>summarytools</a:t>
            </a:r>
            <a:r>
              <a:rPr lang="cs-CZ" sz="2000" i="1" dirty="0">
                <a:solidFill>
                  <a:schemeClr val="tx1"/>
                </a:solidFill>
              </a:rPr>
              <a:t>“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6AE9D89B-E019-B665-E439-2B5E16C599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3717032"/>
            <a:ext cx="5906012" cy="188230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99812587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B77E4FE-7D50-FD7C-6997-C94C0BEAC2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Kontingenční tabulka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236FA85-DD15-7B25-BD85-F4788F60C0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000" dirty="0">
                <a:solidFill>
                  <a:schemeClr val="tx1"/>
                </a:solidFill>
              </a:rPr>
              <a:t>Výsledkem třídění souboru dat podle dvou kategorizovaných proměnných je </a:t>
            </a:r>
            <a:r>
              <a:rPr lang="cs-CZ" sz="2000" dirty="0">
                <a:solidFill>
                  <a:schemeClr val="accent6"/>
                </a:solidFill>
              </a:rPr>
              <a:t>kontingenční tabulka. </a:t>
            </a:r>
          </a:p>
          <a:p>
            <a:r>
              <a:rPr lang="cs-CZ" i="1" dirty="0">
                <a:solidFill>
                  <a:schemeClr val="tx1"/>
                </a:solidFill>
              </a:rPr>
              <a:t>Tabulka obsahuje </a:t>
            </a:r>
            <a:r>
              <a:rPr lang="cs-CZ" i="1" dirty="0">
                <a:solidFill>
                  <a:srgbClr val="0070C0"/>
                </a:solidFill>
              </a:rPr>
              <a:t>sdružené absolutní četnosti </a:t>
            </a:r>
            <a:r>
              <a:rPr lang="cs-CZ" i="1" dirty="0">
                <a:solidFill>
                  <a:schemeClr val="tx1"/>
                </a:solidFill>
              </a:rPr>
              <a:t>výskytu – </a:t>
            </a:r>
            <a:r>
              <a:rPr lang="cs-CZ" i="1" dirty="0" err="1">
                <a:solidFill>
                  <a:schemeClr val="tx1"/>
                </a:solidFill>
              </a:rPr>
              <a:t>n</a:t>
            </a:r>
            <a:r>
              <a:rPr lang="cs-CZ" sz="1400" i="1" dirty="0" err="1">
                <a:solidFill>
                  <a:schemeClr val="tx1"/>
                </a:solidFill>
              </a:rPr>
              <a:t>ij</a:t>
            </a:r>
            <a:r>
              <a:rPr lang="cs-CZ" sz="1400" i="1" dirty="0">
                <a:solidFill>
                  <a:schemeClr val="tx1"/>
                </a:solidFill>
              </a:rPr>
              <a:t> (i=1,…,r; j=1,…,s).</a:t>
            </a: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i="1" dirty="0">
                <a:solidFill>
                  <a:schemeClr val="tx1"/>
                </a:solidFill>
              </a:rPr>
              <a:t>Na okrajích jsou </a:t>
            </a:r>
            <a:r>
              <a:rPr lang="cs-CZ" i="1" dirty="0">
                <a:solidFill>
                  <a:srgbClr val="0070C0"/>
                </a:solidFill>
              </a:rPr>
              <a:t>marginální absolutní četnosti řádkové n</a:t>
            </a:r>
            <a:r>
              <a:rPr lang="cs-CZ" sz="1400" i="1" dirty="0">
                <a:solidFill>
                  <a:srgbClr val="0070C0"/>
                </a:solidFill>
              </a:rPr>
              <a:t>i+ </a:t>
            </a:r>
            <a:r>
              <a:rPr lang="cs-CZ" i="1" dirty="0">
                <a:solidFill>
                  <a:srgbClr val="0070C0"/>
                </a:solidFill>
              </a:rPr>
              <a:t>/sloupcové </a:t>
            </a:r>
            <a:r>
              <a:rPr lang="cs-CZ" i="1" dirty="0" err="1">
                <a:solidFill>
                  <a:srgbClr val="0070C0"/>
                </a:solidFill>
              </a:rPr>
              <a:t>n</a:t>
            </a:r>
            <a:r>
              <a:rPr lang="cs-CZ" sz="1400" i="1" dirty="0" err="1">
                <a:solidFill>
                  <a:srgbClr val="0070C0"/>
                </a:solidFill>
              </a:rPr>
              <a:t>+j</a:t>
            </a:r>
            <a:r>
              <a:rPr lang="cs-CZ" sz="1800" i="1" dirty="0">
                <a:solidFill>
                  <a:schemeClr val="tx1"/>
                </a:solidFill>
              </a:rPr>
              <a:t>.</a:t>
            </a:r>
            <a:endParaRPr lang="cs-CZ" i="1" dirty="0">
              <a:solidFill>
                <a:schemeClr val="tx1"/>
              </a:solidFill>
            </a:endParaRPr>
          </a:p>
          <a:p>
            <a:pPr>
              <a:spcBef>
                <a:spcPct val="0"/>
              </a:spcBef>
              <a:defRPr/>
            </a:pPr>
            <a:r>
              <a:rPr lang="cs-CZ" dirty="0">
                <a:solidFill>
                  <a:schemeClr val="tx1"/>
                </a:solidFill>
              </a:rPr>
              <a:t>Z</a:t>
            </a:r>
            <a:r>
              <a:rPr lang="cs-CZ" sz="2000" dirty="0">
                <a:solidFill>
                  <a:schemeClr val="tx1"/>
                </a:solidFill>
              </a:rPr>
              <a:t>aměníme-li písmena </a:t>
            </a:r>
            <a:r>
              <a:rPr lang="cs-CZ" sz="2000" i="1" dirty="0">
                <a:solidFill>
                  <a:schemeClr val="tx1"/>
                </a:solidFill>
              </a:rPr>
              <a:t>p </a:t>
            </a:r>
            <a:r>
              <a:rPr lang="cs-CZ" sz="2000" dirty="0">
                <a:solidFill>
                  <a:schemeClr val="tx1"/>
                </a:solidFill>
              </a:rPr>
              <a:t>místo</a:t>
            </a:r>
            <a:r>
              <a:rPr lang="cs-CZ" sz="2000" i="1" dirty="0">
                <a:solidFill>
                  <a:schemeClr val="tx1"/>
                </a:solidFill>
              </a:rPr>
              <a:t> n </a:t>
            </a:r>
            <a:r>
              <a:rPr lang="cs-CZ" sz="2000" dirty="0">
                <a:solidFill>
                  <a:schemeClr val="tx1"/>
                </a:solidFill>
              </a:rPr>
              <a:t>tak, že </a:t>
            </a:r>
            <a:r>
              <a:rPr lang="cs-CZ" i="1" dirty="0">
                <a:solidFill>
                  <a:schemeClr val="tx1"/>
                </a:solidFill>
              </a:rPr>
              <a:t>p</a:t>
            </a:r>
            <a:r>
              <a:rPr lang="cs-CZ" sz="1400" i="1" dirty="0">
                <a:solidFill>
                  <a:schemeClr val="tx1"/>
                </a:solidFill>
              </a:rPr>
              <a:t>ij</a:t>
            </a:r>
            <a:r>
              <a:rPr lang="cs-CZ" i="1" dirty="0">
                <a:solidFill>
                  <a:schemeClr val="tx1"/>
                </a:solidFill>
              </a:rPr>
              <a:t> = </a:t>
            </a:r>
            <a:r>
              <a:rPr lang="cs-CZ" i="1" dirty="0" err="1">
                <a:solidFill>
                  <a:schemeClr val="tx1"/>
                </a:solidFill>
              </a:rPr>
              <a:t>n</a:t>
            </a:r>
            <a:r>
              <a:rPr lang="cs-CZ" sz="1400" i="1" dirty="0" err="1">
                <a:solidFill>
                  <a:schemeClr val="tx1"/>
                </a:solidFill>
              </a:rPr>
              <a:t>ij</a:t>
            </a:r>
            <a:r>
              <a:rPr lang="cs-CZ" i="1" dirty="0">
                <a:solidFill>
                  <a:schemeClr val="tx1"/>
                </a:solidFill>
              </a:rPr>
              <a:t>/n</a:t>
            </a:r>
            <a:r>
              <a:rPr lang="cs-CZ" sz="2000" i="1" dirty="0">
                <a:solidFill>
                  <a:schemeClr val="tx1"/>
                </a:solidFill>
              </a:rPr>
              <a:t> </a:t>
            </a:r>
            <a:r>
              <a:rPr lang="cs-CZ" sz="2000" dirty="0">
                <a:solidFill>
                  <a:schemeClr val="tx1"/>
                </a:solidFill>
              </a:rPr>
              <a:t>dostaneme analogický záznam o sdružených relativních četnostech, součet hodnot v tabulce je 1 (místo </a:t>
            </a:r>
            <a:r>
              <a:rPr lang="cs-CZ" sz="2000" i="1" dirty="0">
                <a:solidFill>
                  <a:schemeClr val="tx1"/>
                </a:solidFill>
              </a:rPr>
              <a:t>n). </a:t>
            </a:r>
            <a:r>
              <a:rPr lang="cs-CZ" i="1" dirty="0">
                <a:solidFill>
                  <a:srgbClr val="0070C0"/>
                </a:solidFill>
              </a:rPr>
              <a:t>Sdružené relativní četnosti </a:t>
            </a:r>
            <a:r>
              <a:rPr lang="cs-CZ" i="1" dirty="0">
                <a:solidFill>
                  <a:schemeClr val="accent6"/>
                </a:solidFill>
              </a:rPr>
              <a:t>charakterizují dvourozměrnou strukturu výběrového souboru podle obou sledovaných veličin.</a:t>
            </a:r>
          </a:p>
          <a:p>
            <a:pPr>
              <a:spcBef>
                <a:spcPct val="0"/>
              </a:spcBef>
              <a:defRPr/>
            </a:pPr>
            <a:r>
              <a:rPr lang="cs-CZ" sz="2000" i="1" dirty="0">
                <a:solidFill>
                  <a:srgbClr val="0070C0"/>
                </a:solidFill>
              </a:rPr>
              <a:t>Marginální relativní četnosti </a:t>
            </a:r>
            <a:r>
              <a:rPr lang="cs-CZ" i="1" dirty="0">
                <a:solidFill>
                  <a:srgbClr val="0070C0"/>
                </a:solidFill>
              </a:rPr>
              <a:t>sloupcové </a:t>
            </a:r>
            <a:r>
              <a:rPr lang="cs-CZ" sz="2000" i="1" dirty="0" err="1">
                <a:solidFill>
                  <a:schemeClr val="tx1"/>
                </a:solidFill>
              </a:rPr>
              <a:t>p</a:t>
            </a:r>
            <a:r>
              <a:rPr lang="cs-CZ" sz="1400" i="1" dirty="0" err="1">
                <a:solidFill>
                  <a:schemeClr val="tx1"/>
                </a:solidFill>
              </a:rPr>
              <a:t>+j</a:t>
            </a:r>
            <a:r>
              <a:rPr lang="cs-CZ" sz="2000" i="1" dirty="0">
                <a:solidFill>
                  <a:schemeClr val="tx1"/>
                </a:solidFill>
              </a:rPr>
              <a:t> = </a:t>
            </a:r>
            <a:r>
              <a:rPr lang="cs-CZ" sz="2000" i="1" dirty="0" err="1">
                <a:solidFill>
                  <a:schemeClr val="tx1"/>
                </a:solidFill>
              </a:rPr>
              <a:t>n</a:t>
            </a:r>
            <a:r>
              <a:rPr lang="cs-CZ" sz="1400" i="1" dirty="0" err="1">
                <a:solidFill>
                  <a:schemeClr val="tx1"/>
                </a:solidFill>
              </a:rPr>
              <a:t>+j</a:t>
            </a:r>
            <a:r>
              <a:rPr lang="cs-CZ" sz="2000" i="1" dirty="0">
                <a:solidFill>
                  <a:schemeClr val="tx1"/>
                </a:solidFill>
              </a:rPr>
              <a:t>/n. </a:t>
            </a:r>
          </a:p>
          <a:p>
            <a:pPr>
              <a:spcBef>
                <a:spcPct val="0"/>
              </a:spcBef>
              <a:defRPr/>
            </a:pPr>
            <a:r>
              <a:rPr lang="cs-CZ" i="1" dirty="0">
                <a:solidFill>
                  <a:srgbClr val="0070C0"/>
                </a:solidFill>
              </a:rPr>
              <a:t>Marginální relativní četnosti řádkové </a:t>
            </a:r>
            <a:r>
              <a:rPr lang="cs-CZ" sz="2000" i="1" dirty="0" err="1">
                <a:solidFill>
                  <a:schemeClr val="tx1"/>
                </a:solidFill>
              </a:rPr>
              <a:t>p</a:t>
            </a:r>
            <a:r>
              <a:rPr lang="cs-CZ" sz="1400" i="1" dirty="0" err="1">
                <a:solidFill>
                  <a:schemeClr val="tx1"/>
                </a:solidFill>
              </a:rPr>
              <a:t>i</a:t>
            </a:r>
            <a:r>
              <a:rPr lang="cs-CZ" sz="1400" i="1" dirty="0">
                <a:solidFill>
                  <a:schemeClr val="tx1"/>
                </a:solidFill>
              </a:rPr>
              <a:t>+ </a:t>
            </a:r>
            <a:r>
              <a:rPr lang="cs-CZ" sz="2000" i="1" dirty="0">
                <a:solidFill>
                  <a:schemeClr val="tx1"/>
                </a:solidFill>
              </a:rPr>
              <a:t>= n</a:t>
            </a:r>
            <a:r>
              <a:rPr lang="cs-CZ" sz="1400" i="1" dirty="0">
                <a:solidFill>
                  <a:schemeClr val="tx1"/>
                </a:solidFill>
              </a:rPr>
              <a:t>i+ </a:t>
            </a:r>
            <a:r>
              <a:rPr lang="cs-CZ" sz="2000" i="1" dirty="0">
                <a:solidFill>
                  <a:schemeClr val="tx1"/>
                </a:solidFill>
              </a:rPr>
              <a:t>/n.</a:t>
            </a:r>
          </a:p>
          <a:p>
            <a:pPr marL="0" indent="0">
              <a:spcBef>
                <a:spcPct val="0"/>
              </a:spcBef>
              <a:buClr>
                <a:schemeClr val="accent6">
                  <a:lumMod val="50000"/>
                </a:schemeClr>
              </a:buClr>
              <a:buNone/>
              <a:defRPr/>
            </a:pPr>
            <a:endParaRPr lang="cs-CZ" sz="2000" i="1" dirty="0">
              <a:solidFill>
                <a:schemeClr val="accent6"/>
              </a:solidFill>
            </a:endParaRP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42E1A180-656B-ACF0-AC6C-79D4831083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620" y="4204316"/>
            <a:ext cx="3711262" cy="211092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12428650-DC4A-D494-FA62-8565210932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016" y="4204316"/>
            <a:ext cx="3718882" cy="209568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07975584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BCF3DED-7100-7D6B-E754-E8B4ECBFE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Kontingenční tabulka v R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4253F3B-0075-DAD9-9BE5-A7783C16D6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Funkce </a:t>
            </a:r>
            <a:r>
              <a:rPr lang="cs-CZ" dirty="0" err="1">
                <a:solidFill>
                  <a:srgbClr val="FF0000"/>
                </a:solidFill>
              </a:rPr>
              <a:t>ctable</a:t>
            </a:r>
            <a:r>
              <a:rPr lang="cs-CZ" dirty="0">
                <a:solidFill>
                  <a:srgbClr val="FF0000"/>
                </a:solidFill>
              </a:rPr>
              <a:t>()</a:t>
            </a:r>
            <a:r>
              <a:rPr lang="cs-CZ" dirty="0"/>
              <a:t> z balíku </a:t>
            </a:r>
            <a:r>
              <a:rPr lang="cs-CZ" i="1" dirty="0"/>
              <a:t>„</a:t>
            </a:r>
            <a:r>
              <a:rPr lang="cs-CZ" i="1" dirty="0" err="1"/>
              <a:t>summarytools</a:t>
            </a:r>
            <a:r>
              <a:rPr lang="cs-CZ" i="1" dirty="0"/>
              <a:t>“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pro dvě kategorizované proměnné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X: kategorizovaná proměnná s hodnotami v řádcích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Y: kategorizovaná proměnná s hodnotami ve sloupcích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Defaultně nastavené řádkové proporce – v součtu dávají 100% v každém řádků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Změna proporcí argumentem </a:t>
            </a:r>
            <a:r>
              <a:rPr lang="cs-CZ" b="1" i="1" dirty="0" err="1">
                <a:solidFill>
                  <a:schemeClr val="tx1"/>
                </a:solidFill>
              </a:rPr>
              <a:t>prop</a:t>
            </a:r>
            <a:r>
              <a:rPr lang="cs-CZ" dirty="0">
                <a:solidFill>
                  <a:schemeClr val="tx1"/>
                </a:solidFill>
              </a:rPr>
              <a:t> (možnost nastavit sloupcové nebo celkové)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Argument </a:t>
            </a:r>
            <a:r>
              <a:rPr lang="cs-CZ" b="1" i="1" dirty="0" err="1">
                <a:solidFill>
                  <a:schemeClr val="tx1"/>
                </a:solidFill>
              </a:rPr>
              <a:t>totals</a:t>
            </a:r>
            <a:r>
              <a:rPr lang="cs-CZ" dirty="0">
                <a:solidFill>
                  <a:schemeClr val="tx1"/>
                </a:solidFill>
              </a:rPr>
              <a:t> = TRUE (</a:t>
            </a:r>
            <a:r>
              <a:rPr lang="cs-CZ" dirty="0" err="1">
                <a:solidFill>
                  <a:schemeClr val="tx1"/>
                </a:solidFill>
              </a:rPr>
              <a:t>defaultne</a:t>
            </a:r>
            <a:r>
              <a:rPr lang="cs-CZ" dirty="0">
                <a:solidFill>
                  <a:schemeClr val="tx1"/>
                </a:solidFill>
              </a:rPr>
              <a:t>) – zobrazuje marginální četnosti (okrajové)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Argumenty </a:t>
            </a:r>
            <a:r>
              <a:rPr lang="cs-CZ" b="1" i="1" dirty="0">
                <a:solidFill>
                  <a:schemeClr val="tx1"/>
                </a:solidFill>
              </a:rPr>
              <a:t>style, </a:t>
            </a:r>
            <a:r>
              <a:rPr lang="cs-CZ" b="1" i="1" dirty="0" err="1">
                <a:solidFill>
                  <a:schemeClr val="tx1"/>
                </a:solidFill>
              </a:rPr>
              <a:t>round.digits</a:t>
            </a:r>
            <a:r>
              <a:rPr lang="cs-CZ" b="1" i="1" dirty="0">
                <a:solidFill>
                  <a:schemeClr val="tx1"/>
                </a:solidFill>
              </a:rPr>
              <a:t>, </a:t>
            </a:r>
            <a:r>
              <a:rPr lang="cs-CZ" b="1" i="1" dirty="0" err="1">
                <a:solidFill>
                  <a:schemeClr val="tx1"/>
                </a:solidFill>
              </a:rPr>
              <a:t>justify</a:t>
            </a:r>
            <a:r>
              <a:rPr lang="cs-CZ" b="1" i="1" dirty="0">
                <a:solidFill>
                  <a:schemeClr val="tx1"/>
                </a:solidFill>
              </a:rPr>
              <a:t>, </a:t>
            </a:r>
            <a:r>
              <a:rPr lang="cs-CZ" b="1" i="1" dirty="0" err="1">
                <a:solidFill>
                  <a:schemeClr val="tx1"/>
                </a:solidFill>
              </a:rPr>
              <a:t>heading</a:t>
            </a:r>
            <a:r>
              <a:rPr lang="cs-CZ" b="1" i="1" dirty="0">
                <a:solidFill>
                  <a:schemeClr val="tx1"/>
                </a:solidFill>
              </a:rPr>
              <a:t>, … </a:t>
            </a:r>
            <a:r>
              <a:rPr lang="cs-CZ" dirty="0">
                <a:solidFill>
                  <a:schemeClr val="tx1"/>
                </a:solidFill>
              </a:rPr>
              <a:t>slouží k úpravě tabulky</a:t>
            </a:r>
          </a:p>
          <a:p>
            <a:pPr marL="457200" lvl="1" indent="0">
              <a:buNone/>
            </a:pPr>
            <a:endParaRPr lang="cs-CZ" dirty="0"/>
          </a:p>
          <a:p>
            <a:pPr marL="457200" lvl="1" indent="0">
              <a:buNone/>
            </a:pPr>
            <a:endParaRPr lang="cs-CZ" dirty="0"/>
          </a:p>
          <a:p>
            <a:pPr marL="457200" lvl="1" indent="0">
              <a:buNone/>
            </a:pPr>
            <a:endParaRPr lang="cs-CZ" dirty="0"/>
          </a:p>
          <a:p>
            <a:pPr marL="457200" lvl="1" indent="0">
              <a:buNone/>
            </a:pPr>
            <a:endParaRPr lang="cs-CZ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8063E153-3C19-2F57-CD84-A49F9B9260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3891802"/>
            <a:ext cx="5851601" cy="206619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27992553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29C500B-8F75-929E-F912-62EB1EE636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Úkoly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0094FE3-080F-7E5B-CE18-D8F16AB24A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2000" dirty="0">
                <a:solidFill>
                  <a:schemeClr val="tx1"/>
                </a:solidFill>
              </a:rPr>
              <a:t>Kontingenční tabulky jsou tak </a:t>
            </a:r>
            <a:r>
              <a:rPr lang="cs-CZ" sz="2000" dirty="0">
                <a:solidFill>
                  <a:srgbClr val="0070C0"/>
                </a:solidFill>
              </a:rPr>
              <a:t>východiskem pro studium souvislostí mezi kategorizovanými proměnnými.</a:t>
            </a:r>
          </a:p>
          <a:p>
            <a:pPr marL="0" indent="0">
              <a:buNone/>
            </a:pPr>
            <a:endParaRPr lang="cs-CZ" dirty="0"/>
          </a:p>
          <a:p>
            <a:r>
              <a:rPr lang="cs-CZ" dirty="0">
                <a:solidFill>
                  <a:schemeClr val="tx1"/>
                </a:solidFill>
              </a:rPr>
              <a:t>Testování nezávislosti dvou veličin (asociace):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prokazování vztahu mezi dvěma proměnnými,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pomocí testu nezávislosti můžeme rozhodnout, zda spolu souvisí výskyt dvou nominálních či ordinálních znaků, měřených na souboru nezávislých pozorování,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používá se chí-kvadrát test, </a:t>
            </a:r>
            <a:r>
              <a:rPr lang="cs-CZ" dirty="0" err="1">
                <a:solidFill>
                  <a:schemeClr val="tx1"/>
                </a:solidFill>
              </a:rPr>
              <a:t>Fisherův</a:t>
            </a:r>
            <a:r>
              <a:rPr lang="cs-CZ" dirty="0">
                <a:solidFill>
                  <a:schemeClr val="tx1"/>
                </a:solidFill>
              </a:rPr>
              <a:t> exaktní test (je-li nejsou splněny předpoklady pro chí-kvadrát test), poměr šancí pro čtyřpolní tabulky.</a:t>
            </a:r>
          </a:p>
          <a:p>
            <a:pPr marL="457200" lvl="1" indent="0">
              <a:buNone/>
            </a:pPr>
            <a:endParaRPr lang="cs-CZ" dirty="0">
              <a:solidFill>
                <a:schemeClr val="tx1"/>
              </a:solidFill>
            </a:endParaRPr>
          </a:p>
          <a:p>
            <a:r>
              <a:rPr lang="cs-CZ" dirty="0"/>
              <a:t>Pokud existuje závislost. Jak silný je tento vztah?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K posouzení používáme </a:t>
            </a:r>
            <a:r>
              <a:rPr lang="cs-CZ" b="1" dirty="0">
                <a:solidFill>
                  <a:schemeClr val="tx1"/>
                </a:solidFill>
              </a:rPr>
              <a:t>míry asociace</a:t>
            </a:r>
            <a:r>
              <a:rPr lang="cs-CZ" dirty="0">
                <a:solidFill>
                  <a:schemeClr val="tx1"/>
                </a:solidFill>
              </a:rPr>
              <a:t>.</a:t>
            </a:r>
          </a:p>
          <a:p>
            <a:pPr marL="457200" lvl="1" indent="0">
              <a:buNone/>
            </a:pPr>
            <a:endParaRPr lang="cs-CZ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130595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028E4FA-1ECC-05B1-13B9-CB25F57B64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Chí-kvadrát test nezávislosti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2B30E4F-0574-D73A-2FE3-8374E08415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cs-CZ" sz="2000" dirty="0">
                <a:solidFill>
                  <a:schemeClr val="tx1"/>
                </a:solidFill>
              </a:rPr>
              <a:t>Existuje vztah mezi dvěma veličinami v populaci? </a:t>
            </a:r>
          </a:p>
          <a:p>
            <a:pPr>
              <a:defRPr/>
            </a:pPr>
            <a:r>
              <a:rPr lang="cs-CZ" sz="2000" dirty="0">
                <a:solidFill>
                  <a:srgbClr val="FF0000"/>
                </a:solidFill>
              </a:rPr>
              <a:t>Ověření existence vztahu: </a:t>
            </a:r>
            <a:r>
              <a:rPr lang="cs-CZ" dirty="0">
                <a:solidFill>
                  <a:srgbClr val="0070C0"/>
                </a:solidFill>
              </a:rPr>
              <a:t>Chí-kvadrát </a:t>
            </a:r>
            <a:r>
              <a:rPr lang="cs-CZ" sz="2000" dirty="0">
                <a:solidFill>
                  <a:srgbClr val="0070C0"/>
                </a:solidFill>
              </a:rPr>
              <a:t>test nezávislosti</a:t>
            </a:r>
          </a:p>
          <a:p>
            <a:endParaRPr lang="cs-CZ" dirty="0">
              <a:solidFill>
                <a:schemeClr val="tx2"/>
              </a:solidFill>
            </a:endParaRPr>
          </a:p>
          <a:p>
            <a:endParaRPr lang="cs-CZ" sz="20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cs-CZ" sz="2000" dirty="0">
              <a:solidFill>
                <a:schemeClr val="tx2"/>
              </a:solidFill>
            </a:endParaRPr>
          </a:p>
          <a:p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Nezávislost jevů: </a:t>
            </a:r>
            <a:r>
              <a:rPr lang="cs-CZ" sz="1800" kern="100" dirty="0">
                <a:solidFill>
                  <a:srgbClr val="20212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dva náhodné jevy jsou </a:t>
            </a:r>
            <a:r>
              <a:rPr lang="cs-CZ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nezávislé</a:t>
            </a:r>
            <a:r>
              <a:rPr lang="cs-CZ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právě tehdy, pokud se pravděpodobnost jejich společného výskytu rovná součinu pravděpodobností jejich výskytů </a:t>
            </a:r>
            <a:r>
              <a:rPr lang="cs-CZ" sz="1800" i="1" dirty="0">
                <a:solidFill>
                  <a:srgbClr val="BF0B25"/>
                </a:solidFill>
              </a:rPr>
              <a:t>P(současně A i B) = P(A)*P(B).</a:t>
            </a:r>
            <a:endParaRPr lang="cs-CZ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 případě nezávislosti tedy očekáváme:</a:t>
            </a:r>
            <a:endParaRPr lang="cs-CZ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Odchylky od nezávislosti v jednotlivých polích KT shrnuje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Pearsonova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statistika Chí-kvadrát, která</a:t>
            </a:r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vyjadřuje nesoulad mezi sdruženými četnostmi zjištěnými tříděním údajů do KT a četnostmi očekávanými v případě nezávislosti veličin.</a:t>
            </a:r>
            <a:endParaRPr lang="cs-CZ" sz="20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cs-CZ" sz="20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cs-CZ" sz="20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EC77297A-C288-A710-DAD2-BC3EBA7FA4F2}"/>
              </a:ext>
            </a:extLst>
          </p:cNvPr>
          <p:cNvSpPr txBox="1"/>
          <p:nvPr/>
        </p:nvSpPr>
        <p:spPr>
          <a:xfrm>
            <a:off x="2843808" y="1809011"/>
            <a:ext cx="4572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342000"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None/>
              <a:defRPr/>
            </a:pPr>
            <a:r>
              <a:rPr lang="cs-CZ" sz="2000" i="1" dirty="0">
                <a:solidFill>
                  <a:schemeClr val="tx1"/>
                </a:solidFill>
              </a:rPr>
              <a:t>H</a:t>
            </a:r>
            <a:r>
              <a:rPr lang="cs-CZ" sz="2000" i="1" baseline="-25000" dirty="0">
                <a:solidFill>
                  <a:schemeClr val="tx1"/>
                </a:solidFill>
              </a:rPr>
              <a:t>0 </a:t>
            </a:r>
            <a:r>
              <a:rPr lang="cs-CZ" sz="2000" i="1" dirty="0">
                <a:solidFill>
                  <a:schemeClr val="tx1"/>
                </a:solidFill>
              </a:rPr>
              <a:t>: Veličiny jsou nezávislé</a:t>
            </a:r>
          </a:p>
          <a:p>
            <a:pPr indent="-342000"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None/>
              <a:defRPr/>
            </a:pPr>
            <a:r>
              <a:rPr lang="cs-CZ" sz="2000" i="1" dirty="0">
                <a:solidFill>
                  <a:schemeClr val="tx1"/>
                </a:solidFill>
              </a:rPr>
              <a:t>H</a:t>
            </a:r>
            <a:r>
              <a:rPr lang="cs-CZ" sz="2000" i="1" baseline="-25000" dirty="0">
                <a:solidFill>
                  <a:schemeClr val="tx1"/>
                </a:solidFill>
              </a:rPr>
              <a:t>1 </a:t>
            </a:r>
            <a:r>
              <a:rPr lang="cs-CZ" sz="2000" i="1" dirty="0">
                <a:solidFill>
                  <a:schemeClr val="tx1"/>
                </a:solidFill>
              </a:rPr>
              <a:t>: non H</a:t>
            </a:r>
            <a:r>
              <a:rPr lang="cs-CZ" sz="2000" i="1" baseline="-25000" dirty="0">
                <a:solidFill>
                  <a:schemeClr val="tx1"/>
                </a:solidFill>
              </a:rPr>
              <a:t>0</a:t>
            </a:r>
            <a:endParaRPr lang="cs-CZ" sz="2000" i="1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Objekt 3">
                <a:extLst>
                  <a:ext uri="{FF2B5EF4-FFF2-40B4-BE49-F238E27FC236}">
                    <a16:creationId xmlns:a16="http://schemas.microsoft.com/office/drawing/2014/main" id="{8D59F30D-57AC-6A18-E6DB-A073DA552DFD}"/>
                  </a:ext>
                </a:extLst>
              </p:cNvPr>
              <p:cNvSpPr txBox="1"/>
              <p:nvPr/>
            </p:nvSpPr>
            <p:spPr bwMode="auto">
              <a:xfrm>
                <a:off x="971600" y="5133115"/>
                <a:ext cx="3147060" cy="73152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cs-CZ" sz="180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cs-CZ" sz="18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𝜒</m:t>
                          </m:r>
                        </m:e>
                        <m:sub>
                          <m:r>
                            <a:rPr lang="cs-CZ" sz="18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𝑃</m:t>
                          </m:r>
                        </m:sub>
                        <m:sup>
                          <m:r>
                            <a:rPr lang="cs-CZ" sz="18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bSup>
                      <m:r>
                        <a:rPr lang="cs-CZ" sz="18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cs-CZ" sz="180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𝑖</m:t>
                          </m:r>
                          <m: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𝑟</m:t>
                          </m:r>
                        </m:sup>
                        <m:e>
                          <m:nary>
                            <m:naryPr>
                              <m:chr m:val="∑"/>
                              <m:ctrlPr>
                                <a:rPr lang="cs-CZ" sz="1800" i="1" kern="1200" smtClean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cs-CZ" sz="1800" b="0" i="1" kern="1200" smtClean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  <m:r>
                                <a:rPr lang="cs-CZ" sz="1800" b="0" i="1" kern="1200" smtClean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cs-CZ" sz="1800" b="0" i="1" kern="1200" smtClean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𝑠</m:t>
                              </m:r>
                            </m:sup>
                            <m:e>
                              <m:f>
                                <m:fPr>
                                  <m:ctrlP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𝑖𝑗</m:t>
                                      </m:r>
                                    </m:sub>
                                  </m:sSub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𝑒</m:t>
                                      </m:r>
                                    </m:e>
                                    <m:sub>
                                      <m: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𝑖𝑗</m:t>
                                      </m:r>
                                    </m:sub>
                                  </m:sSub>
                                  <m:sSup>
                                    <m:sSupPr>
                                      <m:ctrlP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)</m:t>
                                      </m:r>
                                    </m:e>
                                    <m:sup>
                                      <m: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sSub>
                                    <m:sSubPr>
                                      <m:ctrlP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𝑒</m:t>
                                      </m:r>
                                    </m:e>
                                    <m:sub>
                                      <m: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𝑖𝑗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nary>
                        </m:e>
                      </m:nary>
                    </m:oMath>
                  </m:oMathPara>
                </a14:m>
                <a:endParaRPr lang="cs-CZ" sz="110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Objekt 3">
                <a:extLst>
                  <a:ext uri="{FF2B5EF4-FFF2-40B4-BE49-F238E27FC236}">
                    <a16:creationId xmlns:a16="http://schemas.microsoft.com/office/drawing/2014/main" id="{8D59F30D-57AC-6A18-E6DB-A073DA552D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71600" y="5133115"/>
                <a:ext cx="3147060" cy="731520"/>
              </a:xfrm>
              <a:prstGeom prst="rect">
                <a:avLst/>
              </a:prstGeom>
              <a:blipFill>
                <a:blip r:embed="rId2"/>
                <a:stretch>
                  <a:fillRect b="-21667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jekt 3">
                <a:extLst>
                  <a:ext uri="{FF2B5EF4-FFF2-40B4-BE49-F238E27FC236}">
                    <a16:creationId xmlns:a16="http://schemas.microsoft.com/office/drawing/2014/main" id="{AB6E12A3-03CD-F497-6814-61F3122CB218}"/>
                  </a:ext>
                </a:extLst>
              </p:cNvPr>
              <p:cNvSpPr txBox="1"/>
              <p:nvPr/>
            </p:nvSpPr>
            <p:spPr bwMode="auto">
              <a:xfrm>
                <a:off x="3707904" y="3527999"/>
                <a:ext cx="3147060" cy="73152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80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𝑖𝑗</m:t>
                          </m:r>
                        </m:sub>
                      </m:sSub>
                      <m:r>
                        <a:rPr lang="cs-CZ" sz="18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cs-CZ" sz="180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𝑗</m:t>
                          </m:r>
                        </m:sub>
                      </m:sSub>
                      <m:sSub>
                        <m:sSubPr>
                          <m:ctrlPr>
                            <a:rPr lang="cs-CZ" sz="180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∗</m:t>
                          </m:r>
                          <m: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𝑖</m:t>
                          </m:r>
                          <m: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</m:sub>
                      </m:sSub>
                    </m:oMath>
                  </m:oMathPara>
                </a14:m>
                <a:endParaRPr lang="cs-CZ" sz="110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Objekt 3">
                <a:extLst>
                  <a:ext uri="{FF2B5EF4-FFF2-40B4-BE49-F238E27FC236}">
                    <a16:creationId xmlns:a16="http://schemas.microsoft.com/office/drawing/2014/main" id="{AB6E12A3-03CD-F497-6814-61F3122CB2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07904" y="3527999"/>
                <a:ext cx="3147060" cy="7315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jekt 3">
                <a:extLst>
                  <a:ext uri="{FF2B5EF4-FFF2-40B4-BE49-F238E27FC236}">
                    <a16:creationId xmlns:a16="http://schemas.microsoft.com/office/drawing/2014/main" id="{58BBF670-2728-F756-2246-AF73C7D28959}"/>
                  </a:ext>
                </a:extLst>
              </p:cNvPr>
              <p:cNvSpPr txBox="1"/>
              <p:nvPr/>
            </p:nvSpPr>
            <p:spPr bwMode="auto">
              <a:xfrm>
                <a:off x="4536000" y="5618632"/>
                <a:ext cx="3147060" cy="73152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80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𝑖𝑗</m:t>
                          </m:r>
                        </m:sub>
                      </m:sSub>
                      <m:r>
                        <a:rPr lang="cs-CZ" sz="1800" b="0" i="1" kern="120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𝑖</m:t>
                          </m:r>
                          <m: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</m:sub>
                      </m:sSub>
                      <m:r>
                        <a:rPr lang="cs-CZ" sz="1800" b="0" i="1" kern="120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𝑗</m:t>
                          </m:r>
                        </m:sub>
                      </m:sSub>
                      <m:r>
                        <a:rPr lang="cs-CZ" sz="1800" b="0" i="1" kern="120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/</m:t>
                      </m:r>
                      <m:r>
                        <a:rPr lang="cs-CZ" sz="1800" b="0" i="1" kern="120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𝑛</m:t>
                      </m:r>
                    </m:oMath>
                  </m:oMathPara>
                </a14:m>
                <a:endParaRPr lang="cs-CZ" sz="110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Objekt 3">
                <a:extLst>
                  <a:ext uri="{FF2B5EF4-FFF2-40B4-BE49-F238E27FC236}">
                    <a16:creationId xmlns:a16="http://schemas.microsoft.com/office/drawing/2014/main" id="{58BBF670-2728-F756-2246-AF73C7D289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36000" y="5618632"/>
                <a:ext cx="3147060" cy="7315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kt 3">
                <a:extLst>
                  <a:ext uri="{FF2B5EF4-FFF2-40B4-BE49-F238E27FC236}">
                    <a16:creationId xmlns:a16="http://schemas.microsoft.com/office/drawing/2014/main" id="{40BCB48D-6F48-15A4-96A8-EEC94961D117}"/>
                  </a:ext>
                </a:extLst>
              </p:cNvPr>
              <p:cNvSpPr txBox="1"/>
              <p:nvPr/>
            </p:nvSpPr>
            <p:spPr bwMode="auto">
              <a:xfrm>
                <a:off x="4568257" y="5108873"/>
                <a:ext cx="3147060" cy="73152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80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𝑖𝑗</m:t>
                          </m:r>
                        </m:sub>
                      </m:sSub>
                      <m:r>
                        <a:rPr lang="cs-CZ" sz="1800" b="0" i="1" kern="120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cs-CZ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cs-CZ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𝑖</m:t>
                          </m:r>
                          <m: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</m:sub>
                      </m:sSub>
                      <m:r>
                        <a:rPr lang="cs-CZ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cs-CZ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cs-CZ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𝑗</m:t>
                          </m:r>
                        </m:sub>
                      </m:sSub>
                      <m:r>
                        <a:rPr lang="cs-CZ" sz="1800" b="0" i="1" kern="120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∗</m:t>
                      </m:r>
                      <m:r>
                        <a:rPr lang="cs-CZ" sz="1800" b="0" i="1" kern="120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𝑛</m:t>
                      </m:r>
                    </m:oMath>
                  </m:oMathPara>
                </a14:m>
                <a:endParaRPr lang="cs-CZ" sz="110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Objekt 3">
                <a:extLst>
                  <a:ext uri="{FF2B5EF4-FFF2-40B4-BE49-F238E27FC236}">
                    <a16:creationId xmlns:a16="http://schemas.microsoft.com/office/drawing/2014/main" id="{40BCB48D-6F48-15A4-96A8-EEC94961D1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68257" y="5108873"/>
                <a:ext cx="3147060" cy="7315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24964828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C06932C-2BF0-3CAB-5963-FA77271D8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Chí-kvadrát test nezávislosti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F7652A6E-AE56-DAB8-D44F-5ABD27A406A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cs-CZ" dirty="0"/>
                  <a:t>Chí-kvadrát test v R:</a:t>
                </a:r>
              </a:p>
              <a:p>
                <a:pPr lvl="1"/>
                <a:r>
                  <a:rPr lang="cs-CZ" dirty="0"/>
                  <a:t>V rámci funkce </a:t>
                </a:r>
                <a:r>
                  <a:rPr lang="cs-CZ" dirty="0" err="1"/>
                  <a:t>ctable</a:t>
                </a:r>
                <a:r>
                  <a:rPr lang="cs-CZ" dirty="0"/>
                  <a:t>(x, y, </a:t>
                </a:r>
                <a:r>
                  <a:rPr lang="cs-CZ" b="1" dirty="0" err="1">
                    <a:solidFill>
                      <a:srgbClr val="FF0000"/>
                    </a:solidFill>
                  </a:rPr>
                  <a:t>chisq</a:t>
                </a:r>
                <a:r>
                  <a:rPr lang="cs-CZ" b="1" dirty="0">
                    <a:solidFill>
                      <a:srgbClr val="FF0000"/>
                    </a:solidFill>
                  </a:rPr>
                  <a:t> = TRUE</a:t>
                </a:r>
                <a:r>
                  <a:rPr lang="cs-CZ" dirty="0"/>
                  <a:t>)</a:t>
                </a:r>
              </a:p>
              <a:p>
                <a:pPr lvl="1"/>
                <a:r>
                  <a:rPr lang="cs-CZ" dirty="0"/>
                  <a:t>Funkce </a:t>
                </a:r>
                <a:r>
                  <a:rPr lang="cs-CZ" b="1" dirty="0" err="1">
                    <a:solidFill>
                      <a:srgbClr val="FF0000"/>
                    </a:solidFill>
                  </a:rPr>
                  <a:t>chisq.test</a:t>
                </a:r>
                <a:r>
                  <a:rPr lang="cs-CZ" b="1" dirty="0">
                    <a:solidFill>
                      <a:srgbClr val="FF0000"/>
                    </a:solidFill>
                  </a:rPr>
                  <a:t>() </a:t>
                </a:r>
                <a:r>
                  <a:rPr lang="cs-CZ" dirty="0"/>
                  <a:t>z knihovny </a:t>
                </a:r>
                <a:r>
                  <a:rPr lang="cs-CZ" i="1" dirty="0"/>
                  <a:t>„</a:t>
                </a:r>
                <a:r>
                  <a:rPr lang="cs-CZ" i="1" dirty="0" err="1"/>
                  <a:t>stats</a:t>
                </a:r>
                <a:r>
                  <a:rPr lang="cs-CZ" i="1" dirty="0"/>
                  <a:t>“</a:t>
                </a:r>
              </a:p>
              <a:p>
                <a:r>
                  <a:rPr lang="cs-CZ" dirty="0"/>
                  <a:t>Statistika Chí-kvadrát má za platnosti nulové hypotézy o nezávislosti chí-kvadrát rozdělení pravděpodobnosti s parametrem </a:t>
                </a:r>
                <a:r>
                  <a:rPr lang="cs-CZ" i="1" dirty="0"/>
                  <a:t>(r-1)*(s-1).</a:t>
                </a:r>
              </a:p>
              <a:p>
                <a:pPr marL="0" indent="0">
                  <a:buNone/>
                </a:pPr>
                <a:endParaRPr lang="cs-CZ" i="1" dirty="0"/>
              </a:p>
              <a:p>
                <a:pPr marL="0" indent="0">
                  <a:buNone/>
                </a:pPr>
                <a:endParaRPr lang="cs-CZ" i="1" dirty="0"/>
              </a:p>
              <a:p>
                <a:pPr marL="0" indent="0">
                  <a:buNone/>
                </a:pPr>
                <a:endParaRPr lang="cs-CZ" i="1" dirty="0"/>
              </a:p>
              <a:p>
                <a:pPr marL="0" indent="0">
                  <a:buNone/>
                </a:pPr>
                <a:endParaRPr lang="cs-CZ" i="1" dirty="0"/>
              </a:p>
              <a:p>
                <a:pPr marL="0" indent="0">
                  <a:buNone/>
                </a:pPr>
                <a:endParaRPr lang="cs-CZ" i="1" dirty="0">
                  <a:solidFill>
                    <a:schemeClr val="tx1"/>
                  </a:solidFill>
                </a:endParaRPr>
              </a:p>
              <a:p>
                <a:endParaRPr lang="cs-CZ" i="1" dirty="0">
                  <a:solidFill>
                    <a:schemeClr val="tx1"/>
                  </a:solidFill>
                </a:endParaRPr>
              </a:p>
              <a:p>
                <a:r>
                  <a:rPr lang="cs-CZ" i="1" dirty="0">
                    <a:solidFill>
                      <a:schemeClr val="tx1"/>
                    </a:solidFill>
                  </a:rPr>
                  <a:t>Čím vyšší je hodnota X</a:t>
                </a:r>
                <a:r>
                  <a:rPr lang="cs-CZ" i="1" baseline="30000" dirty="0">
                    <a:solidFill>
                      <a:schemeClr val="tx1"/>
                    </a:solidFill>
                  </a:rPr>
                  <a:t>2</a:t>
                </a:r>
                <a:r>
                  <a:rPr lang="cs-CZ" i="1" dirty="0">
                    <a:solidFill>
                      <a:schemeClr val="tx1"/>
                    </a:solidFill>
                  </a:rPr>
                  <a:t>, tím spíše je nulová hypotéza zamítnuta</a:t>
                </a:r>
                <a:r>
                  <a:rPr lang="cs-CZ" dirty="0">
                    <a:solidFill>
                      <a:schemeClr val="tx1"/>
                    </a:solidFill>
                  </a:rPr>
                  <a:t> </a:t>
                </a:r>
              </a:p>
              <a:p>
                <a:pPr lvl="1" eaLnBrk="1" fontAlgn="auto" hangingPunct="1">
                  <a:spcAft>
                    <a:spcPts val="0"/>
                  </a:spcAft>
                  <a:defRPr/>
                </a:pPr>
                <a:r>
                  <a:rPr lang="cs-CZ" sz="2000" b="1" i="1" dirty="0">
                    <a:solidFill>
                      <a:schemeClr val="tx1"/>
                    </a:solidFill>
                  </a:rPr>
                  <a:t>když je </a:t>
                </a:r>
                <a:r>
                  <a:rPr lang="cs-CZ" sz="2000" b="1" i="1" dirty="0">
                    <a:solidFill>
                      <a:srgbClr val="0070C0"/>
                    </a:solidFill>
                  </a:rPr>
                  <a:t>p-</a:t>
                </a:r>
                <a:r>
                  <a:rPr lang="cs-CZ" sz="2000" b="1" i="1" dirty="0" err="1">
                    <a:solidFill>
                      <a:srgbClr val="0070C0"/>
                    </a:solidFill>
                  </a:rPr>
                  <a:t>value</a:t>
                </a:r>
                <a:r>
                  <a:rPr lang="cs-CZ" sz="2000" b="1" i="1" dirty="0">
                    <a:solidFill>
                      <a:srgbClr val="0070C0"/>
                    </a:solidFill>
                  </a:rPr>
                  <a:t> &lt; </a:t>
                </a:r>
                <a14:m>
                  <m:oMath xmlns:m="http://schemas.openxmlformats.org/officeDocument/2006/math">
                    <m:r>
                      <a:rPr lang="cs-CZ" sz="2000" b="1" i="1" kern="1200" smtClean="0">
                        <a:solidFill>
                          <a:srgbClr val="0070C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𝜶</m:t>
                    </m:r>
                    <m:r>
                      <a:rPr lang="cs-CZ" sz="2000" b="1" i="1" kern="120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, </m:t>
                    </m:r>
                  </m:oMath>
                </a14:m>
                <a:r>
                  <a:rPr lang="cs-CZ" sz="2000" b="1" i="1" dirty="0">
                    <a:solidFill>
                      <a:schemeClr val="tx1"/>
                    </a:solidFill>
                  </a:rPr>
                  <a:t>nulovou hypotézu o nezávislosti </a:t>
                </a:r>
                <a:r>
                  <a:rPr lang="cs-CZ" sz="2000" b="1" i="1" dirty="0">
                    <a:solidFill>
                      <a:srgbClr val="0070C0"/>
                    </a:solidFill>
                  </a:rPr>
                  <a:t>zamítáme</a:t>
                </a:r>
                <a:r>
                  <a:rPr lang="cs-CZ" sz="2000" b="1" i="1" dirty="0">
                    <a:solidFill>
                      <a:schemeClr val="tx1"/>
                    </a:solidFill>
                  </a:rPr>
                  <a:t>.</a:t>
                </a:r>
              </a:p>
              <a:p>
                <a:pPr marL="400050">
                  <a:defRPr/>
                </a:pPr>
                <a:r>
                  <a:rPr lang="cs-CZ" b="1" i="1" dirty="0">
                    <a:solidFill>
                      <a:srgbClr val="0070C0"/>
                    </a:solidFill>
                  </a:rPr>
                  <a:t>Předpoklady použití testu: </a:t>
                </a:r>
                <a:r>
                  <a:rPr lang="cs-CZ" b="1" i="1" dirty="0">
                    <a:solidFill>
                      <a:schemeClr val="tx1"/>
                    </a:solidFill>
                  </a:rPr>
                  <a:t>všechna </a:t>
                </a:r>
                <a:r>
                  <a:rPr lang="cs-CZ" b="1" i="1" dirty="0" err="1">
                    <a:solidFill>
                      <a:schemeClr val="tx1"/>
                    </a:solidFill>
                  </a:rPr>
                  <a:t>e</a:t>
                </a:r>
                <a:r>
                  <a:rPr lang="cs-CZ" b="1" i="1" baseline="-25000" dirty="0" err="1">
                    <a:solidFill>
                      <a:schemeClr val="tx1"/>
                    </a:solidFill>
                  </a:rPr>
                  <a:t>ij</a:t>
                </a:r>
                <a:r>
                  <a:rPr lang="cs-CZ" b="1" i="1" dirty="0">
                    <a:solidFill>
                      <a:schemeClr val="tx1"/>
                    </a:solidFill>
                  </a:rPr>
                  <a:t> jsou větší nebo rovna 1, alespoň u 80% buněk jsou </a:t>
                </a:r>
                <a:r>
                  <a:rPr lang="cs-CZ" b="1" i="1" dirty="0" err="1">
                    <a:solidFill>
                      <a:schemeClr val="tx1"/>
                    </a:solidFill>
                  </a:rPr>
                  <a:t>e</a:t>
                </a:r>
                <a:r>
                  <a:rPr lang="cs-CZ" b="1" i="1" baseline="-25000" dirty="0" err="1">
                    <a:solidFill>
                      <a:schemeClr val="tx1"/>
                    </a:solidFill>
                  </a:rPr>
                  <a:t>ij</a:t>
                </a:r>
                <a:r>
                  <a:rPr lang="cs-CZ" b="1" i="1" dirty="0">
                    <a:solidFill>
                      <a:schemeClr val="tx1"/>
                    </a:solidFill>
                  </a:rPr>
                  <a:t> větší než 5, n ≥  30.</a:t>
                </a: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F7652A6E-AE56-DAB8-D44F-5ABD27A406A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35" t="-1276" r="-98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ovéPole 4">
            <a:extLst>
              <a:ext uri="{FF2B5EF4-FFF2-40B4-BE49-F238E27FC236}">
                <a16:creationId xmlns:a16="http://schemas.microsoft.com/office/drawing/2014/main" id="{34172F8B-E402-BFC5-EA36-8095B3DC5628}"/>
              </a:ext>
            </a:extLst>
          </p:cNvPr>
          <p:cNvSpPr txBox="1"/>
          <p:nvPr/>
        </p:nvSpPr>
        <p:spPr>
          <a:xfrm>
            <a:off x="7668344" y="4725144"/>
            <a:ext cx="4572000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 eaLnBrk="1" hangingPunct="1">
              <a:spcBef>
                <a:spcPts val="1200"/>
              </a:spcBef>
              <a:buNone/>
            </a:pPr>
            <a:endParaRPr lang="cs-CZ" altLang="cs-CZ" b="1" dirty="0">
              <a:solidFill>
                <a:srgbClr val="C00000"/>
              </a:solidFill>
              <a:latin typeface="+mn-lt"/>
            </a:endParaRPr>
          </a:p>
          <a:p>
            <a:pPr algn="l" eaLnBrk="1" hangingPunct="1">
              <a:spcBef>
                <a:spcPts val="1200"/>
              </a:spcBef>
            </a:pPr>
            <a:endParaRPr lang="cs-CZ" altLang="cs-CZ" b="1" dirty="0"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kt 3">
                <a:extLst>
                  <a:ext uri="{FF2B5EF4-FFF2-40B4-BE49-F238E27FC236}">
                    <a16:creationId xmlns:a16="http://schemas.microsoft.com/office/drawing/2014/main" id="{5CDF9EFC-4A34-F649-D267-C3378007362C}"/>
                  </a:ext>
                </a:extLst>
              </p:cNvPr>
              <p:cNvSpPr txBox="1"/>
              <p:nvPr/>
            </p:nvSpPr>
            <p:spPr bwMode="auto">
              <a:xfrm>
                <a:off x="2555776" y="3717032"/>
                <a:ext cx="3147060" cy="73152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𝜒</m:t>
                          </m:r>
                        </m:e>
                        <m:sup>
                          <m: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cs-CZ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≥</m:t>
                      </m:r>
                      <m:sSubSup>
                        <m:sSubSupPr>
                          <m:ctrlP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𝜒</m:t>
                          </m:r>
                        </m:e>
                        <m:sub>
                          <m:d>
                            <m:dPr>
                              <m:ctrlP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𝑟</m:t>
                              </m:r>
                              <m: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−1</m:t>
                              </m:r>
                            </m:e>
                          </m:d>
                          <m:d>
                            <m:dPr>
                              <m:ctrlP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𝑠</m:t>
                              </m:r>
                              <m: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−1</m:t>
                              </m:r>
                            </m:e>
                          </m:d>
                        </m:sub>
                        <m:sup>
                          <m: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bSup>
                      <m:r>
                        <a:rPr lang="cs-CZ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(1−</m:t>
                      </m:r>
                      <m:r>
                        <a:rPr lang="cs-CZ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𝛼</m:t>
                      </m:r>
                      <m:r>
                        <a:rPr lang="cs-CZ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cs-CZ" sz="1100" kern="1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Objekt 3">
                <a:extLst>
                  <a:ext uri="{FF2B5EF4-FFF2-40B4-BE49-F238E27FC236}">
                    <a16:creationId xmlns:a16="http://schemas.microsoft.com/office/drawing/2014/main" id="{5CDF9EFC-4A34-F649-D267-C337800736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55776" y="3717032"/>
                <a:ext cx="3147060" cy="7315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Obrázek 5">
            <a:extLst>
              <a:ext uri="{FF2B5EF4-FFF2-40B4-BE49-F238E27FC236}">
                <a16:creationId xmlns:a16="http://schemas.microsoft.com/office/drawing/2014/main" id="{BD205107-3623-7481-B464-23EFD88D0C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85607" y="2743466"/>
            <a:ext cx="3673158" cy="71824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B8578AC8-9059-7FF4-F79F-80E893B69E1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2747" y="2752991"/>
            <a:ext cx="2194750" cy="70872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83603172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B14F7DD-365F-4F28-5A19-95F51AF9C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Očekávané četnosti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31F715C-C0AD-0397-11EC-08003E219E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Z výstupu </a:t>
            </a:r>
            <a:r>
              <a:rPr lang="cs-CZ" dirty="0" err="1">
                <a:solidFill>
                  <a:srgbClr val="FF0000"/>
                </a:solidFill>
              </a:rPr>
              <a:t>chisq.test</a:t>
            </a:r>
            <a:r>
              <a:rPr lang="cs-CZ" dirty="0">
                <a:solidFill>
                  <a:srgbClr val="FF0000"/>
                </a:solidFill>
              </a:rPr>
              <a:t>()</a:t>
            </a:r>
          </a:p>
          <a:p>
            <a:endParaRPr lang="cs-CZ" dirty="0">
              <a:solidFill>
                <a:srgbClr val="FF0000"/>
              </a:solidFill>
            </a:endParaRPr>
          </a:p>
          <a:p>
            <a:endParaRPr lang="cs-CZ" dirty="0">
              <a:solidFill>
                <a:srgbClr val="FF0000"/>
              </a:solidFill>
            </a:endParaRPr>
          </a:p>
          <a:p>
            <a:endParaRPr lang="cs-CZ" dirty="0">
              <a:solidFill>
                <a:srgbClr val="FF0000"/>
              </a:solidFill>
            </a:endParaRPr>
          </a:p>
          <a:p>
            <a:endParaRPr lang="cs-CZ" dirty="0">
              <a:solidFill>
                <a:srgbClr val="FF0000"/>
              </a:solidFill>
            </a:endParaRPr>
          </a:p>
          <a:p>
            <a:endParaRPr lang="cs-CZ" dirty="0">
              <a:solidFill>
                <a:srgbClr val="FF0000"/>
              </a:solidFill>
            </a:endParaRPr>
          </a:p>
          <a:p>
            <a:endParaRPr lang="cs-CZ" dirty="0">
              <a:solidFill>
                <a:srgbClr val="FF0000"/>
              </a:solidFill>
            </a:endParaRPr>
          </a:p>
          <a:p>
            <a:endParaRPr lang="cs-CZ" dirty="0">
              <a:solidFill>
                <a:srgbClr val="FF0000"/>
              </a:solidFill>
            </a:endParaRPr>
          </a:p>
          <a:p>
            <a:endParaRPr lang="cs-CZ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dirty="0">
              <a:solidFill>
                <a:srgbClr val="FF0000"/>
              </a:solidFill>
            </a:endParaRPr>
          </a:p>
          <a:p>
            <a:r>
              <a:rPr lang="cs-CZ" dirty="0">
                <a:solidFill>
                  <a:schemeClr val="tx1"/>
                </a:solidFill>
              </a:rPr>
              <a:t>Očekávané četnosti – </a:t>
            </a:r>
            <a:r>
              <a:rPr lang="cs-CZ" dirty="0" err="1">
                <a:solidFill>
                  <a:schemeClr val="tx1"/>
                </a:solidFill>
              </a:rPr>
              <a:t>expected</a:t>
            </a:r>
            <a:endParaRPr lang="cs-CZ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58F6B7D0-F6DC-ACEA-7C0D-A3E462E798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1484784"/>
            <a:ext cx="7082280" cy="2826488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CC38313E-DBC4-2BEE-C89C-B7AC89E507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7744" y="5087751"/>
            <a:ext cx="3888432" cy="108536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67055693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D8E341C-08DD-D1ED-A3E0-019E584F38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Fisherův</a:t>
            </a:r>
            <a:r>
              <a:rPr lang="cs-CZ" dirty="0"/>
              <a:t> exaktní test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85BF810-E147-885E-2308-75125704AD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800" dirty="0">
                <a:solidFill>
                  <a:schemeClr val="tx1"/>
                </a:solidFill>
              </a:rPr>
              <a:t>V případě nesplnění podmínek pro použití Chí-kvadrát testu je </a:t>
            </a:r>
            <a:r>
              <a:rPr lang="cs-CZ" sz="1800" dirty="0" err="1">
                <a:solidFill>
                  <a:schemeClr val="tx1"/>
                </a:solidFill>
              </a:rPr>
              <a:t>Fisherův</a:t>
            </a:r>
            <a:r>
              <a:rPr lang="cs-CZ" sz="1800" dirty="0">
                <a:solidFill>
                  <a:schemeClr val="tx1"/>
                </a:solidFill>
              </a:rPr>
              <a:t> exaktní test obecně považován za vhodnější postup.</a:t>
            </a:r>
          </a:p>
          <a:p>
            <a:r>
              <a:rPr lang="cs-CZ" sz="1800" dirty="0" err="1">
                <a:solidFill>
                  <a:schemeClr val="tx1"/>
                </a:solidFill>
              </a:rPr>
              <a:t>Fisherův</a:t>
            </a:r>
            <a:r>
              <a:rPr lang="cs-CZ" sz="1800" dirty="0">
                <a:solidFill>
                  <a:schemeClr val="tx1"/>
                </a:solidFill>
              </a:rPr>
              <a:t> exaktní test byl odvozen primárně pro čtyřpolní tabulky (2x2), nicméně existuje i jeho zobecnění na libovolnou kontingenční tabulku.</a:t>
            </a:r>
          </a:p>
          <a:p>
            <a:r>
              <a:rPr lang="cs-CZ" sz="1800" dirty="0">
                <a:solidFill>
                  <a:schemeClr val="tx1"/>
                </a:solidFill>
              </a:rPr>
              <a:t>Hypotézy:</a:t>
            </a:r>
          </a:p>
          <a:p>
            <a:endParaRPr lang="cs-CZ" dirty="0">
              <a:solidFill>
                <a:schemeClr val="tx1"/>
              </a:solidFill>
            </a:endParaRPr>
          </a:p>
          <a:p>
            <a:endParaRPr lang="cs-CZ" dirty="0">
              <a:solidFill>
                <a:schemeClr val="tx1"/>
              </a:solidFill>
            </a:endParaRPr>
          </a:p>
          <a:p>
            <a:endParaRPr lang="cs-CZ" dirty="0">
              <a:solidFill>
                <a:schemeClr val="tx1"/>
              </a:solidFill>
            </a:endParaRPr>
          </a:p>
          <a:p>
            <a:r>
              <a:rPr lang="sk-SK" sz="1800" dirty="0">
                <a:solidFill>
                  <a:schemeClr val="tx1"/>
                </a:solidFill>
              </a:rPr>
              <a:t>Z výpočetního postupu, Fisherův exaktní test není úplně </a:t>
            </a:r>
            <a:r>
              <a:rPr lang="sk-SK" sz="1800" dirty="0" err="1">
                <a:solidFill>
                  <a:schemeClr val="tx1"/>
                </a:solidFill>
              </a:rPr>
              <a:t>standardním</a:t>
            </a:r>
            <a:r>
              <a:rPr lang="sk-SK" sz="1800" dirty="0">
                <a:solidFill>
                  <a:schemeClr val="tx1"/>
                </a:solidFill>
              </a:rPr>
              <a:t> </a:t>
            </a:r>
            <a:r>
              <a:rPr lang="sk-SK" sz="1800" dirty="0" err="1">
                <a:solidFill>
                  <a:schemeClr val="tx1"/>
                </a:solidFill>
              </a:rPr>
              <a:t>testem</a:t>
            </a:r>
            <a:r>
              <a:rPr lang="sk-SK" sz="1800" dirty="0">
                <a:solidFill>
                  <a:schemeClr val="tx1"/>
                </a:solidFill>
              </a:rPr>
              <a:t>, neboť roli testové statistiky zde, na rozdíl od všech předchozích testů, hraje přímo p-hodnota. Tu potom pro rozhodnutí o platnosti nulové hypotézy srovnáme se zvolenou hladinou významnosti testu α.</a:t>
            </a:r>
            <a:endParaRPr lang="cs-CZ" sz="1800" dirty="0">
              <a:solidFill>
                <a:schemeClr val="tx1"/>
              </a:solidFill>
            </a:endParaRPr>
          </a:p>
          <a:p>
            <a:r>
              <a:rPr lang="cs-CZ" sz="1800" dirty="0">
                <a:solidFill>
                  <a:schemeClr val="tx1"/>
                </a:solidFill>
              </a:rPr>
              <a:t>Funkce v R: </a:t>
            </a:r>
            <a:r>
              <a:rPr lang="cs-CZ" sz="1800" dirty="0" err="1">
                <a:solidFill>
                  <a:srgbClr val="FF0000"/>
                </a:solidFill>
              </a:rPr>
              <a:t>fisher.test</a:t>
            </a:r>
            <a:r>
              <a:rPr lang="cs-CZ" sz="1800" dirty="0">
                <a:solidFill>
                  <a:srgbClr val="FF0000"/>
                </a:solidFill>
              </a:rPr>
              <a:t>()</a:t>
            </a:r>
          </a:p>
          <a:p>
            <a:pPr marL="0" indent="0">
              <a:buNone/>
            </a:pP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AFE0F010-7500-0FFA-8E93-51C193F66E01}"/>
              </a:ext>
            </a:extLst>
          </p:cNvPr>
          <p:cNvSpPr txBox="1"/>
          <p:nvPr/>
        </p:nvSpPr>
        <p:spPr>
          <a:xfrm>
            <a:off x="2555776" y="2564904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342000"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None/>
              <a:defRPr/>
            </a:pPr>
            <a:r>
              <a:rPr lang="cs-CZ" sz="1800" i="1" dirty="0">
                <a:solidFill>
                  <a:schemeClr val="tx1"/>
                </a:solidFill>
              </a:rPr>
              <a:t>H</a:t>
            </a:r>
            <a:r>
              <a:rPr lang="cs-CZ" sz="1800" i="1" baseline="-25000" dirty="0">
                <a:solidFill>
                  <a:schemeClr val="tx1"/>
                </a:solidFill>
              </a:rPr>
              <a:t>0 </a:t>
            </a:r>
            <a:r>
              <a:rPr lang="cs-CZ" sz="1800" i="1" dirty="0">
                <a:solidFill>
                  <a:schemeClr val="tx1"/>
                </a:solidFill>
              </a:rPr>
              <a:t>: Veličiny jsou nezávislé</a:t>
            </a:r>
          </a:p>
          <a:p>
            <a:pPr indent="-342000"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None/>
              <a:defRPr/>
            </a:pPr>
            <a:r>
              <a:rPr lang="cs-CZ" sz="1800" i="1" dirty="0">
                <a:solidFill>
                  <a:schemeClr val="tx1"/>
                </a:solidFill>
              </a:rPr>
              <a:t>H</a:t>
            </a:r>
            <a:r>
              <a:rPr lang="cs-CZ" sz="1800" i="1" baseline="-25000" dirty="0">
                <a:solidFill>
                  <a:schemeClr val="tx1"/>
                </a:solidFill>
              </a:rPr>
              <a:t>1 </a:t>
            </a:r>
            <a:r>
              <a:rPr lang="cs-CZ" sz="1800" i="1" dirty="0">
                <a:solidFill>
                  <a:schemeClr val="tx1"/>
                </a:solidFill>
              </a:rPr>
              <a:t>: non H</a:t>
            </a:r>
            <a:r>
              <a:rPr lang="cs-CZ" sz="1800" i="1" baseline="-25000" dirty="0">
                <a:solidFill>
                  <a:schemeClr val="tx1"/>
                </a:solidFill>
              </a:rPr>
              <a:t>0</a:t>
            </a:r>
            <a:endParaRPr lang="cs-CZ" sz="1800" i="1" dirty="0">
              <a:solidFill>
                <a:schemeClr val="tx1"/>
              </a:solidFill>
            </a:endParaRP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8BF51489-3379-6C44-3A34-41B8E16B63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5896" y="5045438"/>
            <a:ext cx="4424072" cy="107482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081776592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25FB24C-E268-C1B3-BB0F-FC73BFF5F1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Míry asociace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54065FB-684B-B8A3-E4BB-E731EB68BA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Vyjadřují intenzitu závislosti.</a:t>
            </a:r>
            <a:endParaRPr lang="cs-CZ" sz="1800" kern="1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sz="1800" kern="1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 volbu vhodné míry je přitom podstatný charakter proměnných, tvar tabulky a to, zda rozlišujeme směr závislosti.</a:t>
            </a:r>
          </a:p>
          <a:p>
            <a:r>
              <a:rPr lang="cs-CZ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Míry pro nominální proměnné</a:t>
            </a:r>
            <a:r>
              <a:rPr lang="cs-CZ" sz="1800" kern="1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lvl="1"/>
            <a:r>
              <a:rPr lang="cs-CZ" sz="18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míry asociace založené na </a:t>
            </a:r>
            <a:r>
              <a:rPr lang="cs-CZ" sz="1800" b="1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Pearsonově</a:t>
            </a:r>
            <a:r>
              <a:rPr lang="cs-CZ" sz="18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chí-kvadrát statistice</a:t>
            </a:r>
            <a:r>
              <a:rPr lang="cs-CZ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cs-CZ" sz="1600" kern="1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2"/>
            <a:r>
              <a:rPr lang="cs-CZ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koeficient kontingence, fí a </a:t>
            </a:r>
            <a:r>
              <a:rPr lang="cs-CZ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Cramérovo</a:t>
            </a:r>
            <a:r>
              <a:rPr lang="cs-CZ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V,</a:t>
            </a:r>
          </a:p>
          <a:p>
            <a:pPr lvl="1"/>
            <a:r>
              <a:rPr lang="cs-CZ" sz="18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míry vycházející z rozkladu variability</a:t>
            </a:r>
            <a:r>
              <a:rPr lang="cs-CZ" sz="18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cs-CZ" kern="1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2"/>
            <a:r>
              <a:rPr lang="cs-CZ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koeficient lambda, </a:t>
            </a:r>
            <a:r>
              <a:rPr lang="cs-CZ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Goodman-Kruskalovo</a:t>
            </a:r>
            <a:r>
              <a:rPr lang="cs-CZ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tau a koeficient neurčitosti.</a:t>
            </a:r>
            <a:endParaRPr lang="cs-CZ" sz="1400" kern="1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Míry pro ordinální proměnné</a:t>
            </a:r>
            <a:r>
              <a:rPr lang="cs-CZ" sz="1800" kern="1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lvl="1"/>
            <a:r>
              <a:rPr lang="cs-CZ" sz="16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koeficienty gama, </a:t>
            </a:r>
            <a:r>
              <a:rPr lang="cs-CZ" sz="16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Somersovo</a:t>
            </a:r>
            <a:r>
              <a:rPr lang="cs-CZ" sz="16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d, </a:t>
            </a:r>
            <a:r>
              <a:rPr lang="cs-CZ" sz="16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Kendallovo</a:t>
            </a:r>
            <a:r>
              <a:rPr lang="cs-CZ" sz="16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tau-b a tau-c,</a:t>
            </a:r>
          </a:p>
          <a:p>
            <a:pPr lvl="1"/>
            <a:r>
              <a:rPr lang="cs-CZ" sz="16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vycházejí z počtu konkordantních a diskordantních dvojic,</a:t>
            </a:r>
          </a:p>
          <a:p>
            <a:pPr lvl="1"/>
            <a:r>
              <a:rPr lang="cs-CZ" sz="1600" kern="1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</a:t>
            </a:r>
            <a:r>
              <a:rPr lang="cs-CZ" sz="1600" kern="1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konkordantní dvojici se považuje taková dvojice případů, kde má případ s vyšší hodnotou proměnné A i vyšší hodnotu proměnné B,</a:t>
            </a:r>
          </a:p>
          <a:p>
            <a:pPr lvl="1"/>
            <a:r>
              <a:rPr lang="cs-CZ" sz="1600" kern="1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cs-CZ" sz="1600" kern="1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iskordantní dvojicí rozumějme takovou dvojici případů, kde případ s vyšší hodnotou proměnné A má nižší hodnotu proměnné B. </a:t>
            </a:r>
          </a:p>
          <a:p>
            <a:pPr lvl="1"/>
            <a:endParaRPr lang="cs-CZ" sz="16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8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sz="18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sz="18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sz="18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sz="18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sz="18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sz="18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111269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4364731-AD9A-71E3-95D9-B6396F8934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Názvy, popisky, texty, segmenty, …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7A5606D-BCD6-DE5F-7B4C-7FAA2FD6DA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3105065"/>
          </a:xfrm>
        </p:spPr>
        <p:txBody>
          <a:bodyPr/>
          <a:lstStyle/>
          <a:p>
            <a:r>
              <a:rPr lang="cs-CZ" b="0" dirty="0"/>
              <a:t>V rámci funkce </a:t>
            </a:r>
            <a:r>
              <a:rPr lang="cs-CZ" dirty="0" err="1"/>
              <a:t>labs</a:t>
            </a:r>
            <a:r>
              <a:rPr lang="cs-CZ" dirty="0"/>
              <a:t>() </a:t>
            </a:r>
            <a:r>
              <a:rPr lang="cs-CZ" b="0" dirty="0"/>
              <a:t>– popisky os, nadpis, podnadpis, …</a:t>
            </a:r>
          </a:p>
          <a:p>
            <a:r>
              <a:rPr lang="cs-CZ" b="0" dirty="0"/>
              <a:t>Pomocí funkci </a:t>
            </a:r>
            <a:r>
              <a:rPr lang="cs-CZ" dirty="0" err="1"/>
              <a:t>ggtitle</a:t>
            </a:r>
            <a:r>
              <a:rPr lang="cs-CZ" dirty="0"/>
              <a:t>()</a:t>
            </a:r>
            <a:r>
              <a:rPr lang="cs-CZ" b="0" dirty="0"/>
              <a:t> – název.</a:t>
            </a:r>
          </a:p>
          <a:p>
            <a:r>
              <a:rPr lang="cs-CZ" b="0" dirty="0"/>
              <a:t>Pomocí funkci </a:t>
            </a:r>
            <a:r>
              <a:rPr lang="cs-CZ" dirty="0" err="1"/>
              <a:t>xlab</a:t>
            </a:r>
            <a:r>
              <a:rPr lang="cs-CZ" dirty="0"/>
              <a:t>()/</a:t>
            </a:r>
            <a:r>
              <a:rPr lang="cs-CZ" dirty="0" err="1"/>
              <a:t>ylab</a:t>
            </a:r>
            <a:r>
              <a:rPr lang="cs-CZ" dirty="0"/>
              <a:t>() </a:t>
            </a:r>
            <a:r>
              <a:rPr lang="cs-CZ" b="0" dirty="0"/>
              <a:t>– popisky jednotlivých os.</a:t>
            </a:r>
          </a:p>
          <a:p>
            <a:r>
              <a:rPr lang="cs-CZ" b="0" dirty="0"/>
              <a:t>Pomocí funkci </a:t>
            </a:r>
            <a:r>
              <a:rPr lang="cs-CZ" dirty="0" err="1"/>
              <a:t>theme</a:t>
            </a:r>
            <a:r>
              <a:rPr lang="cs-CZ" dirty="0"/>
              <a:t>() </a:t>
            </a:r>
            <a:r>
              <a:rPr lang="cs-CZ" b="0" dirty="0"/>
              <a:t>– nastavení: velikost, barva, typ písma.</a:t>
            </a:r>
          </a:p>
          <a:p>
            <a:r>
              <a:rPr lang="cs-CZ" b="0" dirty="0"/>
              <a:t>Pomocí funkci </a:t>
            </a:r>
            <a:r>
              <a:rPr lang="cs-CZ" dirty="0" err="1"/>
              <a:t>annotate</a:t>
            </a:r>
            <a:r>
              <a:rPr lang="cs-CZ" dirty="0"/>
              <a:t>() </a:t>
            </a:r>
            <a:r>
              <a:rPr lang="cs-CZ" b="0" dirty="0"/>
              <a:t>– texty, tvary, segmenty, …</a:t>
            </a:r>
          </a:p>
          <a:p>
            <a:r>
              <a:rPr lang="cs-CZ" b="0" dirty="0"/>
              <a:t>Pomocí funkci </a:t>
            </a:r>
            <a:r>
              <a:rPr lang="cs-CZ" dirty="0" err="1"/>
              <a:t>geom_label</a:t>
            </a:r>
            <a:r>
              <a:rPr lang="cs-CZ" dirty="0"/>
              <a:t>() / </a:t>
            </a:r>
            <a:r>
              <a:rPr lang="cs-CZ" dirty="0" err="1"/>
              <a:t>geom_text</a:t>
            </a:r>
            <a:r>
              <a:rPr lang="cs-CZ" dirty="0"/>
              <a:t>() </a:t>
            </a:r>
            <a:r>
              <a:rPr lang="cs-CZ" b="0" dirty="0"/>
              <a:t>– popisky dat.</a:t>
            </a:r>
          </a:p>
          <a:p>
            <a:r>
              <a:rPr lang="cs-CZ" b="0" dirty="0"/>
              <a:t>Další: </a:t>
            </a:r>
            <a:r>
              <a:rPr lang="cs-CZ" dirty="0" err="1"/>
              <a:t>geom_segmet</a:t>
            </a:r>
            <a:r>
              <a:rPr lang="cs-CZ" dirty="0"/>
              <a:t>(), </a:t>
            </a:r>
            <a:r>
              <a:rPr lang="cs-CZ" dirty="0" err="1"/>
              <a:t>geom_curve</a:t>
            </a:r>
            <a:r>
              <a:rPr lang="cs-CZ" dirty="0"/>
              <a:t>() </a:t>
            </a:r>
            <a:r>
              <a:rPr lang="cs-CZ" b="0" dirty="0"/>
              <a:t>– segmenty do grafu jako např. šipka.</a:t>
            </a:r>
          </a:p>
          <a:p>
            <a:r>
              <a:rPr lang="cs-CZ" b="0" dirty="0"/>
              <a:t>Další: </a:t>
            </a:r>
            <a:r>
              <a:rPr lang="cs-CZ" dirty="0" err="1"/>
              <a:t>geom_hline</a:t>
            </a:r>
            <a:r>
              <a:rPr lang="cs-CZ" dirty="0"/>
              <a:t>/vline/</a:t>
            </a:r>
            <a:r>
              <a:rPr lang="cs-CZ" dirty="0" err="1"/>
              <a:t>abline</a:t>
            </a:r>
            <a:r>
              <a:rPr lang="cs-CZ" dirty="0"/>
              <a:t>() </a:t>
            </a:r>
            <a:r>
              <a:rPr lang="cs-CZ" b="0" dirty="0"/>
              <a:t>– horizontální/vertikální čára nebo křivka.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F44F03D5-B9D7-75D8-E845-37EEBFD99A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048" y="4181936"/>
            <a:ext cx="2097490" cy="1986726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86AFC14C-6AED-2115-C157-4F01785ECA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168" y="4008294"/>
            <a:ext cx="2257301" cy="2084328"/>
          </a:xfrm>
          <a:prstGeom prst="rect">
            <a:avLst/>
          </a:prstGeom>
        </p:spPr>
      </p:pic>
      <p:pic>
        <p:nvPicPr>
          <p:cNvPr id="15" name="Obrázek 14">
            <a:extLst>
              <a:ext uri="{FF2B5EF4-FFF2-40B4-BE49-F238E27FC236}">
                <a16:creationId xmlns:a16="http://schemas.microsoft.com/office/drawing/2014/main" id="{6EEAC466-C6F0-3745-FCD0-00DFC953BD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156" y="4034154"/>
            <a:ext cx="3019709" cy="2282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059420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621CDC7-BBD9-FB7C-96F5-C3A3060C2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Míry </a:t>
            </a:r>
            <a:r>
              <a:rPr lang="cs-CZ" dirty="0" err="1"/>
              <a:t>acosiace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D485F4B3-15B6-91CD-95B2-67EDD60FB8B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dirty="0"/>
                  <a:t>Cramerovo V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400" i="1" kern="10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𝑉</m:t>
                      </m:r>
                      <m:r>
                        <a:rPr lang="cs-CZ" sz="1400" i="1" kern="10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 </m:t>
                      </m:r>
                      <m:rad>
                        <m:radPr>
                          <m:degHide m:val="on"/>
                          <m:ctrlPr>
                            <a:rPr lang="cs-CZ" sz="1400" i="1" kern="1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cs-CZ" sz="14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cs-CZ" sz="14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cs-CZ" sz="14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𝜒</m:t>
                                  </m:r>
                                </m:e>
                                <m:sup>
                                  <m:r>
                                    <a:rPr lang="cs-CZ" sz="14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cs-CZ" sz="14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  <m:d>
                                <m:dPr>
                                  <m:ctrlPr>
                                    <a:rPr lang="cs-CZ" sz="14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cs-CZ" sz="14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𝑞</m:t>
                                  </m:r>
                                  <m:r>
                                    <a:rPr lang="cs-CZ" sz="14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−1</m:t>
                                  </m:r>
                                </m:e>
                              </m:d>
                              <m:r>
                                <a:rPr lang="cs-CZ" sz="14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</m:den>
                          </m:f>
                        </m:e>
                      </m:rad>
                      <m:r>
                        <a:rPr lang="cs-CZ" sz="1400" i="1" kern="1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</m:t>
                      </m:r>
                    </m:oMath>
                  </m:oMathPara>
                </a14:m>
                <a:endParaRPr lang="cs-CZ" sz="180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cs-CZ" sz="180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lvl="1"/>
                <a:r>
                  <a:rPr lang="cs-CZ" dirty="0"/>
                  <a:t>q – 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je minimum z počtu řádků a sloupců tabulky,</a:t>
                </a:r>
              </a:p>
              <a:p>
                <a:pPr lvl="1"/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nabývá hodnot z intervalu [0,1] – nula ukazuje na absenci asociace, hodnoty blízké jedné na silnou asociaci mezi řádkovou a sloupcovou proměnnou,</a:t>
                </a:r>
                <a:endParaRPr lang="cs-CZ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lvl="1"/>
                <a:r>
                  <a:rPr lang="cs-CZ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jestliže zkoumáme symetrický vztah dvou </a:t>
                </a:r>
                <a:r>
                  <a:rPr lang="cs-CZ" b="1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nominálních</a:t>
                </a:r>
                <a:r>
                  <a:rPr lang="cs-CZ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proměnných.</a:t>
                </a:r>
              </a:p>
              <a:p>
                <a:endParaRPr lang="cs-CZ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cs-CZ" dirty="0" err="1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Kendalův</a:t>
                </a:r>
                <a:r>
                  <a:rPr lang="cs-CZ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tau-b</a:t>
                </a:r>
              </a:p>
              <a:p>
                <a:pPr lvl="1"/>
                <a:r>
                  <a:rPr lang="cs-CZ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koeficient pořadové korelace 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[-1, 1], </a:t>
                </a:r>
                <a:endParaRPr lang="cs-CZ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lvl="1"/>
                <a:r>
                  <a:rPr lang="cs-CZ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jestliže zkoumáme symetrický vztah dvou </a:t>
                </a:r>
                <a:r>
                  <a:rPr lang="cs-CZ" b="1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ordinálních</a:t>
                </a:r>
                <a:r>
                  <a:rPr lang="cs-CZ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proměnných</a:t>
                </a:r>
              </a:p>
              <a:p>
                <a:pPr marL="457200" lvl="1" indent="0">
                  <a:buNone/>
                </a:pP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	</a:t>
                </a:r>
                <a:endParaRPr lang="cs-CZ" dirty="0"/>
              </a:p>
              <a:p>
                <a:pPr lvl="1"/>
                <a:endParaRPr lang="cs-CZ" dirty="0"/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D485F4B3-15B6-91CD-95B2-67EDD60FB8B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35" t="-696" r="-21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ovéPole 4">
            <a:extLst>
              <a:ext uri="{FF2B5EF4-FFF2-40B4-BE49-F238E27FC236}">
                <a16:creationId xmlns:a16="http://schemas.microsoft.com/office/drawing/2014/main" id="{D5E3C7E4-F6FC-F01D-28D1-9F84CFC1BEBD}"/>
              </a:ext>
            </a:extLst>
          </p:cNvPr>
          <p:cNvSpPr txBox="1"/>
          <p:nvPr/>
        </p:nvSpPr>
        <p:spPr>
          <a:xfrm>
            <a:off x="3707904" y="4955670"/>
            <a:ext cx="4572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 … počet konkordantních dvojic,</a:t>
            </a:r>
          </a:p>
          <a:p>
            <a:r>
              <a:rPr lang="cs-CZ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 … počet diskordantních dvojic,</a:t>
            </a:r>
          </a:p>
          <a:p>
            <a:r>
              <a:rPr lang="cs-CZ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cs-CZ" sz="1200" kern="1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cs-CZ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… počet dvojic, které mají stejnou hodnotu proměnné A, ale odlišnou hodnotu proměnné B,</a:t>
            </a:r>
          </a:p>
          <a:p>
            <a:r>
              <a:rPr lang="cs-CZ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cs-CZ" sz="1200" kern="1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cs-CZ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… počet dvojic, které mají stejnou hodnotu proměnné B, ale různou hodnotu proměnné A.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6E1F529E-B82A-28C5-2D69-358565460E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624" y="5085184"/>
            <a:ext cx="2149026" cy="655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497198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101E5E3-142F-0984-18ED-FC06CE21D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Míry asociace v R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FB60147-B31D-5874-9D5A-039421EC64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 R funkce </a:t>
            </a:r>
            <a:r>
              <a:rPr lang="cs-CZ" sz="2000" kern="100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assoc</a:t>
            </a:r>
            <a:r>
              <a:rPr lang="cs-CZ" sz="2000" kern="1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()</a:t>
            </a:r>
            <a:r>
              <a:rPr lang="cs-CZ" sz="2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 balíku „</a:t>
            </a:r>
            <a:r>
              <a:rPr lang="cs-CZ" sz="2000" i="1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greybox</a:t>
            </a:r>
            <a:r>
              <a:rPr lang="cs-CZ" sz="2000" i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cs-CZ" sz="2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r>
              <a:rPr lang="cs-CZ" sz="2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Možnost volby:</a:t>
            </a:r>
          </a:p>
          <a:p>
            <a:endParaRPr lang="cs-CZ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sz="2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Funkce vrací:</a:t>
            </a:r>
          </a:p>
          <a:p>
            <a:endParaRPr lang="cs-CZ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515D4109-FC73-0A02-BC19-BC952EC9FC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9347" y="1715234"/>
            <a:ext cx="4506698" cy="997530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99ABB629-CD27-3F6F-FAE3-F20AD5E353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1760" y="3527999"/>
            <a:ext cx="4104456" cy="1182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731800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5F54312-275F-BAE2-99DB-077B10344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Mnohorozměrné grafy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A0B40EA-BF64-B01D-7709-8D92BBE702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100% skládaný sloupcový graf</a:t>
            </a:r>
          </a:p>
          <a:p>
            <a:pPr lvl="1"/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rafická konfrontace řádkových nebo sloupcových profilů tabulky.</a:t>
            </a:r>
          </a:p>
          <a:p>
            <a:pPr lvl="1"/>
            <a:r>
              <a:rPr lang="cs-CZ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balík ggplot2</a:t>
            </a:r>
            <a:endParaRPr lang="cs-CZ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cs-CZ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Mozaikový graf</a:t>
            </a:r>
          </a:p>
          <a:p>
            <a:pPr lvl="1"/>
            <a:r>
              <a:rPr lang="cs-CZ" dirty="0"/>
              <a:t>Plocha obdélníků je proporcionální četnostem </a:t>
            </a:r>
          </a:p>
          <a:p>
            <a:pPr marL="457200" lvl="1" indent="0">
              <a:buNone/>
            </a:pPr>
            <a:r>
              <a:rPr lang="cs-CZ" dirty="0"/>
              <a:t>      v kontingenční tabulce. </a:t>
            </a:r>
          </a:p>
          <a:p>
            <a:pPr lvl="1"/>
            <a:r>
              <a:rPr lang="en-US" b="1" dirty="0">
                <a:solidFill>
                  <a:srgbClr val="FF0000"/>
                </a:solidFill>
              </a:rPr>
              <a:t>mosaic()</a:t>
            </a:r>
            <a:r>
              <a:rPr lang="cs-CZ" dirty="0"/>
              <a:t> balík </a:t>
            </a:r>
            <a:r>
              <a:rPr lang="cs-CZ" b="1" dirty="0" err="1"/>
              <a:t>vcd</a:t>
            </a:r>
            <a:endParaRPr lang="cs-CZ" b="1" dirty="0"/>
          </a:p>
          <a:p>
            <a:pPr marL="457200" lvl="1" indent="0">
              <a:buNone/>
            </a:pPr>
            <a:endParaRPr lang="cs-CZ" dirty="0"/>
          </a:p>
          <a:p>
            <a:pPr lvl="1"/>
            <a:endParaRPr lang="cs-CZ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81503279-4531-3CE4-537B-2B48DC4C7D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4644" y="4341609"/>
            <a:ext cx="2232248" cy="1814390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8B4A9CE3-4A1E-D73A-7D7E-AD2F2A2CEC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3180" y="2247369"/>
            <a:ext cx="2282928" cy="1458307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C976F245-9099-195D-FFA1-0DFDB3ED98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5656" y="2204864"/>
            <a:ext cx="1983702" cy="1500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241581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3B9B226-CBE7-78D2-5F9C-9C1A58F86C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Poměr šancí</a:t>
            </a:r>
            <a:endParaRPr lang="sk-SK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6581199E-39E2-2830-BC72-3D2153D3D4D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cs-CZ" dirty="0"/>
                  <a:t>Šance (</a:t>
                </a:r>
                <a:r>
                  <a:rPr lang="cs-CZ" dirty="0" err="1"/>
                  <a:t>odds</a:t>
                </a:r>
                <a:r>
                  <a:rPr lang="cs-CZ" dirty="0"/>
                  <a:t>) je vyjádřena srovnáním dvou četností (absolutních, relativních, podmíněných relativních) veličiny Y v řádcích tabulky.</a:t>
                </a:r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sk-SK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sk-SK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i="1" dirty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cs-CZ" i="1" dirty="0">
                                  <a:latin typeface="Cambria Math" panose="02040503050406030204" pitchFamily="18" charset="0"/>
                                </a:rPr>
                                <m:t>𝑖𝑗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sk-SK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i="1" dirty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sSup>
                                <m:sSupPr>
                                  <m:ctrlPr>
                                    <a:rPr lang="sk-SK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cs-CZ" i="1" dirty="0">
                                      <a:latin typeface="Cambria Math" panose="02040503050406030204" pitchFamily="18" charset="0"/>
                                    </a:rPr>
                                    <m:t>𝑖𝑗</m:t>
                                  </m:r>
                                </m:e>
                                <m:sup>
                                  <m:r>
                                    <a:rPr lang="cs-CZ" i="1" dirty="0">
                                      <a:latin typeface="Cambria Math" panose="02040503050406030204" pitchFamily="18" charset="0"/>
                                    </a:rPr>
                                    <m:t>´</m:t>
                                  </m:r>
                                </m:sup>
                              </m:sSup>
                            </m:sub>
                          </m:sSub>
                        </m:den>
                      </m:f>
                      <m:r>
                        <a:rPr lang="cs-CZ" i="1" dirty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sk-SK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sk-SK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i="1" dirty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cs-CZ" i="1" dirty="0">
                                  <a:latin typeface="Cambria Math" panose="02040503050406030204" pitchFamily="18" charset="0"/>
                                </a:rPr>
                                <m:t>𝑖𝑗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sk-SK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i="1" dirty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sSup>
                                <m:sSupPr>
                                  <m:ctrlPr>
                                    <a:rPr lang="sk-SK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cs-CZ" i="1" dirty="0">
                                      <a:latin typeface="Cambria Math" panose="02040503050406030204" pitchFamily="18" charset="0"/>
                                    </a:rPr>
                                    <m:t>𝑖𝑗</m:t>
                                  </m:r>
                                </m:e>
                                <m:sup>
                                  <m:r>
                                    <a:rPr lang="cs-CZ" i="1" dirty="0">
                                      <a:latin typeface="Cambria Math" panose="02040503050406030204" pitchFamily="18" charset="0"/>
                                    </a:rPr>
                                    <m:t>´</m:t>
                                  </m:r>
                                </m:sup>
                              </m:sSup>
                            </m:sub>
                          </m:sSub>
                        </m:den>
                      </m:f>
                      <m:r>
                        <a:rPr lang="cs-CZ" i="1" dirty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sk-SK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sk-SK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i="1" dirty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cs-CZ" i="1" dirty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cs-CZ" i="1" dirty="0"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r>
                                <a:rPr lang="cs-CZ" i="1" dirty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sk-SK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i="1" dirty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sSup>
                                <m:sSupPr>
                                  <m:ctrlPr>
                                    <a:rPr lang="sk-SK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cs-CZ" i="1" dirty="0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  <m:sup>
                                  <m:r>
                                    <a:rPr lang="cs-CZ" i="1" dirty="0">
                                      <a:latin typeface="Cambria Math" panose="02040503050406030204" pitchFamily="18" charset="0"/>
                                    </a:rPr>
                                    <m:t>´</m:t>
                                  </m:r>
                                </m:sup>
                              </m:sSup>
                              <m:r>
                                <a:rPr lang="cs-CZ" i="1" dirty="0"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r>
                                <a:rPr lang="cs-CZ" i="1" dirty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sk-SK" dirty="0"/>
              </a:p>
              <a:p>
                <a:endParaRPr lang="sk-SK" sz="180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cs-CZ" dirty="0"/>
                  <a:t>Poměr šancí (</a:t>
                </a:r>
                <a:r>
                  <a:rPr lang="cs-CZ" dirty="0" err="1"/>
                  <a:t>odds</a:t>
                </a:r>
                <a:r>
                  <a:rPr lang="cs-CZ" dirty="0"/>
                  <a:t> ratio) představuje konfrontace šancí ve dvou řádcích tabulky.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 i="1" kern="10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𝑜𝑑𝑑𝑠</m:t>
                      </m:r>
                      <m:r>
                        <a:rPr lang="cs-CZ" sz="1800" i="1" kern="10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cs-CZ" sz="1800" i="1" kern="10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𝑟𝑎𝑡𝑖𝑜</m:t>
                      </m:r>
                      <m:r>
                        <a:rPr lang="cs-CZ" sz="1800" i="1" kern="10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sk-SK" sz="1800" i="1" kern="1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sk-SK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𝑖𝑗</m:t>
                              </m:r>
                            </m:sub>
                          </m:sSub>
                          <m:sSub>
                            <m:sSubPr>
                              <m:ctrlPr>
                                <a:rPr lang="sk-SK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´</m:t>
                              </m:r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´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sk-SK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sk-SK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cs-CZ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𝑖𝑗</m:t>
                                  </m:r>
                                  <m:r>
                                    <a:rPr lang="cs-CZ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´</m:t>
                                  </m:r>
                                </m:sub>
                              </m:sSub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´</m:t>
                              </m:r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</m:sub>
                          </m:sSub>
                        </m:den>
                      </m:f>
                      <m:r>
                        <a:rPr lang="cs-CZ" sz="1800" i="1" kern="1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sk-SK" sz="1800" i="1" kern="1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sk-SK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𝑖𝑗</m:t>
                              </m:r>
                            </m:sub>
                          </m:sSub>
                          <m:sSub>
                            <m:sSubPr>
                              <m:ctrlPr>
                                <a:rPr lang="sk-SK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´</m:t>
                              </m:r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´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sk-SK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𝑖𝑗</m:t>
                              </m:r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´</m:t>
                              </m:r>
                            </m:sub>
                          </m:sSub>
                          <m:sSub>
                            <m:sSubPr>
                              <m:ctrlPr>
                                <a:rPr lang="sk-SK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´</m:t>
                              </m:r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</m:sub>
                          </m:sSub>
                        </m:den>
                      </m:f>
                      <m:r>
                        <a:rPr lang="cs-CZ" sz="1800" i="1" kern="1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sk-SK" sz="1800" i="1" kern="1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f>
                            <m:fPr>
                              <m:type m:val="lin"/>
                              <m:ctrlPr>
                                <a:rPr lang="sk-SK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sk-SK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cs-CZ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𝑗</m:t>
                                  </m:r>
                                  <m:r>
                                    <a:rPr lang="cs-CZ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/</m:t>
                                  </m:r>
                                  <m:r>
                                    <a:rPr lang="cs-CZ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sk-SK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cs-CZ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𝑗</m:t>
                                  </m:r>
                                  <m:r>
                                    <a:rPr lang="cs-CZ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´/</m:t>
                                  </m:r>
                                  <m:r>
                                    <a:rPr lang="cs-CZ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den>
                          </m:f>
                        </m:num>
                        <m:den>
                          <m:f>
                            <m:fPr>
                              <m:type m:val="lin"/>
                              <m:ctrlPr>
                                <a:rPr lang="sk-SK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sk-SK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cs-CZ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𝑗</m:t>
                                  </m:r>
                                  <m:r>
                                    <a:rPr lang="cs-CZ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/</m:t>
                                  </m:r>
                                  <m:r>
                                    <a:rPr lang="cs-CZ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𝑖</m:t>
                                  </m:r>
                                  <m:r>
                                    <a:rPr lang="cs-CZ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´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sk-SK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cs-CZ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𝑗</m:t>
                                  </m:r>
                                  <m:r>
                                    <a:rPr lang="cs-CZ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´/</m:t>
                                  </m:r>
                                  <m:r>
                                    <a:rPr lang="cs-CZ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𝑖</m:t>
                                  </m:r>
                                  <m:r>
                                    <a:rPr lang="cs-CZ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´</m:t>
                                  </m:r>
                                </m:sub>
                              </m:sSub>
                            </m:den>
                          </m:f>
                        </m:den>
                      </m:f>
                    </m:oMath>
                  </m:oMathPara>
                </a14:m>
                <a:endParaRPr lang="sk-SK" sz="180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sk-SK" dirty="0"/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cs-CZ" sz="1800" b="1" kern="100" dirty="0">
                    <a:solidFill>
                      <a:srgbClr val="0070C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Je-li podíl četností dvou hodnot v obou řádcích stejný, tedy jsou dvě šance stejné, což je projevem nezávislosti sledovaných veličin, nabývá poměr šancí hodnoty 1. </a:t>
                </a:r>
                <a:endParaRPr lang="sk-SK" sz="180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cs-CZ" sz="1800" kern="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Pro interpretaci šance i poměru šancí je vhodné zůstat u zlomků, aby nedocházelo k jejich záměně s pravděpodobnostmi, kterými nejsou. </a:t>
                </a:r>
                <a:endParaRPr lang="sk-SK" sz="180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sk-SK" dirty="0"/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6581199E-39E2-2830-BC72-3D2153D3D4D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35" t="-696" r="-564"/>
                </a:stretch>
              </a:blipFill>
            </p:spPr>
            <p:txBody>
              <a:bodyPr/>
              <a:lstStyle/>
              <a:p>
                <a:r>
                  <a:rPr lang="sk-SK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3866832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/>
              <a:t>Korelační analýza</a:t>
            </a:r>
          </a:p>
        </p:txBody>
      </p:sp>
    </p:spTree>
    <p:extLst>
      <p:ext uri="{BB962C8B-B14F-4D97-AF65-F5344CB8AC3E}">
        <p14:creationId xmlns:p14="http://schemas.microsoft.com/office/powerpoint/2010/main" val="688754815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7685A40-A1C1-9B98-D5A2-F5648E6288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Úlohy a otázky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6D1FF49-8870-73E1-CAC7-322410E0B3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cs-CZ" sz="2000" dirty="0">
                <a:solidFill>
                  <a:schemeClr val="accent6">
                    <a:lumMod val="75000"/>
                  </a:schemeClr>
                </a:solidFill>
              </a:rPr>
              <a:t>Korelační analýza zkoumá vztah dvou </a:t>
            </a:r>
            <a:r>
              <a:rPr lang="cs-CZ" sz="2000" u="sng" dirty="0">
                <a:solidFill>
                  <a:schemeClr val="accent6">
                    <a:lumMod val="75000"/>
                  </a:schemeClr>
                </a:solidFill>
              </a:rPr>
              <a:t>číselných</a:t>
            </a:r>
            <a:r>
              <a:rPr lang="cs-CZ" sz="2000" dirty="0">
                <a:solidFill>
                  <a:schemeClr val="accent6">
                    <a:lumMod val="75000"/>
                  </a:schemeClr>
                </a:solidFill>
              </a:rPr>
              <a:t> proměnných.</a:t>
            </a:r>
            <a:endParaRPr lang="cs-CZ" altLang="cs-CZ" sz="2000" i="1" dirty="0">
              <a:solidFill>
                <a:schemeClr val="accent6">
                  <a:lumMod val="75000"/>
                </a:schemeClr>
              </a:solidFill>
              <a:cs typeface="Arial" charset="0"/>
            </a:endParaRPr>
          </a:p>
          <a:p>
            <a:pPr>
              <a:buFont typeface="Wingdings" panose="05000000000000000000" pitchFamily="2" charset="2"/>
              <a:buChar char="q"/>
            </a:pPr>
            <a:endParaRPr lang="cs-CZ" altLang="cs-CZ" i="1" dirty="0">
              <a:solidFill>
                <a:schemeClr val="tx1"/>
              </a:solidFill>
              <a:cs typeface="Arial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altLang="cs-CZ" sz="2000" dirty="0">
                <a:solidFill>
                  <a:schemeClr val="tx1"/>
                </a:solidFill>
                <a:cs typeface="Arial" charset="0"/>
              </a:rPr>
              <a:t>Souvisí spolu výskyt proměnné X a proměnné Y tak, že s</a:t>
            </a:r>
            <a:r>
              <a:rPr lang="cs-CZ" altLang="cs-CZ" sz="2000" dirty="0">
                <a:solidFill>
                  <a:schemeClr val="tx1"/>
                </a:solidFill>
              </a:rPr>
              <a:t> </a:t>
            </a:r>
            <a:r>
              <a:rPr lang="cs-CZ" altLang="cs-CZ" sz="2000" dirty="0">
                <a:solidFill>
                  <a:schemeClr val="tx1"/>
                </a:solidFill>
                <a:cs typeface="Arial" charset="0"/>
              </a:rPr>
              <a:t>vyššími hodnotami X se pojí vyšší hodnoty Y (a nižšími nižší), či naopak s</a:t>
            </a:r>
            <a:r>
              <a:rPr lang="cs-CZ" sz="2000" dirty="0"/>
              <a:t> </a:t>
            </a:r>
            <a:r>
              <a:rPr lang="cs-CZ" altLang="cs-CZ" sz="2000" dirty="0">
                <a:solidFill>
                  <a:schemeClr val="tx1"/>
                </a:solidFill>
                <a:cs typeface="Arial" charset="0"/>
              </a:rPr>
              <a:t>vyššími hodnotami X se pojí nižší hodnoty Y (a s</a:t>
            </a:r>
            <a:r>
              <a:rPr lang="cs-CZ" altLang="cs-CZ" sz="2000" dirty="0">
                <a:solidFill>
                  <a:schemeClr val="tx1"/>
                </a:solidFill>
              </a:rPr>
              <a:t> </a:t>
            </a:r>
            <a:r>
              <a:rPr lang="cs-CZ" altLang="cs-CZ" sz="2000" dirty="0">
                <a:solidFill>
                  <a:schemeClr val="tx1"/>
                </a:solidFill>
                <a:cs typeface="Arial" charset="0"/>
              </a:rPr>
              <a:t>nižšími X vyšší Y)?</a:t>
            </a:r>
          </a:p>
          <a:p>
            <a:pPr>
              <a:buFont typeface="Wingdings" panose="05000000000000000000" pitchFamily="2" charset="2"/>
              <a:buChar char="q"/>
            </a:pPr>
            <a:endParaRPr lang="cs-CZ" dirty="0">
              <a:solidFill>
                <a:schemeClr val="tx1"/>
              </a:solidFill>
              <a:cs typeface="Arial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altLang="cs-CZ" sz="2000" dirty="0">
                <a:solidFill>
                  <a:schemeClr val="tx1"/>
                </a:solidFill>
                <a:cs typeface="Arial" charset="0"/>
              </a:rPr>
              <a:t>Můžeme v datech zjistit souběžnost resp. </a:t>
            </a:r>
            <a:r>
              <a:rPr lang="cs-CZ" altLang="cs-CZ" sz="2000" dirty="0" err="1">
                <a:solidFill>
                  <a:schemeClr val="tx1"/>
                </a:solidFill>
                <a:cs typeface="Arial" charset="0"/>
              </a:rPr>
              <a:t>protiběžnost</a:t>
            </a:r>
            <a:r>
              <a:rPr lang="cs-CZ" altLang="cs-CZ" sz="2000" dirty="0">
                <a:solidFill>
                  <a:schemeClr val="tx1"/>
                </a:solidFill>
                <a:cs typeface="Arial" charset="0"/>
              </a:rPr>
              <a:t> hodnot dvou číselných proměnných?</a:t>
            </a:r>
            <a:endParaRPr lang="cs-CZ" altLang="cs-CZ" sz="20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cs-CZ" dirty="0"/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Korelační analýza zkoumá </a:t>
            </a:r>
            <a:r>
              <a:rPr lang="cs-CZ" dirty="0">
                <a:solidFill>
                  <a:schemeClr val="accent6">
                    <a:lumMod val="75000"/>
                  </a:schemeClr>
                </a:solidFill>
              </a:rPr>
              <a:t>společnou variabilitu (</a:t>
            </a:r>
            <a:r>
              <a:rPr lang="cs-CZ" dirty="0" err="1">
                <a:solidFill>
                  <a:schemeClr val="accent6">
                    <a:lumMod val="75000"/>
                  </a:schemeClr>
                </a:solidFill>
              </a:rPr>
              <a:t>kovariabilitu</a:t>
            </a:r>
            <a:r>
              <a:rPr lang="cs-CZ" dirty="0">
                <a:solidFill>
                  <a:schemeClr val="accent6">
                    <a:lumMod val="75000"/>
                  </a:schemeClr>
                </a:solidFill>
              </a:rPr>
              <a:t>) .</a:t>
            </a:r>
          </a:p>
          <a:p>
            <a:pPr>
              <a:buFont typeface="Wingdings" panose="05000000000000000000" pitchFamily="2" charset="2"/>
              <a:buChar char="q"/>
            </a:pPr>
            <a:endParaRPr lang="cs-CZ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cs-CZ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25738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56C9AE2-8AB7-4A25-8021-E6AA9613AE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Souběh a </a:t>
            </a:r>
            <a:r>
              <a:rPr lang="cs-CZ" dirty="0" err="1"/>
              <a:t>protiběh</a:t>
            </a:r>
            <a:r>
              <a:rPr lang="cs-CZ" dirty="0"/>
              <a:t> variabilit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F52A40F3-C942-E952-ADB4-F9C66ADC16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9624" y="2449317"/>
            <a:ext cx="3960000" cy="3216218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7B4CA900-09EC-12BB-9D03-A510AEC26E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95" y="2625583"/>
            <a:ext cx="4578529" cy="2808797"/>
          </a:xfrm>
          <a:prstGeom prst="rect">
            <a:avLst/>
          </a:prstGeom>
        </p:spPr>
      </p:pic>
      <p:sp>
        <p:nvSpPr>
          <p:cNvPr id="10" name="Ovál 9">
            <a:extLst>
              <a:ext uri="{FF2B5EF4-FFF2-40B4-BE49-F238E27FC236}">
                <a16:creationId xmlns:a16="http://schemas.microsoft.com/office/drawing/2014/main" id="{2FA24EC0-9B4B-C6F2-82BB-A7165060C5C4}"/>
              </a:ext>
            </a:extLst>
          </p:cNvPr>
          <p:cNvSpPr/>
          <p:nvPr/>
        </p:nvSpPr>
        <p:spPr>
          <a:xfrm rot="8440804">
            <a:off x="4702661" y="3169070"/>
            <a:ext cx="4116113" cy="156362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vál 11">
            <a:extLst>
              <a:ext uri="{FF2B5EF4-FFF2-40B4-BE49-F238E27FC236}">
                <a16:creationId xmlns:a16="http://schemas.microsoft.com/office/drawing/2014/main" id="{624AD6EB-EA3C-B530-0506-9FBC92D86EA4}"/>
              </a:ext>
            </a:extLst>
          </p:cNvPr>
          <p:cNvSpPr/>
          <p:nvPr/>
        </p:nvSpPr>
        <p:spPr>
          <a:xfrm rot="2473334">
            <a:off x="1414080" y="2910356"/>
            <a:ext cx="3419073" cy="156362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4CA69A16-47A7-A49B-48BA-BE20FB641A7A}"/>
              </a:ext>
            </a:extLst>
          </p:cNvPr>
          <p:cNvSpPr txBox="1"/>
          <p:nvPr/>
        </p:nvSpPr>
        <p:spPr>
          <a:xfrm>
            <a:off x="251960" y="1052736"/>
            <a:ext cx="47624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/>
              <a:t>Zkoumání </a:t>
            </a:r>
            <a:r>
              <a:rPr lang="cs-CZ" b="1" dirty="0" err="1"/>
              <a:t>kovariability</a:t>
            </a:r>
            <a:r>
              <a:rPr lang="cs-CZ" b="1" dirty="0"/>
              <a:t> pomocí bodového grafu</a:t>
            </a:r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805FDC3E-C019-7802-101F-5F91F141DD7B}"/>
              </a:ext>
            </a:extLst>
          </p:cNvPr>
          <p:cNvSpPr txBox="1"/>
          <p:nvPr/>
        </p:nvSpPr>
        <p:spPr>
          <a:xfrm>
            <a:off x="246302" y="1312233"/>
            <a:ext cx="1737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Balík – </a:t>
            </a:r>
            <a:r>
              <a:rPr lang="cs-CZ" dirty="0">
                <a:latin typeface="Consolas" panose="020B0609020204030204" pitchFamily="49" charset="0"/>
              </a:rPr>
              <a:t>ggplot2</a:t>
            </a: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3D802C5C-CAC2-0C43-DB67-4810F33C6EE4}"/>
              </a:ext>
            </a:extLst>
          </p:cNvPr>
          <p:cNvSpPr txBox="1"/>
          <p:nvPr/>
        </p:nvSpPr>
        <p:spPr>
          <a:xfrm>
            <a:off x="246302" y="1718804"/>
            <a:ext cx="33505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err="1">
                <a:latin typeface="Consolas" panose="020B0609020204030204" pitchFamily="49" charset="0"/>
              </a:rPr>
              <a:t>ggplot</a:t>
            </a:r>
            <a:r>
              <a:rPr lang="cs-CZ" dirty="0">
                <a:latin typeface="Consolas" panose="020B0609020204030204" pitchFamily="49" charset="0"/>
              </a:rPr>
              <a:t>(</a:t>
            </a:r>
            <a:r>
              <a:rPr lang="cs-CZ" dirty="0" err="1">
                <a:latin typeface="Consolas" panose="020B0609020204030204" pitchFamily="49" charset="0"/>
              </a:rPr>
              <a:t>dataset,aes</a:t>
            </a:r>
            <a:r>
              <a:rPr lang="cs-CZ" dirty="0">
                <a:latin typeface="Consolas" panose="020B0609020204030204" pitchFamily="49" charset="0"/>
              </a:rPr>
              <a:t>(</a:t>
            </a:r>
            <a:r>
              <a:rPr lang="cs-CZ" dirty="0" err="1">
                <a:latin typeface="Consolas" panose="020B0609020204030204" pitchFamily="49" charset="0"/>
              </a:rPr>
              <a:t>x,y</a:t>
            </a:r>
            <a:r>
              <a:rPr lang="cs-CZ" dirty="0">
                <a:latin typeface="Consolas" panose="020B0609020204030204" pitchFamily="49" charset="0"/>
              </a:rPr>
              <a:t>))+</a:t>
            </a:r>
          </a:p>
          <a:p>
            <a:r>
              <a:rPr lang="cs-CZ" dirty="0" err="1">
                <a:latin typeface="Consolas" panose="020B0609020204030204" pitchFamily="49" charset="0"/>
              </a:rPr>
              <a:t>geom_point</a:t>
            </a:r>
            <a:r>
              <a:rPr lang="cs-CZ" dirty="0">
                <a:latin typeface="Consolas" panose="020B0609020204030204" pitchFamily="49" charset="0"/>
              </a:rPr>
              <a:t>() </a:t>
            </a:r>
          </a:p>
        </p:txBody>
      </p:sp>
    </p:spTree>
    <p:extLst>
      <p:ext uri="{BB962C8B-B14F-4D97-AF65-F5344CB8AC3E}">
        <p14:creationId xmlns:p14="http://schemas.microsoft.com/office/powerpoint/2010/main" val="2925994657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1E93AD5-AB53-478A-B3E2-981F19E6B1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Kovariance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D9F7C5A-50BE-4AA2-A5EA-1A3501441F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756000"/>
            <a:ext cx="8604472" cy="4225744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cs-CZ" sz="2100" dirty="0">
                <a:latin typeface="+mj-lt"/>
              </a:rPr>
              <a:t>Kovariance = Souběh variabilit dvou proměnných</a:t>
            </a:r>
          </a:p>
          <a:p>
            <a:pPr lvl="1"/>
            <a:r>
              <a:rPr lang="cs-CZ" sz="2100" dirty="0">
                <a:latin typeface="+mj-lt"/>
              </a:rPr>
              <a:t>Statistická míra </a:t>
            </a:r>
            <a:r>
              <a:rPr lang="cs-CZ" sz="2100" b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lineární </a:t>
            </a:r>
            <a:r>
              <a:rPr lang="cs-CZ" sz="2100" dirty="0">
                <a:latin typeface="+mj-lt"/>
              </a:rPr>
              <a:t>závislosti dvou veličin!</a:t>
            </a:r>
          </a:p>
          <a:p>
            <a:pPr lvl="1"/>
            <a:r>
              <a:rPr lang="cs-CZ" sz="2100" b="1" u="sng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Je vyjádřena v jednotkách X a Y</a:t>
            </a:r>
          </a:p>
          <a:p>
            <a:pPr marL="0" indent="0">
              <a:buNone/>
            </a:pPr>
            <a:endParaRPr lang="cs-CZ" dirty="0">
              <a:latin typeface="+mj-lt"/>
            </a:endParaRPr>
          </a:p>
          <a:p>
            <a:pPr algn="l" fontAlgn="base">
              <a:buFont typeface="Wingdings" panose="05000000000000000000" pitchFamily="2" charset="2"/>
              <a:buChar char="q"/>
            </a:pPr>
            <a:endParaRPr lang="cs-CZ" b="0" i="0" dirty="0">
              <a:solidFill>
                <a:srgbClr val="404040"/>
              </a:solidFill>
              <a:effectLst/>
              <a:latin typeface="+mj-lt"/>
            </a:endParaRPr>
          </a:p>
          <a:p>
            <a:pPr algn="l" fontAlgn="base">
              <a:buFont typeface="Wingdings" panose="05000000000000000000" pitchFamily="2" charset="2"/>
              <a:buChar char="q"/>
            </a:pPr>
            <a:r>
              <a:rPr lang="cs-CZ" i="0" dirty="0" err="1">
                <a:solidFill>
                  <a:srgbClr val="404040"/>
                </a:solidFill>
                <a:effectLst/>
                <a:latin typeface="+mj-lt"/>
              </a:rPr>
              <a:t>cov</a:t>
            </a:r>
            <a:r>
              <a:rPr lang="cs-CZ" i="0" dirty="0">
                <a:solidFill>
                  <a:srgbClr val="404040"/>
                </a:solidFill>
                <a:effectLst/>
                <a:latin typeface="+mj-lt"/>
              </a:rPr>
              <a:t>(X,Y) &gt; 0 </a:t>
            </a:r>
            <a:r>
              <a:rPr lang="cs-CZ" b="0" i="0" dirty="0">
                <a:solidFill>
                  <a:srgbClr val="404040"/>
                </a:solidFill>
                <a:effectLst/>
                <a:latin typeface="+mj-lt"/>
              </a:rPr>
              <a:t>-&gt; souvislost mezi veličinami X a Y je pozitivní (čím větší X tím větší Y a naopak)</a:t>
            </a:r>
          </a:p>
          <a:p>
            <a:pPr algn="l" fontAlgn="base">
              <a:buFont typeface="Wingdings" panose="05000000000000000000" pitchFamily="2" charset="2"/>
              <a:buChar char="q"/>
            </a:pPr>
            <a:r>
              <a:rPr lang="cs-CZ" i="0" dirty="0" err="1">
                <a:solidFill>
                  <a:srgbClr val="404040"/>
                </a:solidFill>
                <a:effectLst/>
                <a:latin typeface="+mj-lt"/>
              </a:rPr>
              <a:t>cov</a:t>
            </a:r>
            <a:r>
              <a:rPr lang="cs-CZ" i="0" dirty="0">
                <a:solidFill>
                  <a:srgbClr val="404040"/>
                </a:solidFill>
                <a:effectLst/>
                <a:latin typeface="+mj-lt"/>
              </a:rPr>
              <a:t>(X,Y) &lt; 0</a:t>
            </a:r>
            <a:r>
              <a:rPr lang="cs-CZ" dirty="0">
                <a:solidFill>
                  <a:srgbClr val="404040"/>
                </a:solidFill>
                <a:latin typeface="+mj-lt"/>
              </a:rPr>
              <a:t> </a:t>
            </a:r>
            <a:r>
              <a:rPr lang="cs-CZ" b="0" i="0" dirty="0">
                <a:solidFill>
                  <a:srgbClr val="404040"/>
                </a:solidFill>
                <a:effectLst/>
                <a:latin typeface="+mj-lt"/>
              </a:rPr>
              <a:t>-&gt; souvislost mezi veličinami X a Y je negativní (čím větší X tím menší Y a naopak)</a:t>
            </a:r>
          </a:p>
          <a:p>
            <a:pPr algn="l" fontAlgn="base">
              <a:buFont typeface="Wingdings" panose="05000000000000000000" pitchFamily="2" charset="2"/>
              <a:buChar char="q"/>
            </a:pPr>
            <a:r>
              <a:rPr lang="cs-CZ" b="0" dirty="0">
                <a:solidFill>
                  <a:srgbClr val="404040"/>
                </a:solidFill>
                <a:latin typeface="+mj-lt"/>
              </a:rPr>
              <a:t>N</a:t>
            </a:r>
            <a:r>
              <a:rPr lang="cs-CZ" b="0" i="0" dirty="0">
                <a:solidFill>
                  <a:srgbClr val="404040"/>
                </a:solidFill>
                <a:effectLst/>
                <a:latin typeface="+mj-lt"/>
              </a:rPr>
              <a:t>ezávislé veličiny mají </a:t>
            </a:r>
            <a:r>
              <a:rPr lang="cs-CZ" i="0" dirty="0" err="1">
                <a:solidFill>
                  <a:srgbClr val="404040"/>
                </a:solidFill>
                <a:effectLst/>
                <a:latin typeface="+mj-lt"/>
              </a:rPr>
              <a:t>cov</a:t>
            </a:r>
            <a:r>
              <a:rPr lang="cs-CZ" i="0" dirty="0">
                <a:solidFill>
                  <a:srgbClr val="404040"/>
                </a:solidFill>
                <a:effectLst/>
                <a:latin typeface="+mj-lt"/>
              </a:rPr>
              <a:t>(X,Y) = 0</a:t>
            </a:r>
            <a:r>
              <a:rPr lang="cs-CZ" b="0" i="0" dirty="0">
                <a:solidFill>
                  <a:srgbClr val="404040"/>
                </a:solidFill>
                <a:effectLst/>
                <a:latin typeface="+mj-lt"/>
              </a:rPr>
              <a:t>, ale neplatí, že by </a:t>
            </a:r>
            <a:r>
              <a:rPr lang="cs-CZ" i="0" dirty="0" err="1">
                <a:solidFill>
                  <a:srgbClr val="404040"/>
                </a:solidFill>
                <a:effectLst/>
                <a:latin typeface="+mj-lt"/>
              </a:rPr>
              <a:t>cov</a:t>
            </a:r>
            <a:r>
              <a:rPr lang="cs-CZ" i="0" dirty="0">
                <a:solidFill>
                  <a:srgbClr val="404040"/>
                </a:solidFill>
                <a:effectLst/>
                <a:latin typeface="+mj-lt"/>
              </a:rPr>
              <a:t>(X,Y) </a:t>
            </a:r>
            <a:r>
              <a:rPr lang="cs-CZ" b="0" i="0" dirty="0">
                <a:solidFill>
                  <a:srgbClr val="404040"/>
                </a:solidFill>
                <a:effectLst/>
                <a:latin typeface="+mj-lt"/>
              </a:rPr>
              <a:t>= 0 znamenalo, že X a Y jsou nezávislé</a:t>
            </a:r>
          </a:p>
          <a:p>
            <a:pPr algn="l" fontAlgn="base">
              <a:buFont typeface="Wingdings" panose="05000000000000000000" pitchFamily="2" charset="2"/>
              <a:buChar char="q"/>
            </a:pPr>
            <a:r>
              <a:rPr lang="cs-CZ" b="0" dirty="0">
                <a:solidFill>
                  <a:srgbClr val="404040"/>
                </a:solidFill>
                <a:latin typeface="+mj-lt"/>
              </a:rPr>
              <a:t>K</a:t>
            </a:r>
            <a:r>
              <a:rPr lang="cs-CZ" b="0" i="0" dirty="0">
                <a:solidFill>
                  <a:srgbClr val="404040"/>
                </a:solidFill>
                <a:effectLst/>
                <a:latin typeface="+mj-lt"/>
              </a:rPr>
              <a:t>ovariance nám neříká nic o síle vazby</a:t>
            </a:r>
            <a:endParaRPr lang="cs-CZ" dirty="0">
              <a:latin typeface="+mj-lt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112BFE78-C14D-45B0-9BFB-BC66D85868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1772816"/>
            <a:ext cx="4495398" cy="770639"/>
          </a:xfrm>
          <a:prstGeom prst="rect">
            <a:avLst/>
          </a:prstGeom>
        </p:spPr>
      </p:pic>
      <p:pic>
        <p:nvPicPr>
          <p:cNvPr id="8" name="Picture 2" descr="How would you explain covariance to someone who understands only the mean?  - Cross Validated">
            <a:extLst>
              <a:ext uri="{FF2B5EF4-FFF2-40B4-BE49-F238E27FC236}">
                <a16:creationId xmlns:a16="http://schemas.microsoft.com/office/drawing/2014/main" id="{94ABDD8C-2A49-4AC8-9466-D9367EB036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284" y="4748918"/>
            <a:ext cx="7191431" cy="1619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9832801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CBAD998A-54C2-4278-924C-9629314EE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000" y="216000"/>
            <a:ext cx="7884392" cy="540000"/>
          </a:xfrm>
        </p:spPr>
        <p:txBody>
          <a:bodyPr/>
          <a:lstStyle/>
          <a:p>
            <a:r>
              <a:rPr lang="cs-CZ" altLang="cs-CZ" sz="3200" dirty="0"/>
              <a:t>Korelace – kovariance v poměru k rozptylům</a:t>
            </a:r>
            <a:endParaRPr lang="cs-CZ" dirty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399429" y="1340768"/>
            <a:ext cx="8421043" cy="4536504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cs-CZ" altLang="cs-CZ" sz="2800" dirty="0">
                <a:solidFill>
                  <a:schemeClr val="accent6">
                    <a:lumMod val="75000"/>
                  </a:schemeClr>
                </a:solidFill>
              </a:rPr>
              <a:t>Korelace</a:t>
            </a:r>
            <a:r>
              <a:rPr lang="cs-CZ" altLang="cs-CZ" sz="2800" dirty="0"/>
              <a:t> 	</a:t>
            </a:r>
            <a:endParaRPr lang="cs-CZ" altLang="cs-CZ" sz="2800" dirty="0">
              <a:solidFill>
                <a:schemeClr val="tx1"/>
              </a:solidFill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altLang="cs-CZ" sz="2400" dirty="0">
                <a:solidFill>
                  <a:schemeClr val="tx1"/>
                </a:solidFill>
              </a:rPr>
              <a:t>Vztah dvou proměnných 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altLang="cs-CZ" sz="2400" dirty="0">
                <a:solidFill>
                  <a:schemeClr val="tx1"/>
                </a:solidFill>
              </a:rPr>
              <a:t>Kovariance standardizovaná k rozptylům obou proměnných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altLang="cs-CZ" sz="2400" dirty="0">
                <a:solidFill>
                  <a:schemeClr val="tx1"/>
                </a:solidFill>
              </a:rPr>
              <a:t>Měří </a:t>
            </a:r>
            <a:r>
              <a:rPr lang="cs-CZ" altLang="cs-CZ" sz="2400" i="1" dirty="0">
                <a:solidFill>
                  <a:schemeClr val="accent6">
                    <a:lumMod val="75000"/>
                  </a:schemeClr>
                </a:solidFill>
              </a:rPr>
              <a:t>vztah</a:t>
            </a:r>
            <a:r>
              <a:rPr lang="cs-CZ" altLang="cs-CZ" sz="2400" dirty="0">
                <a:solidFill>
                  <a:srgbClr val="009CA8"/>
                </a:solidFill>
              </a:rPr>
              <a:t> </a:t>
            </a:r>
            <a:r>
              <a:rPr lang="cs-CZ" altLang="cs-CZ" sz="2400" dirty="0">
                <a:solidFill>
                  <a:schemeClr val="tx1"/>
                </a:solidFill>
              </a:rPr>
              <a:t>dvou variabilit, nikoliv jejich velikost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altLang="cs-CZ" sz="2400" dirty="0">
                <a:solidFill>
                  <a:schemeClr val="tx1"/>
                </a:solidFill>
              </a:rPr>
              <a:t>Několik korelačních koeficientů 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F435DA2D-DBEA-4361-9EB3-DD88B91C1E8E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138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35571436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E0383F0-EBB7-498A-860E-213273B517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Korelace - typy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F7AE4BF-9564-4E21-8FFC-EF8DCEDD36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sz="2800" dirty="0"/>
              <a:t>Párová korelace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sz="2800" dirty="0"/>
              <a:t>Parciální korelace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sz="2800" dirty="0"/>
              <a:t>Mnohonásobná korelace</a:t>
            </a:r>
          </a:p>
          <a:p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7DCD2B2D-C11A-4F6E-A5F2-7740349EEED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139</a:t>
            </a:fld>
            <a:endParaRPr lang="cs-CZ" dirty="0"/>
          </a:p>
        </p:txBody>
      </p:sp>
      <p:pic>
        <p:nvPicPr>
          <p:cNvPr id="8194" name="Picture 2" descr="Correlation - Introduction, Types">
            <a:extLst>
              <a:ext uri="{FF2B5EF4-FFF2-40B4-BE49-F238E27FC236}">
                <a16:creationId xmlns:a16="http://schemas.microsoft.com/office/drawing/2014/main" id="{5E8080C1-469C-4102-8BC3-68CEB83DD5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82334"/>
            <a:ext cx="5128617" cy="2887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53963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AB1C1DB-D5BE-74E8-2D16-6790BF8B3B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3. Motiv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7EC2A03-FF12-1F70-A39E-EB7043AD0E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Vytvoření atraktivního vzhledu grafu lze i pomoci různých </a:t>
            </a:r>
            <a:r>
              <a:rPr lang="cs-CZ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předdefinovaných </a:t>
            </a:r>
            <a:r>
              <a:rPr lang="cs-CZ" i="1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motivů</a:t>
            </a:r>
            <a:r>
              <a:rPr lang="cs-CZ" b="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cs-CZ" b="0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theme</a:t>
            </a:r>
            <a:r>
              <a:rPr lang="cs-CZ" b="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lang="cs-CZ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</a:p>
          <a:p>
            <a:pPr lvl="1"/>
            <a:r>
              <a:rPr lang="cs-CZ" sz="2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theme_grey</a:t>
            </a:r>
            <a:r>
              <a:rPr lang="cs-CZ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() </a:t>
            </a:r>
            <a:r>
              <a:rPr lang="cs-CZ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 výchozí</a:t>
            </a:r>
            <a:r>
              <a:rPr lang="cs-CZ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endParaRPr lang="cs-CZ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cs-CZ" sz="2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theme_bw</a:t>
            </a:r>
            <a:r>
              <a:rPr lang="cs-CZ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(), </a:t>
            </a:r>
          </a:p>
          <a:p>
            <a:pPr lvl="1"/>
            <a:r>
              <a:rPr lang="cs-CZ" sz="2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theme_dark</a:t>
            </a:r>
            <a:r>
              <a:rPr lang="cs-CZ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(), </a:t>
            </a:r>
          </a:p>
          <a:p>
            <a:pPr lvl="1"/>
            <a:r>
              <a:rPr lang="cs-CZ" sz="2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theme_light</a:t>
            </a:r>
            <a:r>
              <a:rPr lang="cs-CZ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(), </a:t>
            </a:r>
          </a:p>
          <a:p>
            <a:pPr lvl="1"/>
            <a:r>
              <a:rPr lang="cs-CZ" sz="2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theme_minimal</a:t>
            </a:r>
            <a:r>
              <a:rPr lang="cs-CZ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(), </a:t>
            </a:r>
          </a:p>
          <a:p>
            <a:pPr lvl="1"/>
            <a:r>
              <a:rPr lang="cs-CZ" sz="20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theme_classic</a:t>
            </a:r>
            <a:r>
              <a:rPr lang="cs-CZ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(),</a:t>
            </a:r>
          </a:p>
          <a:p>
            <a:pPr lvl="1"/>
            <a:r>
              <a:rPr lang="cs-CZ" sz="20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theme_void</a:t>
            </a:r>
            <a:r>
              <a:rPr lang="cs-CZ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(),</a:t>
            </a:r>
          </a:p>
          <a:p>
            <a:pPr lvl="1"/>
            <a:r>
              <a:rPr lang="cs-CZ" sz="2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theme_linedraw</a:t>
            </a:r>
            <a:r>
              <a:rPr lang="cs-CZ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().</a:t>
            </a:r>
          </a:p>
          <a:p>
            <a:r>
              <a:rPr lang="cs-CZ" b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Možnost instalace dalších motivů: </a:t>
            </a: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balík </a:t>
            </a:r>
            <a:r>
              <a:rPr lang="cs-CZ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ggthemes</a:t>
            </a:r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cs-CZ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Kromě jiného můžete </a:t>
            </a:r>
            <a:r>
              <a:rPr lang="cs-CZ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nastavení motivu, legendy, názvů, mřížky atd. </a:t>
            </a:r>
            <a:r>
              <a:rPr lang="cs-CZ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měnit přímo přidáním </a:t>
            </a:r>
            <a:r>
              <a:rPr lang="cs-CZ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theme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() </a:t>
            </a:r>
            <a:r>
              <a:rPr lang="cs-CZ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v rámci této funkce pomocí argumentů definovat, co má být změněno.</a:t>
            </a:r>
            <a:endParaRPr lang="cs-CZ" b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19" name="Obrázek 18">
            <a:extLst>
              <a:ext uri="{FF2B5EF4-FFF2-40B4-BE49-F238E27FC236}">
                <a16:creationId xmlns:a16="http://schemas.microsoft.com/office/drawing/2014/main" id="{6C75B50B-3390-29F6-AFD5-73D5D41D20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016" y="3008601"/>
            <a:ext cx="1872208" cy="1358162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39A24BCB-070B-21F3-BCFB-D29CF1EAFF8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10" r="1426"/>
          <a:stretch/>
        </p:blipFill>
        <p:spPr>
          <a:xfrm>
            <a:off x="4716016" y="1628800"/>
            <a:ext cx="1872208" cy="1353320"/>
          </a:xfrm>
          <a:prstGeom prst="rect">
            <a:avLst/>
          </a:prstGeom>
        </p:spPr>
      </p:pic>
      <p:pic>
        <p:nvPicPr>
          <p:cNvPr id="15" name="Obrázek 14">
            <a:extLst>
              <a:ext uri="{FF2B5EF4-FFF2-40B4-BE49-F238E27FC236}">
                <a16:creationId xmlns:a16="http://schemas.microsoft.com/office/drawing/2014/main" id="{A1F5D239-6401-20B7-8E7F-3BAE095D52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6070" y="2996682"/>
            <a:ext cx="1872745" cy="1337675"/>
          </a:xfrm>
          <a:prstGeom prst="rect">
            <a:avLst/>
          </a:prstGeom>
        </p:spPr>
      </p:pic>
      <p:pic>
        <p:nvPicPr>
          <p:cNvPr id="17" name="Obrázek 16">
            <a:extLst>
              <a:ext uri="{FF2B5EF4-FFF2-40B4-BE49-F238E27FC236}">
                <a16:creationId xmlns:a16="http://schemas.microsoft.com/office/drawing/2014/main" id="{51D2C5C7-7848-23F9-4507-1A842CBAF0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26607" y="1636805"/>
            <a:ext cx="1872208" cy="133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946293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59FB8C3-0205-4FFF-B94C-7DD3FFCD5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400" dirty="0"/>
              <a:t>Párová korelace - </a:t>
            </a:r>
            <a:r>
              <a:rPr lang="cs-CZ" altLang="cs-CZ" sz="2400" dirty="0" err="1"/>
              <a:t>Pearsonův</a:t>
            </a:r>
            <a:r>
              <a:rPr lang="cs-CZ" altLang="cs-CZ" sz="2400" dirty="0"/>
              <a:t> </a:t>
            </a:r>
            <a:r>
              <a:rPr lang="cs-CZ" altLang="cs-CZ" sz="2400" u="sng" dirty="0"/>
              <a:t>lineární</a:t>
            </a:r>
            <a:r>
              <a:rPr lang="cs-CZ" altLang="cs-CZ" sz="2400" dirty="0"/>
              <a:t> korelační koeficient</a:t>
            </a:r>
            <a:endParaRPr lang="cs-CZ" sz="2400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F35CBAF-2D32-4C24-95D9-6FD34C7CD6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endParaRPr lang="cs-CZ" dirty="0"/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Korelace</a:t>
            </a:r>
          </a:p>
          <a:p>
            <a:pPr lvl="1"/>
            <a:r>
              <a:rPr lang="cs-CZ" dirty="0"/>
              <a:t>Měří vztah dvou proměnných</a:t>
            </a:r>
          </a:p>
          <a:p>
            <a:pPr lvl="1"/>
            <a:r>
              <a:rPr lang="cs-CZ" dirty="0"/>
              <a:t>Jedná se o kovarianci standardizovanou k rozptylům obou proměnných</a:t>
            </a:r>
          </a:p>
          <a:p>
            <a:pPr marL="457200" lvl="1" indent="0">
              <a:buNone/>
            </a:pPr>
            <a:endParaRPr lang="cs-CZ" dirty="0"/>
          </a:p>
          <a:p>
            <a:pPr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cs-CZ" altLang="cs-CZ" dirty="0">
                <a:solidFill>
                  <a:schemeClr val="tx1"/>
                </a:solidFill>
              </a:rPr>
              <a:t>Vlastnosti</a:t>
            </a:r>
            <a:r>
              <a:rPr lang="cs-CZ" altLang="cs-CZ" sz="1600" dirty="0">
                <a:solidFill>
                  <a:schemeClr val="tx1"/>
                </a:solidFill>
              </a:rPr>
              <a:t>:</a:t>
            </a:r>
          </a:p>
          <a:p>
            <a:pPr marL="800100" lvl="1" indent="-400050">
              <a:lnSpc>
                <a:spcPct val="8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cs-CZ" altLang="cs-CZ" sz="1600" dirty="0">
                <a:solidFill>
                  <a:schemeClr val="tx1"/>
                </a:solidFill>
              </a:rPr>
              <a:t>r definován, pro n &gt; 1</a:t>
            </a:r>
          </a:p>
          <a:p>
            <a:pPr marL="800100" lvl="1" indent="-400050">
              <a:lnSpc>
                <a:spcPct val="8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cs-CZ" altLang="cs-CZ" sz="1600" dirty="0">
                <a:solidFill>
                  <a:schemeClr val="tx1"/>
                </a:solidFill>
              </a:rPr>
              <a:t>r definován pro nenulové variability; nesmí platit </a:t>
            </a:r>
            <a:r>
              <a:rPr lang="cs-CZ" altLang="cs-CZ" sz="1600" dirty="0" err="1">
                <a:solidFill>
                  <a:schemeClr val="tx1"/>
                </a:solidFill>
              </a:rPr>
              <a:t>s</a:t>
            </a:r>
            <a:r>
              <a:rPr lang="cs-CZ" altLang="cs-CZ" sz="800" dirty="0" err="1">
                <a:solidFill>
                  <a:schemeClr val="tx1"/>
                </a:solidFill>
              </a:rPr>
              <a:t>X</a:t>
            </a:r>
            <a:r>
              <a:rPr lang="cs-CZ" altLang="cs-CZ" sz="1600" dirty="0">
                <a:solidFill>
                  <a:schemeClr val="tx1"/>
                </a:solidFill>
              </a:rPr>
              <a:t> = 0 nebo </a:t>
            </a:r>
            <a:r>
              <a:rPr lang="cs-CZ" altLang="cs-CZ" sz="1600" dirty="0" err="1">
                <a:solidFill>
                  <a:schemeClr val="tx1"/>
                </a:solidFill>
              </a:rPr>
              <a:t>s</a:t>
            </a:r>
            <a:r>
              <a:rPr lang="cs-CZ" altLang="cs-CZ" sz="800" dirty="0" err="1">
                <a:solidFill>
                  <a:schemeClr val="tx1"/>
                </a:solidFill>
              </a:rPr>
              <a:t>Y</a:t>
            </a:r>
            <a:r>
              <a:rPr lang="cs-CZ" altLang="cs-CZ" sz="1600" dirty="0">
                <a:solidFill>
                  <a:schemeClr val="tx1"/>
                </a:solidFill>
              </a:rPr>
              <a:t> = 0</a:t>
            </a:r>
          </a:p>
          <a:p>
            <a:pPr>
              <a:lnSpc>
                <a:spcPct val="80000"/>
              </a:lnSpc>
              <a:spcBef>
                <a:spcPts val="900"/>
              </a:spcBef>
              <a:buFont typeface="Wingdings" panose="05000000000000000000" pitchFamily="2" charset="2"/>
              <a:buChar char="q"/>
            </a:pPr>
            <a:r>
              <a:rPr lang="cs-CZ" altLang="cs-CZ" sz="1800" dirty="0">
                <a:solidFill>
                  <a:schemeClr val="tx1"/>
                </a:solidFill>
              </a:rPr>
              <a:t>Interpretace hodnot</a:t>
            </a:r>
          </a:p>
          <a:p>
            <a:pPr marL="800100" lvl="1" indent="-400050">
              <a:lnSpc>
                <a:spcPct val="8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cs-CZ" altLang="cs-CZ" sz="1600" dirty="0">
                <a:solidFill>
                  <a:schemeClr val="tx1"/>
                </a:solidFill>
              </a:rPr>
              <a:t>r = 1, právě když body jsou seřazeny v nějaké přímce s nenulovým kladným spádem    </a:t>
            </a:r>
          </a:p>
          <a:p>
            <a:pPr marL="800100" lvl="1" indent="-400050">
              <a:lnSpc>
                <a:spcPct val="8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cs-CZ" altLang="cs-CZ" sz="1600" dirty="0">
                <a:solidFill>
                  <a:schemeClr val="tx1"/>
                </a:solidFill>
              </a:rPr>
              <a:t>r = -1, právě když body jsou seřazeny v nějaké přímce s nenulovým záporným spádem    </a:t>
            </a:r>
          </a:p>
          <a:p>
            <a:pPr>
              <a:lnSpc>
                <a:spcPct val="80000"/>
              </a:lnSpc>
              <a:spcBef>
                <a:spcPts val="900"/>
              </a:spcBef>
              <a:buFont typeface="Wingdings" panose="05000000000000000000" pitchFamily="2" charset="2"/>
              <a:buChar char="q"/>
            </a:pPr>
            <a:r>
              <a:rPr lang="cs-CZ" altLang="cs-CZ" sz="1800" dirty="0">
                <a:solidFill>
                  <a:schemeClr val="tx1"/>
                </a:solidFill>
              </a:rPr>
              <a:t>Čím více se r blíží k +1, tím více se body shlukují kolem stoupající přímky; čím více se r blíží k –1, tím více se body shlukují kolem klesající přímky</a:t>
            </a:r>
          </a:p>
          <a:p>
            <a:pPr>
              <a:lnSpc>
                <a:spcPct val="80000"/>
              </a:lnSpc>
              <a:spcBef>
                <a:spcPts val="900"/>
              </a:spcBef>
              <a:buFont typeface="Wingdings" panose="05000000000000000000" pitchFamily="2" charset="2"/>
              <a:buChar char="q"/>
            </a:pPr>
            <a:r>
              <a:rPr lang="cs-CZ" altLang="cs-CZ" sz="1800" dirty="0">
                <a:solidFill>
                  <a:schemeClr val="tx1"/>
                </a:solidFill>
              </a:rPr>
              <a:t>Jestliže v mraku bodů nelze vystopovat žádný </a:t>
            </a:r>
            <a:r>
              <a:rPr lang="cs-CZ" altLang="cs-CZ" sz="1800" i="1" dirty="0">
                <a:solidFill>
                  <a:schemeClr val="tx1"/>
                </a:solidFill>
              </a:rPr>
              <a:t>lineární</a:t>
            </a:r>
            <a:r>
              <a:rPr lang="cs-CZ" altLang="cs-CZ" sz="1800" dirty="0">
                <a:solidFill>
                  <a:schemeClr val="tx1"/>
                </a:solidFill>
              </a:rPr>
              <a:t> trend, r = 0</a:t>
            </a:r>
          </a:p>
          <a:p>
            <a:pPr lvl="1"/>
            <a:endParaRPr lang="cs-CZ" dirty="0"/>
          </a:p>
        </p:txBody>
      </p:sp>
      <p:graphicFrame>
        <p:nvGraphicFramePr>
          <p:cNvPr id="4" name="Object 10">
            <a:extLst>
              <a:ext uri="{FF2B5EF4-FFF2-40B4-BE49-F238E27FC236}">
                <a16:creationId xmlns:a16="http://schemas.microsoft.com/office/drawing/2014/main" id="{456BCB26-0463-4144-A684-11656CDA8A7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929373" y="1163979"/>
          <a:ext cx="1835945" cy="7005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ovnice" r:id="rId3" imgW="1180800" imgH="419040" progId="Equation.3">
                  <p:embed/>
                </p:oleObj>
              </mc:Choice>
              <mc:Fallback>
                <p:oleObj name="Rovnice" r:id="rId3" imgW="1180800" imgH="419040" progId="Equation.3">
                  <p:embed/>
                  <p:pic>
                    <p:nvPicPr>
                      <p:cNvPr id="4" name="Object 10">
                        <a:extLst>
                          <a:ext uri="{FF2B5EF4-FFF2-40B4-BE49-F238E27FC236}">
                            <a16:creationId xmlns:a16="http://schemas.microsoft.com/office/drawing/2014/main" id="{456BCB26-0463-4144-A684-11656CDA8A7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9373" y="1163979"/>
                        <a:ext cx="1835945" cy="70055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Obdélník: se zakulacenými rohy 5">
            <a:extLst>
              <a:ext uri="{FF2B5EF4-FFF2-40B4-BE49-F238E27FC236}">
                <a16:creationId xmlns:a16="http://schemas.microsoft.com/office/drawing/2014/main" id="{5712EBFE-29BB-86BF-E52C-5743049CA06F}"/>
              </a:ext>
            </a:extLst>
          </p:cNvPr>
          <p:cNvSpPr/>
          <p:nvPr/>
        </p:nvSpPr>
        <p:spPr>
          <a:xfrm>
            <a:off x="4839233" y="1163979"/>
            <a:ext cx="2016224" cy="729408"/>
          </a:xfrm>
          <a:prstGeom prst="roundRect">
            <a:avLst/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24330069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405AEF5C-BAD2-4C9D-9DAC-16349999F6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8037730" cy="367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Nadpis 1">
            <a:extLst>
              <a:ext uri="{FF2B5EF4-FFF2-40B4-BE49-F238E27FC236}">
                <a16:creationId xmlns:a16="http://schemas.microsoft.com/office/drawing/2014/main" id="{01FFDCE0-428E-4F1B-AAFB-475D7F688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2400" dirty="0" err="1"/>
              <a:t>Pearsonův</a:t>
            </a:r>
            <a:r>
              <a:rPr lang="cs-CZ" altLang="cs-CZ" sz="2400" dirty="0"/>
              <a:t> lineární korelační koeficient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73050781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B2BD9C4-5C20-92CC-61B4-391281356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Korelační matice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F30A7B9-0FD4-268A-F402-D172256FEC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Čtvercová tabulka, která obsahuje korelační koeficienty  pro všechny dvojice proměnných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Hodnoty na diagonále jsou rovny jedné a tabulka je symetrická podle diagonály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V r například pomocí funkce </a:t>
            </a:r>
            <a:r>
              <a:rPr lang="cs-CZ" i="1" dirty="0" err="1"/>
              <a:t>cor</a:t>
            </a:r>
            <a:endParaRPr lang="cs-CZ" i="1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B4C64B89-99A2-38A9-CB9A-CF59146A1A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540" y="3212976"/>
            <a:ext cx="8280920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483091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9DF6EE7-A299-3F5D-842D-32F6B59338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Maticový bodový graf 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D9F51E3F-49E5-D75B-C05D-D5F1EB9DE5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>
                <a:solidFill>
                  <a:schemeClr val="accent6"/>
                </a:solidFill>
              </a:rPr>
              <a:t>Balík:</a:t>
            </a:r>
            <a:r>
              <a:rPr lang="cs-CZ" b="0" dirty="0">
                <a:solidFill>
                  <a:schemeClr val="accent6"/>
                </a:solidFill>
              </a:rPr>
              <a:t> </a:t>
            </a:r>
            <a:r>
              <a:rPr lang="cs-CZ" b="0" dirty="0">
                <a:latin typeface="Consolas" panose="020B0609020204030204" pitchFamily="49" charset="0"/>
              </a:rPr>
              <a:t>car</a:t>
            </a:r>
            <a:r>
              <a:rPr lang="cs-CZ" dirty="0"/>
              <a:t>	</a:t>
            </a:r>
            <a:r>
              <a:rPr lang="cs-CZ" dirty="0">
                <a:solidFill>
                  <a:schemeClr val="accent6"/>
                </a:solidFill>
              </a:rPr>
              <a:t>Funkce: </a:t>
            </a:r>
            <a:r>
              <a:rPr lang="cs-CZ" b="0" dirty="0" err="1">
                <a:latin typeface="Consolas" panose="020B0609020204030204" pitchFamily="49" charset="0"/>
              </a:rPr>
              <a:t>scatterplotMatrix</a:t>
            </a:r>
            <a:endParaRPr lang="cs-CZ" b="0" dirty="0">
              <a:latin typeface="Consolas" panose="020B0609020204030204" pitchFamily="49" charset="0"/>
            </a:endParaRP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C19A47FC-3217-5EE1-ED1C-9D208264D9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95" y="1473801"/>
            <a:ext cx="8757324" cy="448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588222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2B58076-77CF-DBBD-9706-A2693B8E8C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Další způsoby vizualizace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DDD5DCE-1187-DDD4-4E4B-750461450C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err="1">
                <a:solidFill>
                  <a:schemeClr val="accent6"/>
                </a:solidFill>
              </a:rPr>
              <a:t>Corrplot</a:t>
            </a:r>
            <a:endParaRPr lang="cs-CZ" dirty="0">
              <a:solidFill>
                <a:schemeClr val="accent6"/>
              </a:solidFill>
            </a:endParaRPr>
          </a:p>
          <a:p>
            <a:pPr marL="0" indent="0">
              <a:buNone/>
            </a:pPr>
            <a:r>
              <a:rPr lang="cs-CZ" dirty="0">
                <a:solidFill>
                  <a:schemeClr val="accent6"/>
                </a:solidFill>
              </a:rPr>
              <a:t>Balík 		Funkce</a:t>
            </a:r>
          </a:p>
          <a:p>
            <a:pPr marL="0" indent="0">
              <a:buNone/>
            </a:pPr>
            <a:r>
              <a:rPr lang="cs-CZ" b="0" dirty="0" err="1">
                <a:solidFill>
                  <a:schemeClr val="tx1"/>
                </a:solidFill>
                <a:latin typeface="Consolas" panose="020B0609020204030204" pitchFamily="49" charset="0"/>
              </a:rPr>
              <a:t>corrplot</a:t>
            </a:r>
            <a:r>
              <a:rPr lang="cs-CZ" b="0" dirty="0">
                <a:solidFill>
                  <a:schemeClr val="tx1"/>
                </a:solidFill>
                <a:latin typeface="Consolas" panose="020B0609020204030204" pitchFamily="49" charset="0"/>
              </a:rPr>
              <a:t>	</a:t>
            </a:r>
            <a:r>
              <a:rPr lang="cs-CZ" b="0" dirty="0" err="1">
                <a:solidFill>
                  <a:schemeClr val="tx1"/>
                </a:solidFill>
                <a:latin typeface="Consolas" panose="020B0609020204030204" pitchFamily="49" charset="0"/>
              </a:rPr>
              <a:t>corrplot</a:t>
            </a:r>
            <a:endParaRPr lang="cs-CZ" b="0" dirty="0">
              <a:solidFill>
                <a:schemeClr val="tx1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cs-CZ" dirty="0">
                <a:solidFill>
                  <a:schemeClr val="accent6"/>
                </a:solidFill>
              </a:rPr>
              <a:t>Příklad</a:t>
            </a:r>
          </a:p>
          <a:p>
            <a:pPr marL="0" indent="0">
              <a:buNone/>
            </a:pPr>
            <a:r>
              <a:rPr lang="cs-CZ" b="0" dirty="0" err="1">
                <a:latin typeface="Consolas" panose="020B0609020204030204" pitchFamily="49" charset="0"/>
              </a:rPr>
              <a:t>corrplot</a:t>
            </a:r>
            <a:r>
              <a:rPr lang="cs-CZ" b="0" dirty="0">
                <a:latin typeface="Consolas" panose="020B0609020204030204" pitchFamily="49" charset="0"/>
              </a:rPr>
              <a:t>(korelace, </a:t>
            </a:r>
          </a:p>
          <a:p>
            <a:pPr marL="0" indent="0">
              <a:buNone/>
            </a:pPr>
            <a:r>
              <a:rPr lang="cs-CZ" b="0" dirty="0" err="1">
                <a:latin typeface="Consolas" panose="020B0609020204030204" pitchFamily="49" charset="0"/>
              </a:rPr>
              <a:t>method</a:t>
            </a:r>
            <a:r>
              <a:rPr lang="cs-CZ" b="0" dirty="0">
                <a:latin typeface="Consolas" panose="020B0609020204030204" pitchFamily="49" charset="0"/>
              </a:rPr>
              <a:t> = "</a:t>
            </a:r>
            <a:r>
              <a:rPr lang="cs-CZ" b="0" dirty="0" err="1">
                <a:latin typeface="Consolas" panose="020B0609020204030204" pitchFamily="49" charset="0"/>
              </a:rPr>
              <a:t>shade</a:t>
            </a:r>
            <a:r>
              <a:rPr lang="cs-CZ" b="0" dirty="0">
                <a:latin typeface="Consolas" panose="020B0609020204030204" pitchFamily="49" charset="0"/>
              </a:rPr>
              <a:t>",</a:t>
            </a:r>
          </a:p>
          <a:p>
            <a:pPr marL="0" indent="0">
              <a:buNone/>
            </a:pPr>
            <a:r>
              <a:rPr lang="cs-CZ" b="0" dirty="0">
                <a:latin typeface="Consolas" panose="020B0609020204030204" pitchFamily="49" charset="0"/>
              </a:rPr>
              <a:t>type = "</a:t>
            </a:r>
            <a:r>
              <a:rPr lang="cs-CZ" b="0" dirty="0" err="1">
                <a:latin typeface="Consolas" panose="020B0609020204030204" pitchFamily="49" charset="0"/>
              </a:rPr>
              <a:t>upper</a:t>
            </a:r>
            <a:r>
              <a:rPr lang="cs-CZ" b="0" dirty="0">
                <a:latin typeface="Consolas" panose="020B0609020204030204" pitchFamily="49" charset="0"/>
              </a:rPr>
              <a:t>", </a:t>
            </a:r>
          </a:p>
          <a:p>
            <a:pPr marL="0" indent="0">
              <a:buNone/>
            </a:pPr>
            <a:r>
              <a:rPr lang="cs-CZ" b="0" dirty="0" err="1">
                <a:latin typeface="Consolas" panose="020B0609020204030204" pitchFamily="49" charset="0"/>
              </a:rPr>
              <a:t>diag</a:t>
            </a:r>
            <a:r>
              <a:rPr lang="cs-CZ" b="0" dirty="0">
                <a:latin typeface="Consolas" panose="020B0609020204030204" pitchFamily="49" charset="0"/>
              </a:rPr>
              <a:t>=FALSE, </a:t>
            </a:r>
          </a:p>
          <a:p>
            <a:pPr marL="0" indent="0">
              <a:buNone/>
            </a:pPr>
            <a:r>
              <a:rPr lang="cs-CZ" b="0" dirty="0" err="1">
                <a:latin typeface="Consolas" panose="020B0609020204030204" pitchFamily="49" charset="0"/>
              </a:rPr>
              <a:t>title</a:t>
            </a:r>
            <a:r>
              <a:rPr lang="cs-CZ" b="0" dirty="0">
                <a:latin typeface="Consolas" panose="020B0609020204030204" pitchFamily="49" charset="0"/>
              </a:rPr>
              <a:t> = "Korelační matice")</a:t>
            </a:r>
          </a:p>
          <a:p>
            <a:pPr marL="0" indent="0">
              <a:buNone/>
            </a:pPr>
            <a:endParaRPr lang="cs-CZ" b="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cs-CZ" b="0" dirty="0" err="1">
                <a:solidFill>
                  <a:schemeClr val="accent6"/>
                </a:solidFill>
                <a:latin typeface="Consolas" panose="020B0609020204030204" pitchFamily="49" charset="0"/>
              </a:rPr>
              <a:t>method</a:t>
            </a:r>
            <a:r>
              <a:rPr lang="cs-CZ" b="0" dirty="0">
                <a:latin typeface="Consolas" panose="020B0609020204030204" pitchFamily="49" charset="0"/>
              </a:rPr>
              <a:t> – </a:t>
            </a:r>
            <a:r>
              <a:rPr lang="cs-CZ" b="0" dirty="0">
                <a:latin typeface="+mj-lt"/>
              </a:rPr>
              <a:t>způsob obarvení</a:t>
            </a:r>
          </a:p>
          <a:p>
            <a:pPr marL="0" indent="0">
              <a:buNone/>
            </a:pPr>
            <a:r>
              <a:rPr lang="cs-CZ" b="0" dirty="0">
                <a:solidFill>
                  <a:schemeClr val="accent6"/>
                </a:solidFill>
                <a:latin typeface="Consolas" panose="020B0609020204030204" pitchFamily="49" charset="0"/>
              </a:rPr>
              <a:t>type</a:t>
            </a:r>
            <a:r>
              <a:rPr lang="cs-CZ" b="0" dirty="0">
                <a:latin typeface="Consolas" panose="020B0609020204030204" pitchFamily="49" charset="0"/>
              </a:rPr>
              <a:t> – </a:t>
            </a:r>
            <a:r>
              <a:rPr lang="cs-CZ" b="0" dirty="0">
                <a:latin typeface="+mj-lt"/>
              </a:rPr>
              <a:t>která část </a:t>
            </a:r>
            <a:r>
              <a:rPr lang="cs-CZ" b="0" dirty="0" err="1">
                <a:latin typeface="+mj-lt"/>
              </a:rPr>
              <a:t>kor</a:t>
            </a:r>
            <a:r>
              <a:rPr lang="cs-CZ" b="0" dirty="0">
                <a:latin typeface="+mj-lt"/>
              </a:rPr>
              <a:t>. matice</a:t>
            </a:r>
          </a:p>
          <a:p>
            <a:pPr marL="0" indent="0">
              <a:buNone/>
            </a:pPr>
            <a:r>
              <a:rPr lang="cs-CZ" b="0" dirty="0">
                <a:latin typeface="+mj-lt"/>
              </a:rPr>
              <a:t> se zobrazí</a:t>
            </a:r>
          </a:p>
          <a:p>
            <a:pPr marL="0" indent="0">
              <a:buNone/>
            </a:pPr>
            <a:r>
              <a:rPr lang="cs-CZ" b="0" dirty="0" err="1">
                <a:solidFill>
                  <a:schemeClr val="accent6"/>
                </a:solidFill>
                <a:latin typeface="Consolas" panose="020B0609020204030204" pitchFamily="49" charset="0"/>
              </a:rPr>
              <a:t>diag</a:t>
            </a:r>
            <a:r>
              <a:rPr lang="cs-CZ" b="0" dirty="0">
                <a:solidFill>
                  <a:schemeClr val="accent6"/>
                </a:solidFill>
                <a:latin typeface="Consolas" panose="020B0609020204030204" pitchFamily="49" charset="0"/>
              </a:rPr>
              <a:t> </a:t>
            </a:r>
            <a:r>
              <a:rPr lang="cs-CZ" b="0" dirty="0">
                <a:latin typeface="Consolas" panose="020B0609020204030204" pitchFamily="49" charset="0"/>
              </a:rPr>
              <a:t>– </a:t>
            </a:r>
            <a:r>
              <a:rPr lang="cs-CZ" b="0" dirty="0">
                <a:latin typeface="+mj-lt"/>
              </a:rPr>
              <a:t>zobrazení diagonály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1E550285-8C39-9C7C-A80E-B90F8E38A4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2540" y="1196752"/>
            <a:ext cx="4475460" cy="4297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398614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2B58076-77CF-DBBD-9706-A2693B8E8C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Další způsoby vizualizace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DDD5DCE-1187-DDD4-4E4B-750461450C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>
                <a:solidFill>
                  <a:schemeClr val="accent6"/>
                </a:solidFill>
              </a:rPr>
              <a:t>Balík 				Funkce</a:t>
            </a:r>
          </a:p>
          <a:p>
            <a:pPr marL="0" indent="0">
              <a:buNone/>
            </a:pPr>
            <a:r>
              <a:rPr lang="cs-CZ" b="0" dirty="0" err="1">
                <a:solidFill>
                  <a:schemeClr val="tx1"/>
                </a:solidFill>
                <a:latin typeface="Consolas" panose="020B0609020204030204" pitchFamily="49" charset="0"/>
              </a:rPr>
              <a:t>PerformanceAnalytics</a:t>
            </a:r>
            <a:r>
              <a:rPr lang="cs-CZ" b="0" dirty="0">
                <a:solidFill>
                  <a:schemeClr val="tx1"/>
                </a:solidFill>
                <a:latin typeface="Consolas" panose="020B0609020204030204" pitchFamily="49" charset="0"/>
              </a:rPr>
              <a:t>	</a:t>
            </a:r>
            <a:r>
              <a:rPr lang="cs-CZ" b="0" dirty="0" err="1">
                <a:solidFill>
                  <a:schemeClr val="tx1"/>
                </a:solidFill>
                <a:latin typeface="Consolas" panose="020B0609020204030204" pitchFamily="49" charset="0"/>
              </a:rPr>
              <a:t>chart.Correlation</a:t>
            </a:r>
            <a:endParaRPr lang="cs-CZ" b="0" dirty="0">
              <a:solidFill>
                <a:schemeClr val="tx1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cs-CZ" dirty="0">
                <a:solidFill>
                  <a:schemeClr val="accent6"/>
                </a:solidFill>
              </a:rPr>
              <a:t>Příklad</a:t>
            </a:r>
          </a:p>
          <a:p>
            <a:pPr marL="0" indent="0">
              <a:buNone/>
            </a:pPr>
            <a:r>
              <a:rPr lang="cs-CZ" b="0" dirty="0" err="1">
                <a:latin typeface="Consolas" panose="020B0609020204030204" pitchFamily="49" charset="0"/>
              </a:rPr>
              <a:t>chart.Correlation</a:t>
            </a:r>
            <a:r>
              <a:rPr lang="cs-CZ" b="0" dirty="0">
                <a:latin typeface="Consolas" panose="020B0609020204030204" pitchFamily="49" charset="0"/>
              </a:rPr>
              <a:t>(korelace)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DE5C1996-341F-1BE4-2211-176899B3AB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588" y="2492896"/>
            <a:ext cx="7416824" cy="3869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976065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5BA0BE72-CDAD-4F0F-B8F1-4298B1B7F3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3200" dirty="0"/>
              <a:t>Poučky o velikosti koeficientů</a:t>
            </a:r>
            <a:endParaRPr lang="cs-CZ" dirty="0"/>
          </a:p>
        </p:txBody>
      </p:sp>
      <p:graphicFrame>
        <p:nvGraphicFramePr>
          <p:cNvPr id="126001" name="Group 49"/>
          <p:cNvGraphicFramePr>
            <a:graphicFrameLocks noGrp="1"/>
          </p:cNvGraphicFramePr>
          <p:nvPr>
            <p:ph idx="1"/>
          </p:nvPr>
        </p:nvGraphicFramePr>
        <p:xfrm>
          <a:off x="457200" y="1052513"/>
          <a:ext cx="8229600" cy="3672407"/>
        </p:xfrm>
        <a:graphic>
          <a:graphicData uri="http://schemas.openxmlformats.org/drawingml/2006/table">
            <a:tbl>
              <a:tblPr/>
              <a:tblGrid>
                <a:gridCol w="411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5684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Hodnota korelace v absolutní hodnotě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Interpretace souvislosti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17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0,01 – 0,09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triviální, žádná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617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0,10 – 0,29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nízká až střední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617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0,30 – 0,49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střední až podstatná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470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0,50 – 0,69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podstatná až velmi silná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617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0,70 – 0,89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velmi silná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617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0,90 – 0,99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téměř perfektní 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Zástupný symbol pro číslo snímku 3">
            <a:extLst>
              <a:ext uri="{FF2B5EF4-FFF2-40B4-BE49-F238E27FC236}">
                <a16:creationId xmlns:a16="http://schemas.microsoft.com/office/drawing/2014/main" id="{13610429-1D71-4983-B7F2-2B96C89008D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146</a:t>
            </a:fld>
            <a:endParaRPr lang="cs-CZ" dirty="0"/>
          </a:p>
        </p:txBody>
      </p:sp>
      <p:sp>
        <p:nvSpPr>
          <p:cNvPr id="17437" name="Rectangle 47"/>
          <p:cNvSpPr>
            <a:spLocks noChangeArrowheads="1"/>
          </p:cNvSpPr>
          <p:nvPr/>
        </p:nvSpPr>
        <p:spPr bwMode="auto">
          <a:xfrm>
            <a:off x="6444208" y="5537153"/>
            <a:ext cx="2127314" cy="417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None/>
            </a:pPr>
            <a:r>
              <a:rPr lang="cs-CZ" altLang="cs-CZ" dirty="0">
                <a:latin typeface="+mn-lt"/>
              </a:rPr>
              <a:t>De </a:t>
            </a:r>
            <a:r>
              <a:rPr lang="cs-CZ" altLang="cs-CZ" dirty="0" err="1">
                <a:latin typeface="+mn-lt"/>
              </a:rPr>
              <a:t>Vaus</a:t>
            </a:r>
            <a:r>
              <a:rPr lang="cs-CZ" altLang="cs-CZ" dirty="0">
                <a:latin typeface="+mn-lt"/>
              </a:rPr>
              <a:t>: 2002 </a:t>
            </a:r>
          </a:p>
        </p:txBody>
      </p:sp>
    </p:spTree>
    <p:extLst>
      <p:ext uri="{BB962C8B-B14F-4D97-AF65-F5344CB8AC3E}">
        <p14:creationId xmlns:p14="http://schemas.microsoft.com/office/powerpoint/2010/main" val="91007419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F97E5BC2-D5E3-408D-90EC-4DC1822B7A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3200" dirty="0"/>
              <a:t>Zkreslení koeficientu korelace</a:t>
            </a:r>
            <a:endParaRPr lang="cs-CZ" dirty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1800"/>
              </a:spcBef>
              <a:buFont typeface="Wingdings" panose="05000000000000000000" pitchFamily="2" charset="2"/>
              <a:buChar char="q"/>
            </a:pPr>
            <a:r>
              <a:rPr lang="cs-CZ" altLang="cs-CZ" sz="2200" dirty="0">
                <a:solidFill>
                  <a:schemeClr val="accent6">
                    <a:lumMod val="75000"/>
                  </a:schemeClr>
                </a:solidFill>
              </a:rPr>
              <a:t>vzdálený bod –</a:t>
            </a:r>
            <a:r>
              <a:rPr lang="cs-CZ" altLang="cs-CZ" sz="2200" dirty="0">
                <a:solidFill>
                  <a:srgbClr val="C00000"/>
                </a:solidFill>
              </a:rPr>
              <a:t> </a:t>
            </a:r>
            <a:r>
              <a:rPr lang="cs-CZ" altLang="cs-CZ" sz="2200" dirty="0">
                <a:solidFill>
                  <a:schemeClr val="tx1"/>
                </a:solidFill>
              </a:rPr>
              <a:t>mrak bodů ukazuje na silnou</a:t>
            </a:r>
            <a:r>
              <a:rPr lang="cs-CZ" altLang="cs-CZ" sz="2200" dirty="0">
                <a:solidFill>
                  <a:schemeClr val="tx1"/>
                </a:solidFill>
                <a:cs typeface="Arial" charset="0"/>
              </a:rPr>
              <a:t>/</a:t>
            </a:r>
            <a:r>
              <a:rPr lang="cs-CZ" altLang="cs-CZ" sz="2200" dirty="0">
                <a:solidFill>
                  <a:schemeClr val="tx1"/>
                </a:solidFill>
              </a:rPr>
              <a:t>slabou korelaci, ale vzdálený bod ji uměle sníží</a:t>
            </a:r>
            <a:r>
              <a:rPr lang="cs-CZ" altLang="cs-CZ" sz="2200" dirty="0">
                <a:solidFill>
                  <a:schemeClr val="tx1"/>
                </a:solidFill>
                <a:cs typeface="Arial" charset="0"/>
              </a:rPr>
              <a:t>/</a:t>
            </a:r>
            <a:r>
              <a:rPr lang="cs-CZ" altLang="cs-CZ" sz="2200" dirty="0">
                <a:solidFill>
                  <a:schemeClr val="tx1"/>
                </a:solidFill>
              </a:rPr>
              <a:t>zvýší</a:t>
            </a:r>
          </a:p>
          <a:p>
            <a:pPr eaLnBrk="1" hangingPunct="1">
              <a:spcBef>
                <a:spcPts val="1800"/>
              </a:spcBef>
              <a:buFont typeface="Wingdings" panose="05000000000000000000" pitchFamily="2" charset="2"/>
              <a:buChar char="q"/>
            </a:pPr>
            <a:r>
              <a:rPr lang="cs-CZ" altLang="cs-CZ" sz="2200" dirty="0">
                <a:solidFill>
                  <a:schemeClr val="tx1"/>
                </a:solidFill>
              </a:rPr>
              <a:t>číselné proměnné mají </a:t>
            </a:r>
            <a:r>
              <a:rPr lang="cs-CZ" altLang="cs-CZ" sz="2200" dirty="0">
                <a:solidFill>
                  <a:schemeClr val="accent6">
                    <a:lumMod val="75000"/>
                  </a:schemeClr>
                </a:solidFill>
              </a:rPr>
              <a:t>diskrétní </a:t>
            </a:r>
            <a:r>
              <a:rPr lang="cs-CZ" altLang="cs-CZ" sz="2200" dirty="0">
                <a:solidFill>
                  <a:schemeClr val="tx1"/>
                </a:solidFill>
              </a:rPr>
              <a:t>povahu (škála celých čísel od 1 do K) a přesné seskupení hodnot kolem přímky není plně možné</a:t>
            </a:r>
          </a:p>
          <a:p>
            <a:pPr eaLnBrk="1" hangingPunct="1">
              <a:spcBef>
                <a:spcPts val="1800"/>
              </a:spcBef>
              <a:buFont typeface="Wingdings" panose="05000000000000000000" pitchFamily="2" charset="2"/>
              <a:buChar char="q"/>
            </a:pPr>
            <a:r>
              <a:rPr lang="cs-CZ" altLang="cs-CZ" sz="2200" dirty="0">
                <a:solidFill>
                  <a:schemeClr val="tx1"/>
                </a:solidFill>
              </a:rPr>
              <a:t>jsou-li</a:t>
            </a:r>
            <a:r>
              <a:rPr lang="cs-CZ" altLang="cs-CZ" sz="2200" dirty="0"/>
              <a:t> </a:t>
            </a:r>
            <a:r>
              <a:rPr lang="cs-CZ" altLang="cs-CZ" sz="2200" dirty="0">
                <a:solidFill>
                  <a:schemeClr val="accent6">
                    <a:lumMod val="75000"/>
                  </a:schemeClr>
                </a:solidFill>
              </a:rPr>
              <a:t>rozložení</a:t>
            </a:r>
            <a:r>
              <a:rPr lang="cs-CZ" altLang="cs-CZ" sz="2200" dirty="0">
                <a:solidFill>
                  <a:schemeClr val="accent2"/>
                </a:solidFill>
              </a:rPr>
              <a:t> </a:t>
            </a:r>
            <a:r>
              <a:rPr lang="cs-CZ" altLang="cs-CZ" sz="2200" dirty="0">
                <a:solidFill>
                  <a:schemeClr val="tx1"/>
                </a:solidFill>
              </a:rPr>
              <a:t>X a/nebo Y výrazně </a:t>
            </a:r>
            <a:r>
              <a:rPr lang="cs-CZ" altLang="cs-CZ" sz="2200" dirty="0">
                <a:solidFill>
                  <a:schemeClr val="accent6">
                    <a:lumMod val="75000"/>
                  </a:schemeClr>
                </a:solidFill>
              </a:rPr>
              <a:t>šikmá </a:t>
            </a:r>
            <a:r>
              <a:rPr lang="cs-CZ" altLang="cs-CZ" sz="2200" dirty="0">
                <a:solidFill>
                  <a:schemeClr val="tx1"/>
                </a:solidFill>
              </a:rPr>
              <a:t>s dlouhým koncem 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A6B90731-DF3A-4F6E-AA64-C682997D969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147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88839649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 Box 5"/>
          <p:cNvSpPr txBox="1">
            <a:spLocks noChangeArrowheads="1"/>
          </p:cNvSpPr>
          <p:nvPr/>
        </p:nvSpPr>
        <p:spPr bwMode="auto">
          <a:xfrm>
            <a:off x="6611483" y="2881312"/>
            <a:ext cx="2076739" cy="11156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rgbClr val="821A08"/>
              </a:buClr>
              <a:buFont typeface="Arial" charset="0"/>
              <a:buChar char="•"/>
              <a:defRPr sz="3200" b="1">
                <a:solidFill>
                  <a:srgbClr val="3C3C3C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cs-CZ" altLang="cs-CZ" sz="1600" b="0" dirty="0">
                <a:solidFill>
                  <a:srgbClr val="002060"/>
                </a:solidFill>
                <a:latin typeface="Arial" charset="0"/>
              </a:rPr>
              <a:t>všechny situace mají stejný korelační koeficient = </a:t>
            </a:r>
            <a:r>
              <a:rPr lang="cs-CZ" altLang="cs-CZ" sz="1800" dirty="0">
                <a:solidFill>
                  <a:schemeClr val="accent6">
                    <a:lumMod val="75000"/>
                  </a:schemeClr>
                </a:solidFill>
                <a:latin typeface="Arial" charset="0"/>
              </a:rPr>
              <a:t>0.816</a:t>
            </a:r>
            <a:endParaRPr lang="cs-CZ" altLang="cs-CZ" sz="1600" dirty="0">
              <a:solidFill>
                <a:schemeClr val="accent6">
                  <a:lumMod val="75000"/>
                </a:schemeClr>
              </a:solidFill>
              <a:latin typeface="Arial" charset="0"/>
            </a:endParaRPr>
          </a:p>
          <a:p>
            <a:pPr>
              <a:spcBef>
                <a:spcPct val="50000"/>
              </a:spcBef>
              <a:buClrTx/>
              <a:buFontTx/>
              <a:buNone/>
            </a:pPr>
            <a:r>
              <a:rPr lang="cs-CZ" altLang="cs-CZ" sz="1100" dirty="0">
                <a:solidFill>
                  <a:srgbClr val="002060"/>
                </a:solidFill>
                <a:latin typeface="Arial" charset="0"/>
              </a:rPr>
              <a:t>(</a:t>
            </a:r>
            <a:r>
              <a:rPr lang="cs-CZ" altLang="cs-CZ" sz="1100" dirty="0" err="1">
                <a:solidFill>
                  <a:srgbClr val="002060"/>
                </a:solidFill>
                <a:latin typeface="Arial" charset="0"/>
              </a:rPr>
              <a:t>Anscombe</a:t>
            </a:r>
            <a:r>
              <a:rPr lang="cs-CZ" altLang="cs-CZ" sz="1100" dirty="0">
                <a:solidFill>
                  <a:srgbClr val="002060"/>
                </a:solidFill>
                <a:latin typeface="Arial" charset="0"/>
              </a:rPr>
              <a:t> 1973)</a:t>
            </a:r>
          </a:p>
        </p:txBody>
      </p:sp>
      <p:pic>
        <p:nvPicPr>
          <p:cNvPr id="20484" name="Picture 4" descr="S:\CENTRUM VÝUKY\KURZY JEDNODENNÍ\RA I a II\čtyři situace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03762"/>
            <a:ext cx="5793085" cy="558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Nadpis 3">
            <a:extLst>
              <a:ext uri="{FF2B5EF4-FFF2-40B4-BE49-F238E27FC236}">
                <a16:creationId xmlns:a16="http://schemas.microsoft.com/office/drawing/2014/main" id="{177263EE-8532-4306-86F3-5CB040E0D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Zkreslení koeficientu korelace</a:t>
            </a:r>
          </a:p>
        </p:txBody>
      </p:sp>
      <p:sp>
        <p:nvSpPr>
          <p:cNvPr id="5" name="Zástupný symbol pro číslo snímku 3">
            <a:extLst>
              <a:ext uri="{FF2B5EF4-FFF2-40B4-BE49-F238E27FC236}">
                <a16:creationId xmlns:a16="http://schemas.microsoft.com/office/drawing/2014/main" id="{5201695B-2A0B-4291-82C5-2EB3836FA49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148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17012347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FF28F90-F026-8793-6005-BE708F660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Vzdálené body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96585D5-4A4C-47F5-EC83-7FB0BDEDB9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Jak detekovat?</a:t>
            </a:r>
          </a:p>
          <a:p>
            <a:pPr lvl="1"/>
            <a:r>
              <a:rPr lang="cs-CZ" dirty="0"/>
              <a:t>Popisná statistika</a:t>
            </a:r>
          </a:p>
          <a:p>
            <a:pPr lvl="1"/>
            <a:r>
              <a:rPr lang="cs-CZ" dirty="0" err="1"/>
              <a:t>Boxplot</a:t>
            </a:r>
            <a:endParaRPr lang="cs-CZ" dirty="0"/>
          </a:p>
          <a:p>
            <a:pPr lvl="1"/>
            <a:r>
              <a:rPr lang="cs-CZ" dirty="0"/>
              <a:t>Histogram</a:t>
            </a:r>
          </a:p>
          <a:p>
            <a:pPr lvl="1"/>
            <a:r>
              <a:rPr lang="cs-CZ" dirty="0"/>
              <a:t>Statistické testy</a:t>
            </a:r>
          </a:p>
          <a:p>
            <a:pPr marL="400050">
              <a:buFont typeface="Wingdings" panose="05000000000000000000" pitchFamily="2" charset="2"/>
              <a:buChar char="q"/>
            </a:pPr>
            <a:r>
              <a:rPr lang="cs-CZ" dirty="0"/>
              <a:t>Může být způsoben chybou v datech </a:t>
            </a:r>
          </a:p>
          <a:p>
            <a:pPr marL="400050">
              <a:buFont typeface="Wingdings" panose="05000000000000000000" pitchFamily="2" charset="2"/>
              <a:buChar char="q"/>
            </a:pPr>
            <a:r>
              <a:rPr lang="cs-CZ" dirty="0"/>
              <a:t>V případě, že se jedná o validní hodnotu zvážit její vyřazení</a:t>
            </a:r>
          </a:p>
          <a:p>
            <a:pPr marL="400050">
              <a:buFont typeface="Wingdings" panose="05000000000000000000" pitchFamily="2" charset="2"/>
              <a:buChar char="q"/>
            </a:pPr>
            <a:r>
              <a:rPr lang="cs-CZ" dirty="0"/>
              <a:t>Pokud je vzdálených bodů mnoho je potřeba zvážit transformaci proměnné</a:t>
            </a:r>
          </a:p>
          <a:p>
            <a:pPr marL="5715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530831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3DFD92E-7E1C-5CC6-65B8-3253FCE7DF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4. Systém souřadnic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231012A-C153-4926-917B-E541D8F4CF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b="0" dirty="0"/>
              <a:t>Balík ggplot2 umožňuje konstruovat jenom </a:t>
            </a:r>
            <a:r>
              <a:rPr lang="cs-CZ" dirty="0"/>
              <a:t>dvoudimenzionální grafy</a:t>
            </a:r>
            <a:r>
              <a:rPr lang="cs-CZ" b="0" dirty="0"/>
              <a:t>. </a:t>
            </a:r>
          </a:p>
          <a:p>
            <a:r>
              <a:rPr lang="cs-CZ" b="0" dirty="0">
                <a:solidFill>
                  <a:schemeClr val="tx1"/>
                </a:solidFill>
              </a:rPr>
              <a:t>To, jak budou vypadat dvě osy grafu nám řídí systém souřadnic (</a:t>
            </a:r>
            <a:r>
              <a:rPr lang="cs-CZ" b="0" dirty="0" err="1">
                <a:solidFill>
                  <a:schemeClr val="tx1"/>
                </a:solidFill>
              </a:rPr>
              <a:t>coord</a:t>
            </a:r>
            <a:r>
              <a:rPr lang="cs-CZ" b="0" dirty="0">
                <a:solidFill>
                  <a:schemeClr val="tx1"/>
                </a:solidFill>
              </a:rPr>
              <a:t>):</a:t>
            </a:r>
          </a:p>
          <a:p>
            <a:r>
              <a:rPr lang="cs-CZ" b="0" dirty="0"/>
              <a:t>V současné verzi je k dispozici několik možností:</a:t>
            </a:r>
          </a:p>
          <a:p>
            <a:pPr marL="857250" lvl="2" indent="0">
              <a:buNone/>
            </a:pPr>
            <a:endParaRPr lang="cs-CZ" sz="2000" b="1" dirty="0"/>
          </a:p>
          <a:p>
            <a:pPr marL="457200" lvl="1" indent="0">
              <a:buNone/>
            </a:pPr>
            <a:endParaRPr lang="cs-CZ" sz="2000" dirty="0"/>
          </a:p>
        </p:txBody>
      </p:sp>
      <p:pic>
        <p:nvPicPr>
          <p:cNvPr id="14" name="Obrázek 13">
            <a:extLst>
              <a:ext uri="{FF2B5EF4-FFF2-40B4-BE49-F238E27FC236}">
                <a16:creationId xmlns:a16="http://schemas.microsoft.com/office/drawing/2014/main" id="{240C782B-00A6-D701-D849-0B072687DF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60" y="2420888"/>
            <a:ext cx="6120680" cy="32610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316808602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ED339B3-2B1F-DE9C-CA5F-531C85BFD8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Popisná statistika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30981F1-328C-E95B-3663-E4E6DD640B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Minimum, maximum, rozsah (</a:t>
            </a:r>
            <a:r>
              <a:rPr lang="cs-CZ" dirty="0" err="1"/>
              <a:t>range</a:t>
            </a:r>
            <a:r>
              <a:rPr lang="cs-CZ" dirty="0"/>
              <a:t>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Dokáže odhalit chyby v datech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Ne příliš efektivní v případě většího počtu extrémů </a:t>
            </a:r>
          </a:p>
          <a:p>
            <a:endParaRPr lang="cs-CZ" dirty="0"/>
          </a:p>
          <a:p>
            <a:pPr marL="0" indent="0">
              <a:buNone/>
            </a:pPr>
            <a:r>
              <a:rPr lang="cs-CZ" b="0" dirty="0" err="1">
                <a:latin typeface="Consolas" panose="020B0609020204030204" pitchFamily="49" charset="0"/>
              </a:rPr>
              <a:t>summary</a:t>
            </a:r>
            <a:r>
              <a:rPr lang="cs-CZ" b="0" dirty="0">
                <a:latin typeface="Consolas" panose="020B0609020204030204" pitchFamily="49" charset="0"/>
              </a:rPr>
              <a:t>(</a:t>
            </a:r>
            <a:r>
              <a:rPr lang="cs-CZ" b="0" dirty="0" err="1">
                <a:latin typeface="Consolas" panose="020B0609020204030204" pitchFamily="49" charset="0"/>
              </a:rPr>
              <a:t>data$promenna</a:t>
            </a:r>
            <a:r>
              <a:rPr lang="cs-CZ" b="0" dirty="0">
                <a:latin typeface="Consolas" panose="020B0609020204030204" pitchFamily="49" charset="0"/>
              </a:rPr>
              <a:t>)</a:t>
            </a:r>
          </a:p>
          <a:p>
            <a:pPr marL="0" indent="0">
              <a:buNone/>
            </a:pPr>
            <a:endParaRPr lang="cs-CZ" b="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cs-CZ" b="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cs-CZ" b="0" dirty="0">
                <a:latin typeface="Consolas" panose="020B0609020204030204" pitchFamily="49" charset="0"/>
              </a:rPr>
              <a:t>min(</a:t>
            </a:r>
            <a:r>
              <a:rPr lang="cs-CZ" b="0" dirty="0" err="1">
                <a:latin typeface="Consolas" panose="020B0609020204030204" pitchFamily="49" charset="0"/>
              </a:rPr>
              <a:t>data$promenna</a:t>
            </a:r>
            <a:r>
              <a:rPr lang="cs-CZ" b="0" dirty="0">
                <a:latin typeface="Consolas" panose="020B0609020204030204" pitchFamily="49" charset="0"/>
              </a:rPr>
              <a:t>)</a:t>
            </a:r>
          </a:p>
          <a:p>
            <a:pPr marL="0" indent="0">
              <a:buNone/>
            </a:pPr>
            <a:endParaRPr lang="cs-CZ" b="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cs-CZ" b="0" dirty="0">
                <a:latin typeface="Consolas" panose="020B0609020204030204" pitchFamily="49" charset="0"/>
              </a:rPr>
              <a:t>max(</a:t>
            </a:r>
            <a:r>
              <a:rPr lang="cs-CZ" b="0" dirty="0" err="1">
                <a:latin typeface="Consolas" panose="020B0609020204030204" pitchFamily="49" charset="0"/>
              </a:rPr>
              <a:t>data$promenna</a:t>
            </a:r>
            <a:r>
              <a:rPr lang="cs-CZ" b="0" dirty="0">
                <a:latin typeface="Consolas" panose="020B0609020204030204" pitchFamily="49" charset="0"/>
              </a:rPr>
              <a:t>)</a:t>
            </a:r>
          </a:p>
          <a:p>
            <a:pPr marL="0" indent="0">
              <a:buNone/>
            </a:pPr>
            <a:endParaRPr lang="cs-CZ" b="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cs-CZ" b="0" dirty="0" err="1">
                <a:latin typeface="Consolas" panose="020B0609020204030204" pitchFamily="49" charset="0"/>
              </a:rPr>
              <a:t>range</a:t>
            </a:r>
            <a:r>
              <a:rPr lang="cs-CZ" b="0" dirty="0">
                <a:latin typeface="Consolas" panose="020B0609020204030204" pitchFamily="49" charset="0"/>
              </a:rPr>
              <a:t>(</a:t>
            </a:r>
            <a:r>
              <a:rPr lang="cs-CZ" b="0" dirty="0" err="1">
                <a:latin typeface="Consolas" panose="020B0609020204030204" pitchFamily="49" charset="0"/>
              </a:rPr>
              <a:t>data$promenna</a:t>
            </a:r>
            <a:r>
              <a:rPr lang="cs-CZ" b="0" dirty="0">
                <a:latin typeface="Consolas" panose="020B0609020204030204" pitchFamily="49" charset="0"/>
              </a:rPr>
              <a:t>)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0D3B0491-6B15-27B0-24AB-D85444EFE4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993" y="2852936"/>
            <a:ext cx="4359018" cy="358171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E6A49E68-50C2-0149-233C-B424ED65C7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000" y="3861048"/>
            <a:ext cx="952583" cy="243861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48245994-1FC0-0D97-6435-487DA56B65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000" y="4628626"/>
            <a:ext cx="952583" cy="205758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EC47C390-C1B5-7404-C804-7E1998DE3F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8000" y="5380881"/>
            <a:ext cx="1585097" cy="22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57915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D339511-6161-80D1-9502-F62ED0CF63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Boxplot</a:t>
            </a:r>
            <a:endParaRPr lang="cs-CZ" dirty="0"/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BF9F222E-E47F-EA96-B4E0-4628BEC649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Balík: </a:t>
            </a:r>
            <a:r>
              <a:rPr lang="cs-CZ" b="0" dirty="0">
                <a:latin typeface="Consolas" panose="020B0609020204030204" pitchFamily="49" charset="0"/>
              </a:rPr>
              <a:t>base</a:t>
            </a:r>
            <a:r>
              <a:rPr lang="cs-CZ" dirty="0"/>
              <a:t>					Balík:</a:t>
            </a:r>
            <a:r>
              <a:rPr lang="cs-CZ" b="0" dirty="0">
                <a:latin typeface="Consolas" panose="020B0609020204030204" pitchFamily="49" charset="0"/>
              </a:rPr>
              <a:t>ggplot2</a:t>
            </a:r>
            <a:r>
              <a:rPr lang="cs-CZ" dirty="0"/>
              <a:t>	</a:t>
            </a:r>
          </a:p>
          <a:p>
            <a:pPr marL="0" indent="0">
              <a:buNone/>
            </a:pPr>
            <a:r>
              <a:rPr lang="cs-CZ" dirty="0"/>
              <a:t>Funkce:</a:t>
            </a:r>
            <a:r>
              <a:rPr lang="cs-CZ" b="0" dirty="0"/>
              <a:t> </a:t>
            </a:r>
            <a:r>
              <a:rPr lang="cs-CZ" b="0" dirty="0" err="1">
                <a:latin typeface="Consolas" panose="020B0609020204030204" pitchFamily="49" charset="0"/>
              </a:rPr>
              <a:t>boxplot</a:t>
            </a:r>
            <a:r>
              <a:rPr lang="cs-CZ" dirty="0"/>
              <a:t>				Funkce: </a:t>
            </a:r>
            <a:r>
              <a:rPr lang="cs-CZ" b="0" dirty="0" err="1">
                <a:latin typeface="Consolas" panose="020B0609020204030204" pitchFamily="49" charset="0"/>
              </a:rPr>
              <a:t>ggplot</a:t>
            </a:r>
            <a:endParaRPr lang="cs-CZ" b="0" dirty="0">
              <a:latin typeface="Consolas" panose="020B0609020204030204" pitchFamily="49" charset="0"/>
            </a:endParaRP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573A638D-8F86-F7FA-D2E8-1EBE1961E9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916832"/>
            <a:ext cx="4827478" cy="3777776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4BC5D369-67BA-8997-10C5-227C6B3C8E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9207" y="2204864"/>
            <a:ext cx="3996793" cy="3537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063305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>
            <a:extLst>
              <a:ext uri="{FF2B5EF4-FFF2-40B4-BE49-F238E27FC236}">
                <a16:creationId xmlns:a16="http://schemas.microsoft.com/office/drawing/2014/main" id="{7BF0BAD2-6366-4BAF-BC21-EFA0BDF374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3200" dirty="0"/>
              <a:t>Pořadová korelace</a:t>
            </a:r>
            <a:endParaRPr lang="cs-CZ" dirty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216000" y="980728"/>
            <a:ext cx="7956450" cy="4634260"/>
          </a:xfrm>
        </p:spPr>
        <p:txBody>
          <a:bodyPr/>
          <a:lstStyle/>
          <a:p>
            <a:pPr algn="just" eaLnBrk="1" hangingPunct="1">
              <a:spcBef>
                <a:spcPts val="1800"/>
              </a:spcBef>
              <a:buFont typeface="Wingdings" panose="05000000000000000000" pitchFamily="2" charset="2"/>
              <a:buChar char="q"/>
            </a:pPr>
            <a:r>
              <a:rPr lang="cs-CZ" altLang="cs-CZ" sz="2400" dirty="0">
                <a:solidFill>
                  <a:schemeClr val="tx1"/>
                </a:solidFill>
              </a:rPr>
              <a:t>Koeficienty pořadové korelace vycházejí při výpočtu koeficientu z pořadí a vzájemných pozic hodnot.</a:t>
            </a:r>
          </a:p>
          <a:p>
            <a:pPr algn="just" eaLnBrk="1" hangingPunct="1">
              <a:spcBef>
                <a:spcPts val="1800"/>
              </a:spcBef>
              <a:buFont typeface="Wingdings" panose="05000000000000000000" pitchFamily="2" charset="2"/>
              <a:buChar char="q"/>
            </a:pPr>
            <a:r>
              <a:rPr lang="cs-CZ" altLang="cs-CZ" sz="2400" dirty="0">
                <a:solidFill>
                  <a:schemeClr val="tx1"/>
                </a:solidFill>
              </a:rPr>
              <a:t>Nejsou citlivé na vzdálená pozorování.</a:t>
            </a:r>
          </a:p>
          <a:p>
            <a:pPr algn="just" eaLnBrk="1" hangingPunct="1">
              <a:spcBef>
                <a:spcPts val="1800"/>
              </a:spcBef>
              <a:buFont typeface="Wingdings" panose="05000000000000000000" pitchFamily="2" charset="2"/>
              <a:buChar char="q"/>
            </a:pPr>
            <a:r>
              <a:rPr lang="cs-CZ" altLang="cs-CZ" sz="2400" dirty="0">
                <a:solidFill>
                  <a:schemeClr val="tx1"/>
                </a:solidFill>
              </a:rPr>
              <a:t>Neměří linearitu vztahu, ale shodu pořadí obou statistických řad.</a:t>
            </a:r>
          </a:p>
          <a:p>
            <a:pPr algn="just" eaLnBrk="1" hangingPunct="1">
              <a:spcBef>
                <a:spcPts val="1800"/>
              </a:spcBef>
              <a:buFont typeface="Wingdings" panose="05000000000000000000" pitchFamily="2" charset="2"/>
              <a:buChar char="q"/>
            </a:pPr>
            <a:r>
              <a:rPr lang="cs-CZ" altLang="cs-CZ" sz="2400" dirty="0">
                <a:solidFill>
                  <a:schemeClr val="tx1"/>
                </a:solidFill>
              </a:rPr>
              <a:t>Mohou se použít pro číselná data a pro data, která vyjadřují pouze pořadí případů z hlediska X a Y.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7DEE3382-A201-47C9-8CAF-337B65931C7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152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7885429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B3168A38-48E2-4D8A-B3D9-A0635C07F1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3200" dirty="0"/>
              <a:t>Pořadová korelace – </a:t>
            </a:r>
            <a:r>
              <a:rPr lang="cs-CZ" altLang="cs-CZ" sz="3200" dirty="0" err="1"/>
              <a:t>Spearmanovo</a:t>
            </a:r>
            <a:r>
              <a:rPr lang="cs-CZ" altLang="cs-CZ" sz="3200" dirty="0"/>
              <a:t> r</a:t>
            </a:r>
            <a:endParaRPr lang="cs-CZ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216000" y="908720"/>
            <a:ext cx="8252295" cy="5074344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Char char="q"/>
            </a:pPr>
            <a:r>
              <a:rPr lang="cs-CZ" altLang="cs-CZ" sz="2400" dirty="0" err="1">
                <a:solidFill>
                  <a:schemeClr val="tx1"/>
                </a:solidFill>
              </a:rPr>
              <a:t>Spearmanův</a:t>
            </a:r>
            <a:r>
              <a:rPr lang="cs-CZ" altLang="cs-CZ" sz="2400" dirty="0">
                <a:solidFill>
                  <a:schemeClr val="tx1"/>
                </a:solidFill>
              </a:rPr>
              <a:t> koeficient pořadové korelace </a:t>
            </a:r>
            <a:r>
              <a:rPr lang="cs-CZ" altLang="cs-CZ" sz="2400" dirty="0">
                <a:solidFill>
                  <a:schemeClr val="tx1"/>
                </a:solidFill>
                <a:latin typeface="Symbol" pitchFamily="18" charset="2"/>
                <a:cs typeface="Times New Roman" pitchFamily="18" charset="0"/>
              </a:rPr>
              <a:t>r</a:t>
            </a:r>
            <a:r>
              <a:rPr lang="cs-CZ" altLang="cs-CZ" sz="2400" dirty="0">
                <a:solidFill>
                  <a:schemeClr val="tx1"/>
                </a:solidFill>
              </a:rPr>
              <a:t> vznikne tak, že se </a:t>
            </a:r>
            <a:r>
              <a:rPr lang="cs-CZ" altLang="cs-CZ" sz="2400" dirty="0">
                <a:solidFill>
                  <a:schemeClr val="accent6">
                    <a:lumMod val="75000"/>
                  </a:schemeClr>
                </a:solidFill>
              </a:rPr>
              <a:t>do vzorečku pro </a:t>
            </a:r>
            <a:r>
              <a:rPr lang="cs-CZ" altLang="cs-CZ" sz="2400" dirty="0" err="1">
                <a:solidFill>
                  <a:schemeClr val="accent6">
                    <a:lumMod val="75000"/>
                  </a:schemeClr>
                </a:solidFill>
              </a:rPr>
              <a:t>Pearsonův</a:t>
            </a:r>
            <a:r>
              <a:rPr lang="cs-CZ" altLang="cs-CZ" sz="2400" dirty="0">
                <a:solidFill>
                  <a:schemeClr val="accent6">
                    <a:lumMod val="75000"/>
                  </a:schemeClr>
                </a:solidFill>
              </a:rPr>
              <a:t> lineární korelační koeficient dosadí místo hodnot X a Y jejich pořadí v řadě.</a:t>
            </a:r>
          </a:p>
          <a:p>
            <a:pPr eaLnBrk="1" hangingPunct="1">
              <a:buFont typeface="Wingdings" panose="05000000000000000000" pitchFamily="2" charset="2"/>
              <a:buChar char="q"/>
            </a:pPr>
            <a:r>
              <a:rPr lang="cs-CZ" sz="2400" dirty="0">
                <a:solidFill>
                  <a:schemeClr val="tx1"/>
                </a:solidFill>
              </a:rPr>
              <a:t>Též lze počítat přímo z pořadí; vychází ze vzdálenosti/nepodobnosti pořadí.</a:t>
            </a:r>
            <a:endParaRPr lang="cs-CZ" altLang="cs-CZ" sz="2200" dirty="0">
              <a:solidFill>
                <a:schemeClr val="tx1"/>
              </a:solidFill>
              <a:latin typeface="Symbol" pitchFamily="18" charset="2"/>
              <a:cs typeface="Times New Roman" pitchFamily="18" charset="0"/>
            </a:endParaRPr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q"/>
            </a:pPr>
            <a:r>
              <a:rPr lang="cs-CZ" altLang="cs-CZ" sz="2000" dirty="0">
                <a:solidFill>
                  <a:schemeClr val="accent6">
                    <a:lumMod val="75000"/>
                  </a:schemeClr>
                </a:solidFill>
                <a:latin typeface="Symbol" pitchFamily="18" charset="2"/>
                <a:cs typeface="Times New Roman" pitchFamily="18" charset="0"/>
              </a:rPr>
              <a:t>r</a:t>
            </a:r>
            <a:r>
              <a:rPr lang="cs-CZ" altLang="cs-CZ" sz="2000" dirty="0">
                <a:solidFill>
                  <a:schemeClr val="accent6">
                    <a:lumMod val="75000"/>
                  </a:schemeClr>
                </a:solidFill>
              </a:rPr>
              <a:t> =  1, </a:t>
            </a:r>
            <a:r>
              <a:rPr lang="cs-CZ" altLang="cs-CZ" sz="2000" dirty="0">
                <a:solidFill>
                  <a:schemeClr val="tx1"/>
                </a:solidFill>
              </a:rPr>
              <a:t>pokud jsou řady zcela shodné</a:t>
            </a:r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q"/>
            </a:pPr>
            <a:r>
              <a:rPr lang="cs-CZ" altLang="cs-CZ" sz="2000" dirty="0">
                <a:solidFill>
                  <a:schemeClr val="accent6">
                    <a:lumMod val="75000"/>
                  </a:schemeClr>
                </a:solidFill>
                <a:latin typeface="Symbol" pitchFamily="18" charset="2"/>
                <a:cs typeface="Times New Roman" pitchFamily="18" charset="0"/>
              </a:rPr>
              <a:t>r</a:t>
            </a:r>
            <a:r>
              <a:rPr lang="cs-CZ" altLang="cs-CZ" sz="2000" dirty="0">
                <a:solidFill>
                  <a:schemeClr val="accent6">
                    <a:lumMod val="75000"/>
                  </a:schemeClr>
                </a:solidFill>
              </a:rPr>
              <a:t> = -1, </a:t>
            </a:r>
            <a:r>
              <a:rPr lang="cs-CZ" altLang="cs-CZ" sz="2000" dirty="0">
                <a:solidFill>
                  <a:schemeClr val="tx1"/>
                </a:solidFill>
              </a:rPr>
              <a:t>pokud jsou řady zcela protichůdné</a:t>
            </a:r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q"/>
            </a:pPr>
            <a:r>
              <a:rPr lang="cs-CZ" altLang="cs-CZ" sz="2000" dirty="0">
                <a:solidFill>
                  <a:schemeClr val="accent6">
                    <a:lumMod val="75000"/>
                  </a:schemeClr>
                </a:solidFill>
                <a:latin typeface="Symbol" pitchFamily="18" charset="2"/>
                <a:cs typeface="Times New Roman" pitchFamily="18" charset="0"/>
              </a:rPr>
              <a:t>r</a:t>
            </a:r>
            <a:r>
              <a:rPr lang="cs-CZ" altLang="cs-CZ" sz="2000" dirty="0">
                <a:solidFill>
                  <a:schemeClr val="accent6">
                    <a:lumMod val="75000"/>
                  </a:schemeClr>
                </a:solidFill>
              </a:rPr>
              <a:t> =  0, </a:t>
            </a:r>
            <a:r>
              <a:rPr lang="cs-CZ" altLang="cs-CZ" sz="2000" dirty="0">
                <a:solidFill>
                  <a:schemeClr val="tx1"/>
                </a:solidFill>
              </a:rPr>
              <a:t>pokud mezi řadami není žádná tendence ke shodě či protichůdnosti, ale pořadí jsou k sobě zcela náhodně</a:t>
            </a:r>
          </a:p>
          <a:p>
            <a:pPr eaLnBrk="1" hangingPunct="1">
              <a:buFont typeface="Times"/>
              <a:buNone/>
            </a:pPr>
            <a:endParaRPr lang="cs-CZ" altLang="cs-CZ" sz="2400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201533EA-F147-4765-B0CA-9EA18F24A93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153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86993975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EBC9B03D-0A86-4A5C-A21E-39895BD16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3200" dirty="0"/>
              <a:t>Pořadová korelace</a:t>
            </a:r>
            <a:r>
              <a:rPr lang="cs-CZ" altLang="cs-CZ" sz="3200" dirty="0">
                <a:cs typeface="Times New Roman" pitchFamily="18" charset="0"/>
              </a:rPr>
              <a:t> – </a:t>
            </a:r>
            <a:r>
              <a:rPr lang="cs-CZ" altLang="cs-CZ" sz="3200" dirty="0" err="1">
                <a:cs typeface="Times New Roman" pitchFamily="18" charset="0"/>
              </a:rPr>
              <a:t>Kendallovo</a:t>
            </a:r>
            <a:r>
              <a:rPr lang="cs-CZ" altLang="cs-CZ" sz="3200" dirty="0">
                <a:cs typeface="Times New Roman" pitchFamily="18" charset="0"/>
              </a:rPr>
              <a:t> </a:t>
            </a:r>
            <a:r>
              <a:rPr lang="cs-CZ" altLang="cs-CZ" dirty="0">
                <a:latin typeface="Symbol" pitchFamily="18" charset="2"/>
                <a:cs typeface="Times New Roman" pitchFamily="18" charset="0"/>
              </a:rPr>
              <a:t>t</a:t>
            </a:r>
            <a:endParaRPr lang="cs-CZ" dirty="0"/>
          </a:p>
        </p:txBody>
      </p:sp>
      <p:sp>
        <p:nvSpPr>
          <p:cNvPr id="23555" name="Rectangle 1027"/>
          <p:cNvSpPr>
            <a:spLocks noGrp="1" noChangeArrowheads="1"/>
          </p:cNvSpPr>
          <p:nvPr>
            <p:ph idx="1"/>
          </p:nvPr>
        </p:nvSpPr>
        <p:spPr>
          <a:xfrm>
            <a:off x="549275" y="1214438"/>
            <a:ext cx="7847013" cy="5286375"/>
          </a:xfrm>
        </p:spPr>
        <p:txBody>
          <a:bodyPr/>
          <a:lstStyle/>
          <a:p>
            <a:r>
              <a:rPr lang="cs-CZ" altLang="cs-CZ" sz="2200" dirty="0">
                <a:solidFill>
                  <a:schemeClr val="tx1"/>
                </a:solidFill>
              </a:rPr>
              <a:t>vypočte se z </a:t>
            </a:r>
            <a:r>
              <a:rPr lang="cs-CZ" altLang="cs-CZ" sz="2200" dirty="0">
                <a:solidFill>
                  <a:srgbClr val="C00000"/>
                </a:solidFill>
              </a:rPr>
              <a:t>počtu souhlasných a nesouhlasných dvojic </a:t>
            </a:r>
            <a:r>
              <a:rPr lang="cs-CZ" altLang="cs-CZ" sz="2200" dirty="0">
                <a:solidFill>
                  <a:schemeClr val="tx1"/>
                </a:solidFill>
              </a:rPr>
              <a:t>(shod a neshod v pořadí pro dvojice případů):</a:t>
            </a:r>
          </a:p>
          <a:p>
            <a:pPr lvl="1" eaLnBrk="1" hangingPunct="1">
              <a:spcBef>
                <a:spcPts val="1200"/>
              </a:spcBef>
            </a:pPr>
            <a:r>
              <a:rPr lang="cs-CZ" altLang="cs-CZ" sz="1800" b="1" dirty="0">
                <a:solidFill>
                  <a:schemeClr val="tx1"/>
                </a:solidFill>
              </a:rPr>
              <a:t>shoda dvojice: případy jsou u obou proměnných orientovány ve stejném směru, tj. když první je větší než druhý u X je větší i u Y (a naopak)</a:t>
            </a:r>
          </a:p>
          <a:p>
            <a:pPr lvl="1" eaLnBrk="1" hangingPunct="1">
              <a:spcBef>
                <a:spcPts val="1200"/>
              </a:spcBef>
            </a:pPr>
            <a:r>
              <a:rPr lang="cs-CZ" altLang="cs-CZ" sz="1800" b="1" dirty="0">
                <a:solidFill>
                  <a:schemeClr val="tx1"/>
                </a:solidFill>
              </a:rPr>
              <a:t>neshoda dvojice – případy jsou opačně orientovány v pořadí, tj. když první je větší než druhý u X je menší u Y (a naopak)</a:t>
            </a:r>
          </a:p>
          <a:p>
            <a:pPr lvl="1" eaLnBrk="1" hangingPunct="1">
              <a:buFontTx/>
              <a:buNone/>
            </a:pPr>
            <a:endParaRPr lang="cs-CZ" altLang="cs-CZ" sz="1800" b="1" dirty="0"/>
          </a:p>
          <a:p>
            <a:pPr eaLnBrk="1" hangingPunct="1"/>
            <a:r>
              <a:rPr lang="cs-CZ" altLang="cs-CZ" sz="2200" dirty="0">
                <a:solidFill>
                  <a:srgbClr val="C00000"/>
                </a:solidFill>
              </a:rPr>
              <a:t>shody a neshody jsou znaménka při výpočtu kovariance vycházejícího ze všech dvojic</a:t>
            </a:r>
          </a:p>
          <a:p>
            <a:pPr eaLnBrk="1" hangingPunct="1">
              <a:buFont typeface="Wingdings" pitchFamily="2" charset="2"/>
              <a:buNone/>
            </a:pPr>
            <a:r>
              <a:rPr lang="cs-CZ" altLang="cs-CZ" sz="3700" dirty="0">
                <a:solidFill>
                  <a:schemeClr val="tx1"/>
                </a:solidFill>
                <a:latin typeface="Symbol" pitchFamily="18" charset="2"/>
                <a:cs typeface="Times New Roman" pitchFamily="18" charset="0"/>
              </a:rPr>
              <a:t>t</a:t>
            </a:r>
            <a:r>
              <a:rPr lang="cs-CZ" altLang="cs-CZ" sz="3700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cs-CZ" altLang="cs-CZ" sz="2000" dirty="0">
                <a:solidFill>
                  <a:schemeClr val="tx1"/>
                </a:solidFill>
              </a:rPr>
              <a:t>=  (počet shod – počet neshod) / (počet shod + počet neshod) </a:t>
            </a:r>
          </a:p>
        </p:txBody>
      </p:sp>
      <p:sp>
        <p:nvSpPr>
          <p:cNvPr id="5" name="Zástupný symbol pro číslo snímku 3">
            <a:extLst>
              <a:ext uri="{FF2B5EF4-FFF2-40B4-BE49-F238E27FC236}">
                <a16:creationId xmlns:a16="http://schemas.microsoft.com/office/drawing/2014/main" id="{466B2509-847D-4B96-87AE-435212519C6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154</a:t>
            </a:fld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464730" y="4653136"/>
            <a:ext cx="7848600" cy="50482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2194250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38" y="1143000"/>
            <a:ext cx="5908675" cy="501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284538" y="2209800"/>
            <a:ext cx="1195387" cy="762000"/>
          </a:xfrm>
          <a:prstGeom prst="rect">
            <a:avLst/>
          </a:prstGeom>
          <a:noFill/>
          <a:ln w="9525">
            <a:solidFill>
              <a:srgbClr val="00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cs-CZ" altLang="cs-CZ"/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 flipV="1">
            <a:off x="3284538" y="2209800"/>
            <a:ext cx="1195387" cy="76200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3635375" y="2362200"/>
            <a:ext cx="280988" cy="30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cs-CZ" altLang="cs-CZ" sz="1600"/>
              <a:t>+</a:t>
            </a:r>
            <a:endParaRPr lang="en-US" altLang="cs-CZ" sz="1600"/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>
            <a:off x="2159000" y="3733800"/>
            <a:ext cx="842963" cy="68580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2509838" y="3733800"/>
            <a:ext cx="280987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cs-CZ" altLang="cs-CZ" sz="2400"/>
              <a:t>-</a:t>
            </a:r>
            <a:endParaRPr lang="en-US" altLang="cs-CZ" sz="240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159000" y="3733800"/>
            <a:ext cx="842963" cy="685800"/>
          </a:xfrm>
          <a:prstGeom prst="rect">
            <a:avLst/>
          </a:prstGeom>
          <a:noFill/>
          <a:ln w="9525">
            <a:solidFill>
              <a:srgbClr val="00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cs-CZ" altLang="cs-CZ"/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 rot="-1973621">
            <a:off x="1531938" y="2327275"/>
            <a:ext cx="4783137" cy="2136775"/>
          </a:xfrm>
          <a:prstGeom prst="ellips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cs-CZ" alt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6732240" y="2539360"/>
            <a:ext cx="1224136" cy="363176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cs-CZ" sz="2000" dirty="0">
                <a:solidFill>
                  <a:srgbClr val="0070C0"/>
                </a:solidFill>
              </a:rPr>
              <a:t>+ shoda</a:t>
            </a:r>
          </a:p>
        </p:txBody>
      </p:sp>
      <p:sp>
        <p:nvSpPr>
          <p:cNvPr id="13" name="TextovéPole 12"/>
          <p:cNvSpPr txBox="1"/>
          <p:nvPr/>
        </p:nvSpPr>
        <p:spPr>
          <a:xfrm>
            <a:off x="6732240" y="3969725"/>
            <a:ext cx="1503784" cy="363176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cs-CZ" sz="2000" dirty="0">
                <a:solidFill>
                  <a:srgbClr val="0070C0"/>
                </a:solidFill>
              </a:rPr>
              <a:t>- neshoda</a:t>
            </a:r>
          </a:p>
        </p:txBody>
      </p:sp>
      <p:cxnSp>
        <p:nvCxnSpPr>
          <p:cNvPr id="14" name="Přímá spojnice se šipkou 13"/>
          <p:cNvCxnSpPr>
            <a:stCxn id="12" idx="1"/>
          </p:cNvCxnSpPr>
          <p:nvPr/>
        </p:nvCxnSpPr>
        <p:spPr>
          <a:xfrm flipH="1">
            <a:off x="4335909" y="2720948"/>
            <a:ext cx="2396331" cy="0"/>
          </a:xfrm>
          <a:prstGeom prst="straightConnector1">
            <a:avLst/>
          </a:prstGeom>
          <a:ln w="1905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se šipkou 14"/>
          <p:cNvCxnSpPr/>
          <p:nvPr/>
        </p:nvCxnSpPr>
        <p:spPr>
          <a:xfrm flipH="1">
            <a:off x="2857947" y="4151313"/>
            <a:ext cx="3874293" cy="0"/>
          </a:xfrm>
          <a:prstGeom prst="straightConnector1">
            <a:avLst/>
          </a:prstGeom>
          <a:ln w="1905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Nadpis 16">
            <a:extLst>
              <a:ext uri="{FF2B5EF4-FFF2-40B4-BE49-F238E27FC236}">
                <a16:creationId xmlns:a16="http://schemas.microsoft.com/office/drawing/2014/main" id="{0506377F-C2B3-478E-A89C-FDA079E21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/>
              <a:t>Pořadová korelace</a:t>
            </a:r>
            <a:r>
              <a:rPr lang="cs-CZ" altLang="cs-CZ" dirty="0">
                <a:cs typeface="Times New Roman" pitchFamily="18" charset="0"/>
              </a:rPr>
              <a:t> – </a:t>
            </a:r>
            <a:r>
              <a:rPr lang="cs-CZ" altLang="cs-CZ" dirty="0" err="1">
                <a:cs typeface="Times New Roman" pitchFamily="18" charset="0"/>
              </a:rPr>
              <a:t>Kendallovo</a:t>
            </a:r>
            <a:r>
              <a:rPr lang="cs-CZ" altLang="cs-CZ" dirty="0">
                <a:cs typeface="Times New Roman" pitchFamily="18" charset="0"/>
              </a:rPr>
              <a:t> </a:t>
            </a:r>
            <a:r>
              <a:rPr lang="cs-CZ" altLang="cs-CZ" dirty="0">
                <a:latin typeface="Symbol" pitchFamily="18" charset="2"/>
                <a:cs typeface="Times New Roman" pitchFamily="18" charset="0"/>
              </a:rPr>
              <a:t>t</a:t>
            </a:r>
            <a:endParaRPr lang="cs-CZ" dirty="0"/>
          </a:p>
        </p:txBody>
      </p:sp>
      <p:sp>
        <p:nvSpPr>
          <p:cNvPr id="16" name="Zástupný symbol pro číslo snímku 3">
            <a:extLst>
              <a:ext uri="{FF2B5EF4-FFF2-40B4-BE49-F238E27FC236}">
                <a16:creationId xmlns:a16="http://schemas.microsoft.com/office/drawing/2014/main" id="{36C41594-80D1-4AE3-800D-F4A7B08C76F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155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13703820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EBB9BC75-7992-4157-951E-D4BAAC5F7F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Pořadová  korelace </a:t>
            </a:r>
            <a:r>
              <a:rPr lang="cs-CZ" dirty="0" err="1"/>
              <a:t>Kendallovo</a:t>
            </a:r>
            <a:r>
              <a:rPr lang="cs-CZ" dirty="0"/>
              <a:t> t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34A12F4-7120-4B23-BE12-65B836C851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  <a:buClr>
                <a:srgbClr val="E41712"/>
              </a:buClr>
              <a:buSzPct val="80000"/>
              <a:buNone/>
            </a:pPr>
            <a:r>
              <a:rPr lang="cs-CZ" sz="3200" b="1" dirty="0">
                <a:solidFill>
                  <a:srgbClr val="C00000"/>
                </a:solidFill>
                <a:latin typeface="Symbol" pitchFamily="18" charset="2"/>
                <a:cs typeface="Times New Roman" pitchFamily="18" charset="0"/>
              </a:rPr>
              <a:t>t</a:t>
            </a:r>
            <a:r>
              <a:rPr lang="cs-CZ" sz="3200" b="1" dirty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cs-CZ" sz="2400" b="1" dirty="0">
                <a:solidFill>
                  <a:srgbClr val="C00000"/>
                </a:solidFill>
              </a:rPr>
              <a:t>= (počet shod – počet neshod)/(počet shod + počet neshod) </a:t>
            </a:r>
          </a:p>
          <a:p>
            <a:pPr marL="225425" indent="-225425" eaLnBrk="0" hangingPunct="0">
              <a:spcBef>
                <a:spcPct val="50000"/>
              </a:spcBef>
              <a:buClr>
                <a:srgbClr val="E41712"/>
              </a:buClr>
              <a:buSzPct val="80000"/>
              <a:buFont typeface="Wingdings" pitchFamily="2" charset="2"/>
              <a:buChar char="§"/>
            </a:pPr>
            <a:endParaRPr lang="cs-CZ" b="1" dirty="0">
              <a:solidFill>
                <a:schemeClr val="bg2"/>
              </a:solidFill>
            </a:endParaRPr>
          </a:p>
          <a:p>
            <a:pPr marL="225425" indent="-225425" eaLnBrk="0" hangingPunct="0">
              <a:spcBef>
                <a:spcPct val="50000"/>
              </a:spcBef>
              <a:buClr>
                <a:srgbClr val="E41712"/>
              </a:buClr>
              <a:buSzPct val="80000"/>
              <a:buFont typeface="Wingdings" pitchFamily="2" charset="2"/>
              <a:buChar char="§"/>
            </a:pPr>
            <a:endParaRPr lang="cs-CZ" b="1" dirty="0">
              <a:solidFill>
                <a:schemeClr val="bg2"/>
              </a:solidFill>
            </a:endParaRPr>
          </a:p>
          <a:p>
            <a:pPr marL="225425" indent="-225425" eaLnBrk="0" hangingPunct="0">
              <a:spcBef>
                <a:spcPct val="50000"/>
              </a:spcBef>
              <a:buClr>
                <a:srgbClr val="E41712"/>
              </a:buClr>
              <a:buSzPct val="80000"/>
              <a:buFont typeface="Wingdings" pitchFamily="2" charset="2"/>
              <a:buChar char="§"/>
            </a:pPr>
            <a:endParaRPr lang="cs-CZ" b="1" dirty="0">
              <a:solidFill>
                <a:schemeClr val="bg2"/>
              </a:solidFill>
            </a:endParaRPr>
          </a:p>
          <a:p>
            <a:pPr marL="225425" indent="-225425" eaLnBrk="0" hangingPunct="0">
              <a:spcBef>
                <a:spcPts val="3600"/>
              </a:spcBef>
              <a:buClr>
                <a:srgbClr val="E41712"/>
              </a:buClr>
              <a:buSzPct val="80000"/>
              <a:buFont typeface="Wingdings" pitchFamily="2" charset="2"/>
              <a:buChar char="§"/>
            </a:pPr>
            <a:endParaRPr lang="cs-CZ" sz="2000" b="1" dirty="0"/>
          </a:p>
          <a:p>
            <a:pPr marL="225425" indent="-225425" eaLnBrk="0" hangingPunct="0">
              <a:spcBef>
                <a:spcPts val="3600"/>
              </a:spcBef>
              <a:buClr>
                <a:srgbClr val="E41712"/>
              </a:buClr>
              <a:buSzPct val="80000"/>
              <a:buFont typeface="Wingdings" pitchFamily="2" charset="2"/>
              <a:buChar char="§"/>
            </a:pPr>
            <a:r>
              <a:rPr lang="cs-CZ" sz="2000" b="1" dirty="0"/>
              <a:t>dvojice, které mají stejné hodnoty jedné nebo obou proměnných se nepočítají ani do shod ani do neshod </a:t>
            </a:r>
          </a:p>
          <a:p>
            <a:endParaRPr lang="cs-CZ" dirty="0"/>
          </a:p>
        </p:txBody>
      </p:sp>
      <p:sp>
        <p:nvSpPr>
          <p:cNvPr id="17" name="Zástupný symbol pro číslo snímku 3">
            <a:extLst>
              <a:ext uri="{FF2B5EF4-FFF2-40B4-BE49-F238E27FC236}">
                <a16:creationId xmlns:a16="http://schemas.microsoft.com/office/drawing/2014/main" id="{A56F7687-221E-4F4C-AB4D-194D0CF909F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156</a:t>
            </a:fld>
            <a:endParaRPr lang="cs-CZ" dirty="0"/>
          </a:p>
        </p:txBody>
      </p:sp>
      <p:grpSp>
        <p:nvGrpSpPr>
          <p:cNvPr id="6" name="Skupina 5">
            <a:extLst>
              <a:ext uri="{FF2B5EF4-FFF2-40B4-BE49-F238E27FC236}">
                <a16:creationId xmlns:a16="http://schemas.microsoft.com/office/drawing/2014/main" id="{AD19CA8C-6250-4510-8772-B03FE91F995B}"/>
              </a:ext>
            </a:extLst>
          </p:cNvPr>
          <p:cNvGrpSpPr/>
          <p:nvPr/>
        </p:nvGrpSpPr>
        <p:grpSpPr>
          <a:xfrm>
            <a:off x="635935" y="2132856"/>
            <a:ext cx="7800129" cy="1577874"/>
            <a:chOff x="650367" y="2505443"/>
            <a:chExt cx="7800129" cy="1577874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721039A-CE26-475E-A9AB-70F51D1E8A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0367" y="2506845"/>
              <a:ext cx="3862388" cy="1560513"/>
            </a:xfrm>
            <a:prstGeom prst="rect">
              <a:avLst/>
            </a:prstGeom>
            <a:solidFill>
              <a:srgbClr val="CCFFCC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cs-CZ"/>
            </a:p>
          </p:txBody>
        </p:sp>
        <p:sp>
          <p:nvSpPr>
            <p:cNvPr id="8" name="Text Box 8">
              <a:extLst>
                <a:ext uri="{FF2B5EF4-FFF2-40B4-BE49-F238E27FC236}">
                  <a16:creationId xmlns:a16="http://schemas.microsoft.com/office/drawing/2014/main" id="{7A8BD9A0-B8E3-4652-9889-57E1156367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7471" y="2973129"/>
              <a:ext cx="2317750" cy="1061829"/>
            </a:xfrm>
            <a:prstGeom prst="rect">
              <a:avLst/>
            </a:prstGeom>
            <a:solidFill>
              <a:srgbClr val="FCFEE6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buNone/>
              </a:pPr>
              <a:r>
                <a:rPr lang="cs-CZ" sz="1400" b="1" i="1" dirty="0">
                  <a:solidFill>
                    <a:srgbClr val="002060"/>
                  </a:solidFill>
                </a:rPr>
                <a:t>shoda</a:t>
              </a:r>
            </a:p>
            <a:p>
              <a:pPr algn="ctr">
                <a:spcBef>
                  <a:spcPct val="50000"/>
                </a:spcBef>
                <a:buNone/>
              </a:pPr>
              <a:r>
                <a:rPr lang="cs-CZ" sz="1400" dirty="0">
                  <a:solidFill>
                    <a:srgbClr val="002060"/>
                  </a:solidFill>
                </a:rPr>
                <a:t>bodu X odpovídá vyšší hodnota u obou proměnných než má Y </a:t>
              </a:r>
            </a:p>
          </p:txBody>
        </p:sp>
        <p:sp>
          <p:nvSpPr>
            <p:cNvPr id="9" name="Line 9">
              <a:extLst>
                <a:ext uri="{FF2B5EF4-FFF2-40B4-BE49-F238E27FC236}">
                  <a16:creationId xmlns:a16="http://schemas.microsoft.com/office/drawing/2014/main" id="{F0564B16-987F-4F4F-81D4-C008203AD73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420849" y="2870457"/>
              <a:ext cx="638622" cy="695179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10" name="Text Box 10">
              <a:extLst>
                <a:ext uri="{FF2B5EF4-FFF2-40B4-BE49-F238E27FC236}">
                  <a16:creationId xmlns:a16="http://schemas.microsoft.com/office/drawing/2014/main" id="{83DB4526-7F34-470D-A65B-E5ACD5C4EE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54149" y="3553637"/>
              <a:ext cx="266700" cy="4985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buNone/>
              </a:pPr>
              <a:r>
                <a:rPr lang="cs-CZ" dirty="0"/>
                <a:t>Y</a:t>
              </a:r>
            </a:p>
          </p:txBody>
        </p:sp>
        <p:sp>
          <p:nvSpPr>
            <p:cNvPr id="11" name="Text Box 11">
              <a:extLst>
                <a:ext uri="{FF2B5EF4-FFF2-40B4-BE49-F238E27FC236}">
                  <a16:creationId xmlns:a16="http://schemas.microsoft.com/office/drawing/2014/main" id="{D04C54EA-8951-490D-A779-F17E5F0B3F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59471" y="2621158"/>
              <a:ext cx="266700" cy="4985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buNone/>
              </a:pPr>
              <a:r>
                <a:rPr lang="cs-CZ" dirty="0"/>
                <a:t>X</a:t>
              </a:r>
            </a:p>
          </p:txBody>
        </p:sp>
        <p:sp>
          <p:nvSpPr>
            <p:cNvPr id="12" name="Rectangle 12">
              <a:extLst>
                <a:ext uri="{FF2B5EF4-FFF2-40B4-BE49-F238E27FC236}">
                  <a16:creationId xmlns:a16="http://schemas.microsoft.com/office/drawing/2014/main" id="{2756484D-AA5B-4C0E-9C61-130EDA263E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3659" y="2505443"/>
              <a:ext cx="3906837" cy="1544637"/>
            </a:xfrm>
            <a:prstGeom prst="rect">
              <a:avLst/>
            </a:prstGeom>
            <a:solidFill>
              <a:srgbClr val="CCFFCC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cs-CZ"/>
            </a:p>
          </p:txBody>
        </p:sp>
        <p:sp>
          <p:nvSpPr>
            <p:cNvPr id="13" name="Line 13">
              <a:extLst>
                <a:ext uri="{FF2B5EF4-FFF2-40B4-BE49-F238E27FC236}">
                  <a16:creationId xmlns:a16="http://schemas.microsoft.com/office/drawing/2014/main" id="{539470F8-8F9D-4AE9-9F93-0381003FB3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63059" y="2925719"/>
              <a:ext cx="671512" cy="65900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14" name="Text Box 14">
              <a:extLst>
                <a:ext uri="{FF2B5EF4-FFF2-40B4-BE49-F238E27FC236}">
                  <a16:creationId xmlns:a16="http://schemas.microsoft.com/office/drawing/2014/main" id="{487133E6-1012-4FE2-A1B2-2E6062488F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56406" y="2912474"/>
              <a:ext cx="2192337" cy="1061829"/>
            </a:xfrm>
            <a:prstGeom prst="rect">
              <a:avLst/>
            </a:prstGeom>
            <a:solidFill>
              <a:srgbClr val="FCFEE6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buNone/>
              </a:pPr>
              <a:r>
                <a:rPr lang="cs-CZ" sz="1400" b="1" i="1" dirty="0">
                  <a:solidFill>
                    <a:srgbClr val="002060"/>
                  </a:solidFill>
                </a:rPr>
                <a:t>neshoda</a:t>
              </a:r>
            </a:p>
            <a:p>
              <a:pPr algn="ctr" eaLnBrk="0" hangingPunct="0">
                <a:spcBef>
                  <a:spcPct val="50000"/>
                </a:spcBef>
                <a:buNone/>
              </a:pPr>
              <a:r>
                <a:rPr lang="cs-CZ" sz="1400" dirty="0">
                  <a:solidFill>
                    <a:srgbClr val="002060"/>
                  </a:solidFill>
                </a:rPr>
                <a:t>bod X má hodnotu u jedné proměnné vyšší než Y a u druhé nižší</a:t>
              </a:r>
            </a:p>
          </p:txBody>
        </p:sp>
        <p:sp>
          <p:nvSpPr>
            <p:cNvPr id="15" name="Text Box 15">
              <a:extLst>
                <a:ext uri="{FF2B5EF4-FFF2-40B4-BE49-F238E27FC236}">
                  <a16:creationId xmlns:a16="http://schemas.microsoft.com/office/drawing/2014/main" id="{5DA695ED-1C36-4A9D-80FB-AD3309B383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34571" y="3584719"/>
              <a:ext cx="266700" cy="4985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buNone/>
              </a:pPr>
              <a:r>
                <a:rPr lang="cs-CZ" dirty="0"/>
                <a:t>Y</a:t>
              </a:r>
            </a:p>
          </p:txBody>
        </p:sp>
        <p:sp>
          <p:nvSpPr>
            <p:cNvPr id="16" name="Text Box 16">
              <a:extLst>
                <a:ext uri="{FF2B5EF4-FFF2-40B4-BE49-F238E27FC236}">
                  <a16:creationId xmlns:a16="http://schemas.microsoft.com/office/drawing/2014/main" id="{C0963C1E-8720-4C47-A143-00E76B4A91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96359" y="2676420"/>
              <a:ext cx="266700" cy="4985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buNone/>
              </a:pPr>
              <a:r>
                <a:rPr lang="cs-CZ" dirty="0"/>
                <a:t>X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72075094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7E55C8D0-1DE6-4608-8867-B711CBCEF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3200" dirty="0"/>
              <a:t>Testy hypotéz</a:t>
            </a:r>
            <a:endParaRPr lang="cs-CZ" dirty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196752"/>
            <a:ext cx="7635875" cy="50720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cs-CZ" altLang="cs-CZ" sz="2400" dirty="0">
                <a:solidFill>
                  <a:schemeClr val="tx1"/>
                </a:solidFill>
              </a:rPr>
              <a:t>u korelačních koeficientů je základní dvojicí hypotéz, které testujeme:</a:t>
            </a:r>
          </a:p>
          <a:p>
            <a:pPr eaLnBrk="1" hangingPunct="1">
              <a:lnSpc>
                <a:spcPct val="80000"/>
              </a:lnSpc>
            </a:pPr>
            <a:endParaRPr lang="cs-CZ" altLang="cs-CZ" sz="2400" dirty="0"/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cs-CZ" altLang="cs-CZ" sz="2400" b="1" i="1" dirty="0">
                <a:solidFill>
                  <a:srgbClr val="0070C0"/>
                </a:solidFill>
              </a:rPr>
              <a:t>H</a:t>
            </a:r>
            <a:r>
              <a:rPr lang="cs-CZ" altLang="cs-CZ" sz="2400" b="1" i="1" baseline="-25000" dirty="0">
                <a:solidFill>
                  <a:srgbClr val="0070C0"/>
                </a:solidFill>
              </a:rPr>
              <a:t>0</a:t>
            </a:r>
            <a:r>
              <a:rPr lang="cs-CZ" altLang="cs-CZ" sz="2400" b="1" i="1" dirty="0">
                <a:solidFill>
                  <a:srgbClr val="0070C0"/>
                </a:solidFill>
              </a:rPr>
              <a:t>: korelační koeficient je nulový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cs-CZ" altLang="cs-CZ" sz="2400" b="1" i="1" dirty="0">
                <a:solidFill>
                  <a:srgbClr val="0070C0"/>
                </a:solidFill>
              </a:rPr>
              <a:t>H</a:t>
            </a:r>
            <a:r>
              <a:rPr lang="cs-CZ" altLang="cs-CZ" sz="2400" b="1" i="1" baseline="-25000" dirty="0">
                <a:solidFill>
                  <a:srgbClr val="0070C0"/>
                </a:solidFill>
              </a:rPr>
              <a:t>A</a:t>
            </a:r>
            <a:r>
              <a:rPr lang="cs-CZ" altLang="cs-CZ" sz="2400" b="1" i="1" dirty="0">
                <a:solidFill>
                  <a:srgbClr val="0070C0"/>
                </a:solidFill>
              </a:rPr>
              <a:t>: korelační koeficient je nenulový</a:t>
            </a:r>
          </a:p>
          <a:p>
            <a:pPr eaLnBrk="1" hangingPunct="1">
              <a:lnSpc>
                <a:spcPct val="80000"/>
              </a:lnSpc>
            </a:pPr>
            <a:endParaRPr lang="cs-CZ" altLang="cs-CZ" sz="2400" dirty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q"/>
            </a:pPr>
            <a:r>
              <a:rPr lang="cs-CZ" sz="2400" dirty="0">
                <a:solidFill>
                  <a:schemeClr val="tx1"/>
                </a:solidFill>
              </a:rPr>
              <a:t>prokazujeme, že naše spočtená míra je </a:t>
            </a:r>
            <a:r>
              <a:rPr lang="cs-CZ" sz="2400" dirty="0">
                <a:solidFill>
                  <a:schemeClr val="accent6">
                    <a:lumMod val="75000"/>
                  </a:schemeClr>
                </a:solidFill>
              </a:rPr>
              <a:t>signifikantně nenulová</a:t>
            </a:r>
            <a:r>
              <a:rPr lang="cs-CZ" sz="2400" dirty="0">
                <a:solidFill>
                  <a:schemeClr val="tx1"/>
                </a:solidFill>
              </a:rPr>
              <a:t>, tedy, </a:t>
            </a:r>
            <a:r>
              <a:rPr lang="cs-CZ" sz="2400" dirty="0">
                <a:solidFill>
                  <a:schemeClr val="accent6">
                    <a:lumMod val="75000"/>
                  </a:schemeClr>
                </a:solidFill>
              </a:rPr>
              <a:t>že v datech se projevuje nějaký nenáhodně vzniklý vztah (hypotéza H</a:t>
            </a:r>
            <a:r>
              <a:rPr lang="cs-CZ" sz="1050" dirty="0">
                <a:solidFill>
                  <a:schemeClr val="accent6">
                    <a:lumMod val="75000"/>
                  </a:schemeClr>
                </a:solidFill>
              </a:rPr>
              <a:t>A</a:t>
            </a:r>
            <a:r>
              <a:rPr lang="cs-CZ" sz="2400" dirty="0">
                <a:solidFill>
                  <a:schemeClr val="accent6">
                    <a:lumMod val="75000"/>
                  </a:schemeClr>
                </a:solidFill>
              </a:rPr>
              <a:t>)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q"/>
            </a:pPr>
            <a:r>
              <a:rPr lang="cs-CZ" sz="2400" dirty="0">
                <a:solidFill>
                  <a:schemeClr val="tx1"/>
                </a:solidFill>
              </a:rPr>
              <a:t>platí pro </a:t>
            </a:r>
            <a:r>
              <a:rPr lang="cs-CZ" sz="2400" dirty="0" err="1">
                <a:solidFill>
                  <a:schemeClr val="tx1"/>
                </a:solidFill>
              </a:rPr>
              <a:t>Pearsonův</a:t>
            </a:r>
            <a:r>
              <a:rPr lang="cs-CZ" sz="2400" dirty="0">
                <a:solidFill>
                  <a:schemeClr val="tx1"/>
                </a:solidFill>
              </a:rPr>
              <a:t>, </a:t>
            </a:r>
            <a:r>
              <a:rPr lang="cs-CZ" sz="2400" dirty="0" err="1">
                <a:solidFill>
                  <a:schemeClr val="tx1"/>
                </a:solidFill>
              </a:rPr>
              <a:t>Spearmanův</a:t>
            </a:r>
            <a:r>
              <a:rPr lang="cs-CZ" sz="2400" dirty="0">
                <a:solidFill>
                  <a:schemeClr val="tx1"/>
                </a:solidFill>
              </a:rPr>
              <a:t>, </a:t>
            </a:r>
            <a:r>
              <a:rPr lang="cs-CZ" sz="2400" dirty="0" err="1">
                <a:solidFill>
                  <a:schemeClr val="tx1"/>
                </a:solidFill>
              </a:rPr>
              <a:t>Kendallův</a:t>
            </a:r>
            <a:r>
              <a:rPr lang="cs-CZ" sz="2400" dirty="0">
                <a:solidFill>
                  <a:schemeClr val="tx1"/>
                </a:solidFill>
              </a:rPr>
              <a:t> i </a:t>
            </a:r>
            <a:r>
              <a:rPr lang="cs-CZ" sz="2400" dirty="0" err="1">
                <a:solidFill>
                  <a:schemeClr val="tx1"/>
                </a:solidFill>
              </a:rPr>
              <a:t>Blomquistův</a:t>
            </a:r>
            <a:r>
              <a:rPr lang="cs-CZ" sz="2400" dirty="0">
                <a:solidFill>
                  <a:schemeClr val="tx1"/>
                </a:solidFill>
              </a:rPr>
              <a:t> koeficient – nenulová signifikance ukazuje na vlastnosti charakterizované koeficientem (lineární trend, monotónní trend, diagonální rozmístění dat) </a:t>
            </a:r>
          </a:p>
          <a:p>
            <a:pPr eaLnBrk="1" hangingPunct="1">
              <a:lnSpc>
                <a:spcPct val="80000"/>
              </a:lnSpc>
            </a:pPr>
            <a:endParaRPr lang="cs-CZ" altLang="cs-CZ" sz="2400" dirty="0">
              <a:solidFill>
                <a:schemeClr val="tx1"/>
              </a:solidFill>
            </a:endParaRPr>
          </a:p>
        </p:txBody>
      </p:sp>
      <p:sp>
        <p:nvSpPr>
          <p:cNvPr id="5" name="Zástupný symbol pro číslo snímku 3">
            <a:extLst>
              <a:ext uri="{FF2B5EF4-FFF2-40B4-BE49-F238E27FC236}">
                <a16:creationId xmlns:a16="http://schemas.microsoft.com/office/drawing/2014/main" id="{C6FA2E9F-1B00-403E-A5B5-C808CD6E8F2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157</a:t>
            </a:fld>
            <a:endParaRPr lang="cs-CZ" dirty="0"/>
          </a:p>
        </p:txBody>
      </p:sp>
      <p:sp>
        <p:nvSpPr>
          <p:cNvPr id="4" name="Obdélník 5"/>
          <p:cNvSpPr>
            <a:spLocks noChangeArrowheads="1"/>
          </p:cNvSpPr>
          <p:nvPr/>
        </p:nvSpPr>
        <p:spPr bwMode="auto">
          <a:xfrm>
            <a:off x="467544" y="2060849"/>
            <a:ext cx="7620949" cy="1008112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4904632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DDDC0797-0965-40ED-A20D-2830B7647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dirty="0"/>
              <a:t>Význam signifikance</a:t>
            </a:r>
            <a:endParaRPr lang="cs-CZ" dirty="0"/>
          </a:p>
        </p:txBody>
      </p:sp>
      <p:sp>
        <p:nvSpPr>
          <p:cNvPr id="326660" name="Rectangle 3"/>
          <p:cNvSpPr>
            <a:spLocks noGrp="1" noChangeArrowheads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/>
            </a:pPr>
            <a:r>
              <a:rPr lang="cs-CZ" sz="2000" dirty="0">
                <a:solidFill>
                  <a:schemeClr val="tx1"/>
                </a:solidFill>
              </a:rPr>
              <a:t>signifikance znamená</a:t>
            </a:r>
            <a:r>
              <a:rPr lang="cs-CZ" sz="2000" dirty="0">
                <a:solidFill>
                  <a:schemeClr val="accent6"/>
                </a:solidFill>
              </a:rPr>
              <a:t> </a:t>
            </a:r>
            <a:r>
              <a:rPr lang="cs-CZ" sz="2000" u="sng" dirty="0">
                <a:solidFill>
                  <a:srgbClr val="0070C0"/>
                </a:solidFill>
              </a:rPr>
              <a:t>pouze</a:t>
            </a:r>
            <a:r>
              <a:rPr lang="cs-CZ" sz="2000" dirty="0">
                <a:solidFill>
                  <a:srgbClr val="0070C0"/>
                </a:solidFill>
              </a:rPr>
              <a:t> </a:t>
            </a:r>
            <a:r>
              <a:rPr lang="cs-CZ" sz="2000" i="1" dirty="0">
                <a:solidFill>
                  <a:srgbClr val="0070C0"/>
                </a:solidFill>
              </a:rPr>
              <a:t>nenulovost a nenáhodnost koeficientu</a:t>
            </a:r>
            <a:r>
              <a:rPr lang="cs-CZ" sz="20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cs-CZ" sz="2000" dirty="0">
                <a:solidFill>
                  <a:schemeClr val="tx1"/>
                </a:solidFill>
              </a:rPr>
              <a:t>rozhodnutí o tom, zda je hodnota zajímavá </a:t>
            </a:r>
            <a:r>
              <a:rPr lang="cs-CZ" sz="2000" i="1" dirty="0">
                <a:solidFill>
                  <a:srgbClr val="C00000"/>
                </a:solidFill>
              </a:rPr>
              <a:t>provádí analytik</a:t>
            </a:r>
          </a:p>
          <a:p>
            <a:pPr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/>
            </a:pPr>
            <a:endParaRPr lang="cs-CZ" sz="700" dirty="0">
              <a:solidFill>
                <a:schemeClr val="accent5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/>
            </a:pPr>
            <a:r>
              <a:rPr lang="cs-CZ" sz="2000" dirty="0">
                <a:solidFill>
                  <a:schemeClr val="tx1"/>
                </a:solidFill>
              </a:rPr>
              <a:t>signifikantní</a:t>
            </a:r>
            <a:r>
              <a:rPr lang="cs-CZ" sz="20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cs-CZ" sz="2000" i="1" dirty="0">
                <a:solidFill>
                  <a:srgbClr val="0070C0"/>
                </a:solidFill>
              </a:rPr>
              <a:t>neznamená</a:t>
            </a:r>
            <a:r>
              <a:rPr lang="cs-CZ" sz="20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cs-CZ" sz="2000" dirty="0">
                <a:solidFill>
                  <a:schemeClr val="tx1"/>
                </a:solidFill>
              </a:rPr>
              <a:t>tedy ještě, že hodnota koeficientu, tj. </a:t>
            </a:r>
            <a:r>
              <a:rPr lang="cs-CZ" sz="2000" i="1" dirty="0">
                <a:solidFill>
                  <a:srgbClr val="0070C0"/>
                </a:solidFill>
              </a:rPr>
              <a:t>síla vztahu je dostatečná</a:t>
            </a:r>
            <a:r>
              <a:rPr lang="cs-CZ" sz="2000" dirty="0">
                <a:solidFill>
                  <a:srgbClr val="0070C0"/>
                </a:solidFill>
              </a:rPr>
              <a:t> </a:t>
            </a:r>
            <a:r>
              <a:rPr lang="cs-CZ" sz="2000" dirty="0">
                <a:solidFill>
                  <a:schemeClr val="tx1"/>
                </a:solidFill>
              </a:rPr>
              <a:t>na to, abychom ji považovali za interpretačně zajímavou. tj. za věcně interpretovatelnou</a:t>
            </a:r>
          </a:p>
          <a:p>
            <a:pPr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/>
            </a:pPr>
            <a:r>
              <a:rPr lang="cs-CZ" sz="2000" dirty="0">
                <a:solidFill>
                  <a:schemeClr val="tx1"/>
                </a:solidFill>
              </a:rPr>
              <a:t>i nízké hodnoty koeficientu korelace mohou být zajímavé    	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None/>
              <a:defRPr/>
            </a:pPr>
            <a:r>
              <a:rPr lang="cs-CZ" sz="2000" dirty="0">
                <a:solidFill>
                  <a:schemeClr val="tx1"/>
                </a:solidFill>
              </a:rPr>
              <a:t>                 a) ukazují na trend, který se </a:t>
            </a:r>
            <a:r>
              <a:rPr lang="cs-CZ" sz="2000" i="1" dirty="0">
                <a:solidFill>
                  <a:srgbClr val="0070C0"/>
                </a:solidFill>
              </a:rPr>
              <a:t>začíná objevovat </a:t>
            </a:r>
            <a:r>
              <a:rPr lang="cs-CZ" sz="2000" dirty="0">
                <a:solidFill>
                  <a:schemeClr val="tx1"/>
                </a:solidFill>
              </a:rPr>
              <a:t>a prosazovat, 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None/>
              <a:defRPr/>
            </a:pPr>
            <a:r>
              <a:rPr lang="cs-CZ" sz="2000" dirty="0">
                <a:solidFill>
                  <a:schemeClr val="tx1"/>
                </a:solidFill>
              </a:rPr>
              <a:t>                      ukazují na nové procesy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None/>
              <a:defRPr/>
            </a:pPr>
            <a:r>
              <a:rPr lang="cs-CZ" sz="2000" dirty="0">
                <a:solidFill>
                  <a:schemeClr val="tx1"/>
                </a:solidFill>
              </a:rPr>
              <a:t>	 b) ukazují trendy, které jsou přehlušeny </a:t>
            </a:r>
            <a:r>
              <a:rPr lang="cs-CZ" sz="2000" i="1" dirty="0">
                <a:solidFill>
                  <a:srgbClr val="0070C0"/>
                </a:solidFill>
              </a:rPr>
              <a:t>velkými šumy</a:t>
            </a:r>
            <a:r>
              <a:rPr lang="cs-CZ" sz="2000" dirty="0">
                <a:solidFill>
                  <a:schemeClr val="tx1"/>
                </a:solidFill>
              </a:rPr>
              <a:t>, ale existují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None/>
              <a:defRPr/>
            </a:pPr>
            <a:r>
              <a:rPr lang="cs-CZ" sz="2000" dirty="0">
                <a:solidFill>
                  <a:schemeClr val="tx1"/>
                </a:solidFill>
              </a:rPr>
              <a:t>	 c)  naznačují zprostředkovanou vazbu</a:t>
            </a:r>
          </a:p>
          <a:p>
            <a:pPr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/>
            </a:pPr>
            <a:r>
              <a:rPr lang="cs-CZ" sz="2000" i="1" dirty="0">
                <a:solidFill>
                  <a:srgbClr val="0070C0"/>
                </a:solidFill>
              </a:rPr>
              <a:t>POZOR: test signifikance vychází </a:t>
            </a:r>
            <a:r>
              <a:rPr lang="cs-CZ" sz="2000" i="1" u="sng" dirty="0">
                <a:solidFill>
                  <a:schemeClr val="tx1"/>
                </a:solidFill>
              </a:rPr>
              <a:t>pouze z hodnoty r </a:t>
            </a:r>
            <a:r>
              <a:rPr lang="cs-CZ" sz="2000" i="1" dirty="0">
                <a:solidFill>
                  <a:schemeClr val="tx1"/>
                </a:solidFill>
              </a:rPr>
              <a:t>ne z celkové struktury bodů: </a:t>
            </a:r>
            <a:r>
              <a:rPr lang="cs-CZ" sz="2000" i="1" dirty="0">
                <a:solidFill>
                  <a:srgbClr val="0070C0"/>
                </a:solidFill>
              </a:rPr>
              <a:t>proto signifikance </a:t>
            </a:r>
            <a:r>
              <a:rPr lang="cs-CZ" sz="2000" i="1" u="sng" dirty="0">
                <a:solidFill>
                  <a:schemeClr val="tx1"/>
                </a:solidFill>
              </a:rPr>
              <a:t>může být způsobena odlehlými pozorováními 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2350659A-C1D7-42B7-A17B-F4ED9D17B13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158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04114890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EBA56EA-72D3-EA69-3D7E-3060ADBEE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Zdánlivá korelace</a:t>
            </a:r>
          </a:p>
        </p:txBody>
      </p:sp>
      <p:pic>
        <p:nvPicPr>
          <p:cNvPr id="4" name="Zástupný obsah 3">
            <a:extLst>
              <a:ext uri="{FF2B5EF4-FFF2-40B4-BE49-F238E27FC236}">
                <a16:creationId xmlns:a16="http://schemas.microsoft.com/office/drawing/2014/main" id="{06CC32E5-0EF9-49A2-8E7E-CCA181831A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7187" y="1628800"/>
            <a:ext cx="7709625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3327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679D8EE-AE85-C46F-996C-F2DCD00BA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Zoom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17F9E1B-3F6C-7198-AD67-FB579E13A0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Zoom lze udělat několika způsoby:</a:t>
            </a:r>
          </a:p>
          <a:p>
            <a:pPr lvl="1"/>
            <a:r>
              <a:rPr lang="cs-CZ" sz="2000" dirty="0"/>
              <a:t>v rámci funkce </a:t>
            </a:r>
            <a:r>
              <a:rPr lang="cs-CZ" sz="2000" b="1" dirty="0" err="1">
                <a:solidFill>
                  <a:schemeClr val="accent6"/>
                </a:solidFill>
              </a:rPr>
              <a:t>coord_cartesian</a:t>
            </a:r>
            <a:r>
              <a:rPr lang="cs-CZ" sz="2000" b="1" dirty="0">
                <a:solidFill>
                  <a:schemeClr val="accent6"/>
                </a:solidFill>
              </a:rPr>
              <a:t>()</a:t>
            </a:r>
            <a:r>
              <a:rPr lang="cs-CZ" sz="2000" dirty="0">
                <a:solidFill>
                  <a:schemeClr val="accent6"/>
                </a:solidFill>
              </a:rPr>
              <a:t> </a:t>
            </a:r>
            <a:r>
              <a:rPr lang="cs-CZ" sz="2000" b="0" dirty="0"/>
              <a:t>–</a:t>
            </a:r>
            <a:r>
              <a:rPr lang="cs-CZ" sz="2000" dirty="0"/>
              <a:t> nastavení argumentů </a:t>
            </a:r>
            <a:r>
              <a:rPr lang="cs-CZ" sz="2000" b="1" i="1" dirty="0" err="1"/>
              <a:t>ylim</a:t>
            </a:r>
            <a:r>
              <a:rPr lang="cs-CZ" sz="2000" dirty="0"/>
              <a:t>, </a:t>
            </a:r>
            <a:r>
              <a:rPr lang="cs-CZ" sz="2000" b="1" i="1" dirty="0" err="1"/>
              <a:t>xlim</a:t>
            </a:r>
            <a:r>
              <a:rPr lang="cs-CZ" sz="2000" dirty="0"/>
              <a:t>,</a:t>
            </a:r>
          </a:p>
          <a:p>
            <a:pPr lvl="1"/>
            <a:r>
              <a:rPr lang="cs-CZ" sz="2000" dirty="0"/>
              <a:t>v rámci funkce </a:t>
            </a:r>
            <a:r>
              <a:rPr lang="cs-CZ" sz="2000" b="1" dirty="0" err="1">
                <a:solidFill>
                  <a:schemeClr val="accent6"/>
                </a:solidFill>
              </a:rPr>
              <a:t>scale_x_continuous</a:t>
            </a:r>
            <a:r>
              <a:rPr lang="cs-CZ" sz="2000" b="1" dirty="0">
                <a:solidFill>
                  <a:schemeClr val="accent6"/>
                </a:solidFill>
              </a:rPr>
              <a:t>()/</a:t>
            </a:r>
            <a:r>
              <a:rPr lang="cs-CZ" sz="2000" b="1" dirty="0" err="1">
                <a:solidFill>
                  <a:schemeClr val="accent6"/>
                </a:solidFill>
              </a:rPr>
              <a:t>scale_y_continuous</a:t>
            </a:r>
            <a:r>
              <a:rPr lang="cs-CZ" sz="2000" b="1" dirty="0">
                <a:solidFill>
                  <a:schemeClr val="accent6"/>
                </a:solidFill>
              </a:rPr>
              <a:t>() </a:t>
            </a:r>
            <a:r>
              <a:rPr lang="cs-CZ" sz="2000" b="0" dirty="0"/>
              <a:t>– </a:t>
            </a:r>
            <a:r>
              <a:rPr lang="cs-CZ" sz="2000" dirty="0"/>
              <a:t>nastavení argumentů </a:t>
            </a:r>
            <a:r>
              <a:rPr lang="cs-CZ" sz="2000" b="1" i="1" dirty="0" err="1"/>
              <a:t>limits</a:t>
            </a:r>
            <a:r>
              <a:rPr lang="cs-CZ" sz="2000" b="1" i="1" dirty="0"/>
              <a:t>,</a:t>
            </a:r>
            <a:endParaRPr lang="cs-CZ" sz="2000" dirty="0"/>
          </a:p>
          <a:p>
            <a:pPr lvl="1"/>
            <a:r>
              <a:rPr lang="cs-CZ" sz="2000" dirty="0"/>
              <a:t>v rámci funkce </a:t>
            </a:r>
            <a:r>
              <a:rPr lang="cs-CZ" sz="2000" b="1" dirty="0" err="1">
                <a:solidFill>
                  <a:schemeClr val="accent6"/>
                </a:solidFill>
              </a:rPr>
              <a:t>xlim</a:t>
            </a:r>
            <a:r>
              <a:rPr lang="cs-CZ" sz="2000" b="1" dirty="0">
                <a:solidFill>
                  <a:schemeClr val="accent6"/>
                </a:solidFill>
              </a:rPr>
              <a:t>()</a:t>
            </a:r>
            <a:r>
              <a:rPr lang="cs-CZ" sz="2000" b="1" dirty="0"/>
              <a:t> </a:t>
            </a:r>
            <a:r>
              <a:rPr lang="cs-CZ" sz="2000" dirty="0"/>
              <a:t>a </a:t>
            </a:r>
            <a:r>
              <a:rPr lang="cs-CZ" sz="2000" b="1" dirty="0" err="1">
                <a:solidFill>
                  <a:schemeClr val="accent6"/>
                </a:solidFill>
              </a:rPr>
              <a:t>ylim</a:t>
            </a:r>
            <a:r>
              <a:rPr lang="cs-CZ" sz="2000" b="1" dirty="0">
                <a:solidFill>
                  <a:schemeClr val="accent6"/>
                </a:solidFill>
              </a:rPr>
              <a:t>().</a:t>
            </a:r>
            <a:endParaRPr lang="cs-CZ" sz="2000" b="1" dirty="0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BA1FD55A-6962-CA48-62EA-7EF82587BA8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86"/>
          <a:stretch/>
        </p:blipFill>
        <p:spPr>
          <a:xfrm>
            <a:off x="778077" y="3132397"/>
            <a:ext cx="3666465" cy="2652513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12EE5290-BEDF-7733-0C59-59433A1AE6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6"/>
          <a:stretch/>
        </p:blipFill>
        <p:spPr>
          <a:xfrm>
            <a:off x="4699460" y="3132397"/>
            <a:ext cx="3594456" cy="2479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900161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38560B70-33AD-4D22-8356-8C64EA6BC4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dirty="0"/>
              <a:t>Význam </a:t>
            </a:r>
            <a:r>
              <a:rPr lang="cs-CZ" sz="3200" dirty="0" err="1"/>
              <a:t>nesignifikance</a:t>
            </a:r>
            <a:endParaRPr lang="cs-CZ" dirty="0"/>
          </a:p>
        </p:txBody>
      </p:sp>
      <p:sp>
        <p:nvSpPr>
          <p:cNvPr id="5017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cs-CZ" sz="2000" dirty="0">
                <a:solidFill>
                  <a:schemeClr val="tx1"/>
                </a:solidFill>
              </a:rPr>
              <a:t>signifikance ukazuje na působení nenáhodných faktorů</a:t>
            </a:r>
          </a:p>
          <a:p>
            <a:pPr marL="0" indent="0" eaLnBrk="1" hangingPunct="1">
              <a:buNone/>
            </a:pPr>
            <a:r>
              <a:rPr lang="cs-CZ" sz="1000" dirty="0"/>
              <a:t>	</a:t>
            </a:r>
            <a:r>
              <a:rPr lang="cs-CZ" sz="2000" dirty="0">
                <a:solidFill>
                  <a:schemeClr val="tx1"/>
                </a:solidFill>
              </a:rPr>
              <a:t>x</a:t>
            </a:r>
          </a:p>
          <a:p>
            <a:pPr marL="0" indent="0" eaLnBrk="1" hangingPunct="1">
              <a:spcBef>
                <a:spcPts val="600"/>
              </a:spcBef>
              <a:buNone/>
            </a:pPr>
            <a:r>
              <a:rPr lang="cs-CZ" sz="2000" dirty="0" err="1">
                <a:solidFill>
                  <a:srgbClr val="C00000"/>
                </a:solidFill>
              </a:rPr>
              <a:t>nesignifikance</a:t>
            </a:r>
            <a:r>
              <a:rPr lang="cs-CZ" sz="2000" dirty="0">
                <a:solidFill>
                  <a:srgbClr val="1C766B"/>
                </a:solidFill>
              </a:rPr>
              <a:t> </a:t>
            </a:r>
            <a:r>
              <a:rPr lang="cs-CZ" sz="2000" dirty="0">
                <a:solidFill>
                  <a:schemeClr val="tx1"/>
                </a:solidFill>
              </a:rPr>
              <a:t>(tj. nepřijatelně vysoké riziko přijetí </a:t>
            </a:r>
            <a:r>
              <a:rPr lang="cs-CZ" sz="2000" dirty="0" err="1">
                <a:solidFill>
                  <a:schemeClr val="tx1"/>
                </a:solidFill>
              </a:rPr>
              <a:t>korelovanosti</a:t>
            </a:r>
            <a:r>
              <a:rPr lang="cs-CZ" sz="2000" dirty="0">
                <a:solidFill>
                  <a:schemeClr val="tx1"/>
                </a:solidFill>
              </a:rPr>
              <a:t> proměnných) může znamenat: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rgbClr val="002060"/>
                </a:solidFill>
              </a:rPr>
              <a:t> </a:t>
            </a:r>
            <a:r>
              <a:rPr lang="cs-CZ" sz="2000" dirty="0">
                <a:solidFill>
                  <a:srgbClr val="C00000"/>
                </a:solidFill>
              </a:rPr>
              <a:t>správný závěr: </a:t>
            </a:r>
            <a:r>
              <a:rPr lang="cs-CZ" sz="2000" b="1" dirty="0">
                <a:solidFill>
                  <a:schemeClr val="tx1"/>
                </a:solidFill>
              </a:rPr>
              <a:t>korelace je nulová nebo nepatrná</a:t>
            </a:r>
          </a:p>
          <a:p>
            <a:pPr eaLnBrk="1" hangingPunct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cs-CZ" sz="2000" dirty="0"/>
              <a:t> </a:t>
            </a:r>
            <a:r>
              <a:rPr lang="cs-CZ" sz="2000" dirty="0">
                <a:solidFill>
                  <a:srgbClr val="C00000"/>
                </a:solidFill>
              </a:rPr>
              <a:t>chybu 2. druhu (vztah existuje, ale neprokázali jsme ho):</a:t>
            </a: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tx1"/>
                </a:solidFill>
              </a:rPr>
              <a:t>korelace není prokázána vzhledem k </a:t>
            </a:r>
            <a:r>
              <a:rPr lang="cs-CZ" sz="2000" b="1" i="1" dirty="0">
                <a:solidFill>
                  <a:srgbClr val="0070C0"/>
                </a:solidFill>
              </a:rPr>
              <a:t>malému počtu  případů/pozorování </a:t>
            </a:r>
            <a:r>
              <a:rPr lang="cs-CZ" sz="2000" b="1" dirty="0">
                <a:solidFill>
                  <a:schemeClr val="tx1"/>
                </a:solidFill>
              </a:rPr>
              <a:t>(nemáme dost statistické informace k</a:t>
            </a:r>
            <a:r>
              <a:rPr lang="cs-CZ" sz="2000" dirty="0">
                <a:solidFill>
                  <a:schemeClr val="tx1"/>
                </a:solidFill>
              </a:rPr>
              <a:t> </a:t>
            </a:r>
            <a:r>
              <a:rPr lang="cs-CZ" sz="2000" b="1" dirty="0">
                <a:solidFill>
                  <a:schemeClr val="tx1"/>
                </a:solidFill>
              </a:rPr>
              <a:t>prokázání existujícího vztahu)</a:t>
            </a: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tx1"/>
                </a:solidFill>
              </a:rPr>
              <a:t>trend v datech je zahlušen </a:t>
            </a:r>
            <a:r>
              <a:rPr lang="cs-CZ" sz="2000" b="1" i="1" dirty="0">
                <a:solidFill>
                  <a:srgbClr val="0070C0"/>
                </a:solidFill>
              </a:rPr>
              <a:t>velkými chybami měření </a:t>
            </a: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tx1"/>
                </a:solidFill>
              </a:rPr>
              <a:t>trend je rušen </a:t>
            </a:r>
            <a:r>
              <a:rPr lang="cs-CZ" sz="2000" b="1" i="1" dirty="0">
                <a:solidFill>
                  <a:srgbClr val="0070C0"/>
                </a:solidFill>
              </a:rPr>
              <a:t>odlehlými pozorováními</a:t>
            </a: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tx1"/>
                </a:solidFill>
              </a:rPr>
              <a:t>trend je rušen </a:t>
            </a:r>
            <a:r>
              <a:rPr lang="cs-CZ" sz="2000" b="1" i="1" dirty="0">
                <a:solidFill>
                  <a:srgbClr val="0070C0"/>
                </a:solidFill>
              </a:rPr>
              <a:t>pozorováními, která do zkoumaného vztahu nepatří</a:t>
            </a:r>
            <a:r>
              <a:rPr lang="cs-CZ" sz="2000" b="1" dirty="0">
                <a:solidFill>
                  <a:srgbClr val="0070C0"/>
                </a:solidFill>
              </a:rPr>
              <a:t> </a:t>
            </a: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tx1"/>
                </a:solidFill>
              </a:rPr>
              <a:t>trendy jsou v datech dva ve dvou podsouborech a </a:t>
            </a:r>
            <a:r>
              <a:rPr lang="cs-CZ" sz="2000" b="1" i="1" dirty="0">
                <a:solidFill>
                  <a:srgbClr val="0070C0"/>
                </a:solidFill>
              </a:rPr>
              <a:t>kříží a ruší se navzájem </a:t>
            </a:r>
            <a:r>
              <a:rPr lang="cs-CZ" sz="1600" i="1" dirty="0">
                <a:solidFill>
                  <a:srgbClr val="0070C0"/>
                </a:solidFill>
              </a:rPr>
              <a:t>	</a:t>
            </a:r>
          </a:p>
          <a:p>
            <a:pPr eaLnBrk="1" hangingPunct="1">
              <a:buFont typeface="Wingdings" pitchFamily="2" charset="2"/>
              <a:buNone/>
            </a:pPr>
            <a:endParaRPr lang="cs-CZ" sz="2000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94DECDFC-2D2A-4F59-948B-1A1CF23EB92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160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25278755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7900A9D5-C2C0-439B-9CD2-22CCDB862D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cs-CZ" dirty="0"/>
              <a:t>Regresní analýza</a:t>
            </a:r>
          </a:p>
        </p:txBody>
      </p:sp>
      <p:sp>
        <p:nvSpPr>
          <p:cNvPr id="6" name="Podnadpis 5">
            <a:extLst>
              <a:ext uri="{FF2B5EF4-FFF2-40B4-BE49-F238E27FC236}">
                <a16:creationId xmlns:a16="http://schemas.microsoft.com/office/drawing/2014/main" id="{E42A0982-E68D-4406-865A-8A52EEF4B5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45912991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65285FE-3A5F-76B3-B513-0AE9F13A9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Úlohy a otázky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C5A15EB-819E-E26E-CAFE-FD60EE5ACC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Zabývá se zkoumáním vztahů mezi závislou proměnnou a jednou nebo více nezávislými proměnnými</a:t>
            </a:r>
          </a:p>
          <a:p>
            <a:pPr lvl="1"/>
            <a:r>
              <a:rPr lang="cs-CZ" dirty="0"/>
              <a:t>Jaký je vztah mezi věkem a výškou jedinců?</a:t>
            </a:r>
          </a:p>
          <a:p>
            <a:pPr lvl="1"/>
            <a:r>
              <a:rPr lang="cs-CZ" dirty="0"/>
              <a:t>Jaký je vztah mezi reklamními výdaji a prodeji produktů?</a:t>
            </a:r>
          </a:p>
          <a:p>
            <a:pPr marL="400050">
              <a:buFont typeface="Wingdings" panose="05000000000000000000" pitchFamily="2" charset="2"/>
              <a:buChar char="q"/>
            </a:pPr>
            <a:r>
              <a:rPr lang="cs-CZ" dirty="0"/>
              <a:t>Často používaná k predikci hodnot závislé proměnné</a:t>
            </a:r>
          </a:p>
          <a:p>
            <a:pPr marL="400050">
              <a:buFont typeface="Wingdings" panose="05000000000000000000" pitchFamily="2" charset="2"/>
              <a:buChar char="q"/>
            </a:pPr>
            <a:r>
              <a:rPr lang="cs-CZ" dirty="0"/>
              <a:t>Identifikace významných vztahů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16ABF6D1-BE5B-89C7-8C74-49204254EE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2" y="3429784"/>
            <a:ext cx="5904656" cy="2320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14731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7F3CC90-AE7F-7D6F-95C4-27D7BC3BF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Regresní vs. korelační analýza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5CF4EAF-4667-129D-B475-B0AE772E98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Korelační analýza umožňuje jednosměrný nebo symetrický vztah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U regresní analýzy pouze jednosměrný vztah </a:t>
            </a:r>
          </a:p>
          <a:p>
            <a:pPr lvl="1"/>
            <a:r>
              <a:rPr lang="cs-CZ" dirty="0"/>
              <a:t>Směr je volba uživatele</a:t>
            </a:r>
          </a:p>
          <a:p>
            <a:pPr lvl="1"/>
            <a:r>
              <a:rPr lang="cs-CZ" dirty="0"/>
              <a:t>Jak ovlivňuje délka těhotenství porodní váhu? vs. Jak ovlivňuje porodní váha délku těhotenství?  </a:t>
            </a:r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F058A8F2-CFC2-3C9C-80FB-7BD9363385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9612" y="2780928"/>
            <a:ext cx="6372775" cy="3303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018157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BC69F35-7E5B-BE1B-95E2-AA4B7581D4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Terminologie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59CC2CE-B3A2-D9D0-D3F0-A556F3F273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Mnoho různých pojmenování pro nezávislou </a:t>
            </a:r>
            <a:r>
              <a:rPr lang="cs-CZ" dirty="0">
                <a:solidFill>
                  <a:schemeClr val="accent6"/>
                </a:solidFill>
              </a:rPr>
              <a:t>(X)</a:t>
            </a:r>
            <a:r>
              <a:rPr lang="cs-CZ" dirty="0"/>
              <a:t> a závislou proměnnou </a:t>
            </a:r>
            <a:r>
              <a:rPr lang="cs-CZ" dirty="0">
                <a:solidFill>
                  <a:schemeClr val="accent6"/>
                </a:solidFill>
              </a:rPr>
              <a:t>(Y)</a:t>
            </a:r>
          </a:p>
          <a:p>
            <a:pPr lvl="1"/>
            <a:r>
              <a:rPr lang="cs-CZ" dirty="0"/>
              <a:t>nezávislá  – závislá</a:t>
            </a:r>
          </a:p>
          <a:p>
            <a:pPr lvl="1"/>
            <a:r>
              <a:rPr lang="cs-CZ" dirty="0"/>
              <a:t>vysvětlující – vysvětlovaná</a:t>
            </a:r>
          </a:p>
          <a:p>
            <a:pPr lvl="1"/>
            <a:r>
              <a:rPr lang="cs-CZ" dirty="0"/>
              <a:t>vstupní – výstupní (cílová)</a:t>
            </a:r>
          </a:p>
          <a:p>
            <a:pPr lvl="1"/>
            <a:r>
              <a:rPr lang="cs-CZ" dirty="0"/>
              <a:t>prediktor – </a:t>
            </a:r>
            <a:r>
              <a:rPr lang="cs-CZ" dirty="0" err="1"/>
              <a:t>predikant</a:t>
            </a:r>
            <a:endParaRPr lang="cs-CZ" dirty="0"/>
          </a:p>
          <a:p>
            <a:pPr lvl="1"/>
            <a:r>
              <a:rPr lang="cs-CZ" dirty="0"/>
              <a:t>určující – určená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Mnoho modelů regresní analýzy</a:t>
            </a:r>
          </a:p>
          <a:p>
            <a:pPr lvl="1"/>
            <a:r>
              <a:rPr lang="cs-CZ" dirty="0"/>
              <a:t>Lineární regrese</a:t>
            </a:r>
          </a:p>
          <a:p>
            <a:pPr lvl="1"/>
            <a:r>
              <a:rPr lang="cs-CZ" dirty="0"/>
              <a:t>Logistická regrese</a:t>
            </a:r>
          </a:p>
          <a:p>
            <a:pPr lvl="1"/>
            <a:r>
              <a:rPr lang="cs-CZ" dirty="0" err="1"/>
              <a:t>Multinomická</a:t>
            </a:r>
            <a:r>
              <a:rPr lang="cs-CZ" dirty="0"/>
              <a:t> regrese</a:t>
            </a:r>
          </a:p>
          <a:p>
            <a:pPr lvl="1"/>
            <a:r>
              <a:rPr lang="cs-CZ" dirty="0"/>
              <a:t>Polynomická regrese</a:t>
            </a:r>
          </a:p>
          <a:p>
            <a:pPr lvl="1"/>
            <a:r>
              <a:rPr lang="cs-CZ" dirty="0"/>
              <a:t>Kvantilová regrese</a:t>
            </a:r>
          </a:p>
          <a:p>
            <a:pPr lvl="1"/>
            <a:r>
              <a:rPr lang="cs-CZ" dirty="0" err="1"/>
              <a:t>Poissonova</a:t>
            </a:r>
            <a:r>
              <a:rPr lang="cs-CZ" dirty="0"/>
              <a:t> regrese</a:t>
            </a:r>
          </a:p>
          <a:p>
            <a:pPr lvl="1"/>
            <a:r>
              <a:rPr lang="cs-CZ" dirty="0"/>
              <a:t>…</a:t>
            </a:r>
          </a:p>
          <a:p>
            <a:pPr lvl="1">
              <a:buFont typeface="Wingdings" panose="05000000000000000000" pitchFamily="2" charset="2"/>
              <a:buChar char="q"/>
            </a:pPr>
            <a:endParaRPr lang="cs-CZ" dirty="0">
              <a:solidFill>
                <a:schemeClr val="accent6"/>
              </a:solidFill>
            </a:endParaRP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1373155C-3D66-D612-A494-C085D41931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016" y="3163927"/>
            <a:ext cx="3572149" cy="28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435325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BCD6DF3-4F33-CCCF-17CE-E92DDCC0FA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Lineární regrese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376D26C-9AAA-287B-4C1E-ED2409C307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00" y="908720"/>
            <a:ext cx="8640000" cy="52560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Vztah mezi závislou a nezávislou proměnnou modeluje pomocí lineární funkce 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>
              <a:buFont typeface="Wingdings" panose="05000000000000000000" pitchFamily="2" charset="2"/>
              <a:buChar char="q"/>
            </a:pPr>
            <a:endParaRPr lang="cs-CZ" dirty="0"/>
          </a:p>
          <a:p>
            <a:pPr>
              <a:buFont typeface="Wingdings" panose="05000000000000000000" pitchFamily="2" charset="2"/>
              <a:buChar char="q"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Jednoduchá lineární regrese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/>
              <a:t>	pouze jedna nezávislá proměnná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Vícenásobná lineární regrese </a:t>
            </a:r>
          </a:p>
          <a:p>
            <a:pPr marL="685800" lvl="1">
              <a:buFont typeface="Wingdings" panose="05000000000000000000" pitchFamily="2" charset="2"/>
              <a:buChar char="Ø"/>
            </a:pPr>
            <a:r>
              <a:rPr lang="cs-CZ" dirty="0"/>
              <a:t>	více nezávislých proměnných 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id="{22C5BB29-CBA2-8967-7817-CE933161DB8D}"/>
              </a:ext>
            </a:extLst>
          </p:cNvPr>
          <p:cNvSpPr/>
          <p:nvPr/>
        </p:nvSpPr>
        <p:spPr>
          <a:xfrm>
            <a:off x="2202796" y="1969052"/>
            <a:ext cx="3307416" cy="7596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800" b="1" i="1" dirty="0">
                <a:solidFill>
                  <a:schemeClr val="tx1"/>
                </a:solidFill>
              </a:rPr>
              <a:t>Y = f(X) + </a:t>
            </a:r>
            <a:r>
              <a:rPr lang="cs-CZ" sz="4800" b="1" i="1" dirty="0">
                <a:solidFill>
                  <a:schemeClr val="tx1"/>
                </a:solidFill>
                <a:latin typeface="Symbol" panose="05050102010706020507" pitchFamily="18" charset="2"/>
              </a:rPr>
              <a:t>e</a:t>
            </a:r>
          </a:p>
        </p:txBody>
      </p:sp>
      <p:sp>
        <p:nvSpPr>
          <p:cNvPr id="5" name="Text Box 10">
            <a:extLst>
              <a:ext uri="{FF2B5EF4-FFF2-40B4-BE49-F238E27FC236}">
                <a16:creationId xmlns:a16="http://schemas.microsoft.com/office/drawing/2014/main" id="{8000E8D1-607A-14FC-7700-1F51F7A2AE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7824" y="3284984"/>
            <a:ext cx="1876425" cy="720080"/>
          </a:xfrm>
          <a:prstGeom prst="rect">
            <a:avLst/>
          </a:prstGeom>
          <a:ln w="12700">
            <a:solidFill>
              <a:srgbClr val="C00000"/>
            </a:solidFill>
          </a:ln>
        </p:spPr>
        <p:txBody>
          <a:bodyPr vert="horz" lIns="91440" tIns="10800" rIns="91440" bIns="10800" rtlCol="0">
            <a:normAutofit/>
          </a:bodyPr>
          <a:lstStyle>
            <a:defPPr>
              <a:defRPr lang="cs-CZ"/>
            </a:defPPr>
            <a:lvl1pPr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57188" lvl="1" indent="-174625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–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539750" indent="-182563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712788" indent="-173038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–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marL="895350" indent="-182563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»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cs-CZ" dirty="0"/>
              <a:t>proměnných X může být více</a:t>
            </a:r>
          </a:p>
        </p:txBody>
      </p:sp>
      <p:sp>
        <p:nvSpPr>
          <p:cNvPr id="6" name="Zástupný symbol pro obsah 2">
            <a:extLst>
              <a:ext uri="{FF2B5EF4-FFF2-40B4-BE49-F238E27FC236}">
                <a16:creationId xmlns:a16="http://schemas.microsoft.com/office/drawing/2014/main" id="{F59AFBE5-AE87-F740-6C7B-2285F14356DE}"/>
              </a:ext>
            </a:extLst>
          </p:cNvPr>
          <p:cNvSpPr txBox="1">
            <a:spLocks/>
          </p:cNvSpPr>
          <p:nvPr/>
        </p:nvSpPr>
        <p:spPr>
          <a:xfrm>
            <a:off x="6183120" y="1993954"/>
            <a:ext cx="2555776" cy="1080119"/>
          </a:xfrm>
          <a:prstGeom prst="rect">
            <a:avLst/>
          </a:prstGeom>
          <a:ln w="12700">
            <a:solidFill>
              <a:srgbClr val="C0000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2000" b="1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8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16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6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lang="cs-CZ" sz="16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dirty="0"/>
              <a:t>chyba rovnice</a:t>
            </a:r>
          </a:p>
          <a:p>
            <a:pPr marL="0" indent="0">
              <a:buNone/>
            </a:pPr>
            <a:r>
              <a:rPr lang="cs-CZ" sz="1800" b="0" dirty="0"/>
              <a:t>zahrnuje neznámé vlivy na </a:t>
            </a:r>
            <a:r>
              <a:rPr lang="cs-CZ" sz="1800" b="0" i="1" dirty="0">
                <a:solidFill>
                  <a:srgbClr val="0000FF"/>
                </a:solidFill>
              </a:rPr>
              <a:t>Y</a:t>
            </a:r>
          </a:p>
          <a:p>
            <a:pPr marL="0" indent="0">
              <a:buNone/>
            </a:pPr>
            <a:endParaRPr lang="cs-CZ" dirty="0"/>
          </a:p>
        </p:txBody>
      </p:sp>
      <p:cxnSp>
        <p:nvCxnSpPr>
          <p:cNvPr id="8" name="Přímá spojnice se šipkou 7">
            <a:extLst>
              <a:ext uri="{FF2B5EF4-FFF2-40B4-BE49-F238E27FC236}">
                <a16:creationId xmlns:a16="http://schemas.microsoft.com/office/drawing/2014/main" id="{19CC299A-C047-B332-83C0-BBA28DF4D014}"/>
              </a:ext>
            </a:extLst>
          </p:cNvPr>
          <p:cNvCxnSpPr/>
          <p:nvPr/>
        </p:nvCxnSpPr>
        <p:spPr>
          <a:xfrm flipV="1">
            <a:off x="3996000" y="2728707"/>
            <a:ext cx="0" cy="48426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se šipkou 9">
            <a:extLst>
              <a:ext uri="{FF2B5EF4-FFF2-40B4-BE49-F238E27FC236}">
                <a16:creationId xmlns:a16="http://schemas.microsoft.com/office/drawing/2014/main" id="{0F0C1B00-2306-5F51-05DE-A0858E9AECEB}"/>
              </a:ext>
            </a:extLst>
          </p:cNvPr>
          <p:cNvCxnSpPr/>
          <p:nvPr/>
        </p:nvCxnSpPr>
        <p:spPr>
          <a:xfrm flipH="1">
            <a:off x="5292080" y="2420888"/>
            <a:ext cx="81903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4120306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1ACB364-51D9-5427-6005-433F4BD15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Předpoklady – jednoduchá lineární regrese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93F5A1F-B3D2-6CE9-6938-DFDE0CEDAB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cs-CZ" dirty="0"/>
              <a:t>Vztah mezi analyzovanými proměnnými musí být lineární</a:t>
            </a:r>
          </a:p>
          <a:p>
            <a:pPr marL="457200" indent="-457200">
              <a:buAutoNum type="arabicPeriod"/>
            </a:pPr>
            <a:r>
              <a:rPr lang="cs-CZ" dirty="0"/>
              <a:t>Závisle proměnná Y je měřena na intervalové úrovni a nezávisle proměnná X je buď intervalová, nebo dichotomická</a:t>
            </a:r>
          </a:p>
          <a:p>
            <a:pPr marL="457200" indent="-457200">
              <a:buAutoNum type="arabicPeriod"/>
            </a:pPr>
            <a:r>
              <a:rPr lang="cs-CZ" dirty="0"/>
              <a:t>Rozptyl závislé proměnné by měl být stejný pro každou úroveň proměnné nezávislé </a:t>
            </a:r>
          </a:p>
          <a:p>
            <a:pPr marL="457200" indent="-457200">
              <a:buAutoNum type="arabicPeriod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22313879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67308D8-A29F-06B7-D083-D07ACE877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Model – jednoduchá lineární regrese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5A93D8A-0370-A5EB-2385-E55869758F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sz="2000" b="1" i="1" dirty="0"/>
              <a:t>Rovnice datového procesu </a:t>
            </a:r>
          </a:p>
          <a:p>
            <a:pPr marL="0" indent="0">
              <a:buNone/>
            </a:pPr>
            <a:r>
              <a:rPr lang="cs-CZ" i="1" dirty="0"/>
              <a:t>		</a:t>
            </a:r>
            <a:r>
              <a:rPr lang="cs-CZ" sz="2000" b="1" i="1" dirty="0"/>
              <a:t>Y = </a:t>
            </a:r>
            <a:r>
              <a:rPr lang="cs-CZ" sz="2000" b="1" i="1" dirty="0">
                <a:latin typeface="Symbol" panose="05050102010706020507" pitchFamily="18" charset="2"/>
              </a:rPr>
              <a:t>b</a:t>
            </a:r>
            <a:r>
              <a:rPr lang="cs-CZ" sz="2000" b="1" i="1" baseline="-25000" dirty="0"/>
              <a:t>0</a:t>
            </a:r>
            <a:r>
              <a:rPr lang="cs-CZ" sz="2000" b="1" i="1" dirty="0"/>
              <a:t> + </a:t>
            </a:r>
            <a:r>
              <a:rPr lang="cs-CZ" sz="2000" b="1" i="1" dirty="0">
                <a:latin typeface="Symbol" panose="05050102010706020507" pitchFamily="18" charset="2"/>
              </a:rPr>
              <a:t>b</a:t>
            </a:r>
            <a:r>
              <a:rPr lang="cs-CZ" sz="2000" b="1" i="1" baseline="-25000" dirty="0"/>
              <a:t>1 </a:t>
            </a:r>
            <a:r>
              <a:rPr lang="cs-CZ" sz="2000" b="1" i="1" dirty="0"/>
              <a:t>X + </a:t>
            </a:r>
            <a:r>
              <a:rPr lang="cs-CZ" sz="2000" b="1" i="1" dirty="0">
                <a:latin typeface="Symbol" panose="05050102010706020507" pitchFamily="18" charset="2"/>
              </a:rPr>
              <a:t>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sz="2000" b="1" i="1" dirty="0">
                <a:latin typeface="+mj-lt"/>
              </a:rPr>
              <a:t>Predikční rovnice </a:t>
            </a:r>
          </a:p>
          <a:p>
            <a:pPr marL="0" indent="0">
              <a:buNone/>
            </a:pPr>
            <a:r>
              <a:rPr lang="cs-CZ" i="1" dirty="0">
                <a:latin typeface="+mj-lt"/>
              </a:rPr>
              <a:t>		</a:t>
            </a:r>
            <a:r>
              <a:rPr lang="cs-CZ" sz="2000" b="1" i="1" dirty="0"/>
              <a:t>Ŷ = </a:t>
            </a:r>
            <a:r>
              <a:rPr lang="cs-CZ" sz="2000" b="1" i="1" dirty="0">
                <a:solidFill>
                  <a:schemeClr val="accent6"/>
                </a:solidFill>
                <a:latin typeface="Symbol" panose="05050102010706020507" pitchFamily="18" charset="2"/>
              </a:rPr>
              <a:t>b</a:t>
            </a:r>
            <a:r>
              <a:rPr lang="cs-CZ" sz="2000" b="1" i="1" baseline="-25000" dirty="0">
                <a:solidFill>
                  <a:schemeClr val="accent6"/>
                </a:solidFill>
              </a:rPr>
              <a:t>0</a:t>
            </a:r>
            <a:r>
              <a:rPr lang="cs-CZ" sz="2000" b="1" i="1" dirty="0"/>
              <a:t> + </a:t>
            </a:r>
            <a:r>
              <a:rPr lang="cs-CZ" sz="2000" b="1" i="1" dirty="0">
                <a:solidFill>
                  <a:schemeClr val="accent6"/>
                </a:solidFill>
                <a:latin typeface="Symbol" panose="05050102010706020507" pitchFamily="18" charset="2"/>
              </a:rPr>
              <a:t>b</a:t>
            </a:r>
            <a:r>
              <a:rPr lang="cs-CZ" sz="2000" b="1" i="1" baseline="-25000" dirty="0">
                <a:solidFill>
                  <a:schemeClr val="accent6"/>
                </a:solidFill>
              </a:rPr>
              <a:t>1</a:t>
            </a:r>
            <a:r>
              <a:rPr lang="cs-CZ" sz="2000" b="1" i="1" baseline="-25000" dirty="0"/>
              <a:t> </a:t>
            </a:r>
            <a:r>
              <a:rPr lang="cs-CZ" sz="2000" b="1" i="1" dirty="0"/>
              <a:t>X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sz="2000" b="1" i="1" dirty="0">
                <a:latin typeface="+mj-lt"/>
              </a:rPr>
              <a:t>Grafickým vyjádřením modelu je přímka </a:t>
            </a:r>
          </a:p>
          <a:p>
            <a:pPr marL="0" indent="0">
              <a:buNone/>
            </a:pPr>
            <a:endParaRPr lang="cs-CZ" sz="2000" b="1" i="1" dirty="0">
              <a:latin typeface="+mj-lt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D90141AF-8767-5E41-4DFE-2A426C4408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4" y="2999180"/>
            <a:ext cx="4248472" cy="330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423411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3A9EDEF-08E6-88F9-2165-9AE0B1CD86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Bodový graf v R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2172BE8-A809-A169-66B5-CA09CB573C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385" y="908720"/>
            <a:ext cx="8640000" cy="5256000"/>
          </a:xfrm>
        </p:spPr>
        <p:txBody>
          <a:bodyPr/>
          <a:lstStyle/>
          <a:p>
            <a:pPr marL="0" indent="0">
              <a:buNone/>
            </a:pPr>
            <a:r>
              <a:rPr lang="cs-CZ" dirty="0"/>
              <a:t>Balík ggplot2 			Funkce </a:t>
            </a:r>
            <a:r>
              <a:rPr lang="cs-CZ" dirty="0" err="1">
                <a:latin typeface="Consolas" panose="020B0609020204030204" pitchFamily="49" charset="0"/>
              </a:rPr>
              <a:t>ggplot</a:t>
            </a:r>
            <a:r>
              <a:rPr lang="cs-CZ" dirty="0"/>
              <a:t> – bodový graf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/>
              <a:t>Vykreslení lineární funkce a průhlednost bodů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59663CAA-8C04-5B25-E93F-B3E6F85DD8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6671" y="1340767"/>
            <a:ext cx="2743583" cy="504895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36A3BAE6-2601-369E-8549-E2A5DFBD57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615" y="2492896"/>
            <a:ext cx="4639322" cy="714475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62AC1A19-6BEE-E055-1EDE-0BE608DE3C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0838" y="3536720"/>
            <a:ext cx="5202324" cy="2692824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61A9A942-91AC-6888-A20E-2805CA9242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6748" y="1340767"/>
            <a:ext cx="3105583" cy="466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142921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901F5D6-391C-276C-DF86-0C40A3E708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Význam koeficientů přímky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0427FD5-D401-B1FB-7B99-C57FFB2119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>
                <a:solidFill>
                  <a:schemeClr val="accent6"/>
                </a:solidFill>
                <a:latin typeface="Symbol" panose="05050102010706020507" pitchFamily="18" charset="2"/>
              </a:rPr>
              <a:t>b</a:t>
            </a:r>
            <a:r>
              <a:rPr lang="cs-CZ" baseline="-25000" dirty="0">
                <a:solidFill>
                  <a:schemeClr val="accent6"/>
                </a:solidFill>
              </a:rPr>
              <a:t>1</a:t>
            </a:r>
            <a:r>
              <a:rPr lang="cs-CZ" dirty="0"/>
              <a:t> = regresní koeficient – koeficient úměry vlivy </a:t>
            </a:r>
            <a:r>
              <a:rPr lang="cs-CZ" i="1" dirty="0">
                <a:solidFill>
                  <a:schemeClr val="accent6"/>
                </a:solidFill>
              </a:rPr>
              <a:t>X</a:t>
            </a:r>
            <a:r>
              <a:rPr lang="cs-CZ" dirty="0"/>
              <a:t> na </a:t>
            </a:r>
            <a:r>
              <a:rPr lang="cs-CZ" i="1" dirty="0">
                <a:solidFill>
                  <a:schemeClr val="accent6"/>
                </a:solidFill>
              </a:rPr>
              <a:t>Y</a:t>
            </a:r>
            <a:r>
              <a:rPr lang="cs-CZ" dirty="0"/>
              <a:t> u každého jednoho případu</a:t>
            </a:r>
          </a:p>
          <a:p>
            <a:pPr lvl="1"/>
            <a:r>
              <a:rPr lang="cs-CZ" dirty="0">
                <a:solidFill>
                  <a:schemeClr val="accent6"/>
                </a:solidFill>
                <a:latin typeface="Symbol" panose="05050102010706020507" pitchFamily="18" charset="2"/>
              </a:rPr>
              <a:t>b</a:t>
            </a:r>
            <a:r>
              <a:rPr lang="cs-CZ" baseline="-25000" dirty="0">
                <a:solidFill>
                  <a:schemeClr val="accent6"/>
                </a:solidFill>
              </a:rPr>
              <a:t>1</a:t>
            </a:r>
            <a:r>
              <a:rPr lang="cs-CZ" dirty="0"/>
              <a:t> &gt; 0 – přímka má </a:t>
            </a:r>
            <a:r>
              <a:rPr lang="cs-CZ" dirty="0">
                <a:solidFill>
                  <a:schemeClr val="accent6"/>
                </a:solidFill>
              </a:rPr>
              <a:t>růstový</a:t>
            </a:r>
            <a:r>
              <a:rPr lang="cs-CZ" dirty="0"/>
              <a:t>/stoupavý trend</a:t>
            </a:r>
          </a:p>
          <a:p>
            <a:pPr lvl="2"/>
            <a:r>
              <a:rPr lang="cs-CZ" dirty="0"/>
              <a:t>kladný trend</a:t>
            </a:r>
          </a:p>
          <a:p>
            <a:pPr lvl="2"/>
            <a:r>
              <a:rPr lang="cs-CZ" dirty="0"/>
              <a:t>s rostoucím </a:t>
            </a:r>
            <a:r>
              <a:rPr lang="cs-CZ" i="1" dirty="0">
                <a:solidFill>
                  <a:schemeClr val="accent6"/>
                </a:solidFill>
              </a:rPr>
              <a:t>X</a:t>
            </a:r>
            <a:r>
              <a:rPr lang="cs-CZ" dirty="0"/>
              <a:t> roste </a:t>
            </a:r>
            <a:r>
              <a:rPr lang="cs-CZ" i="1" dirty="0">
                <a:solidFill>
                  <a:schemeClr val="accent6"/>
                </a:solidFill>
              </a:rPr>
              <a:t>Y</a:t>
            </a:r>
          </a:p>
          <a:p>
            <a:pPr lvl="1"/>
            <a:r>
              <a:rPr lang="cs-CZ" dirty="0"/>
              <a:t> </a:t>
            </a:r>
            <a:r>
              <a:rPr lang="cs-CZ" dirty="0">
                <a:solidFill>
                  <a:schemeClr val="accent6"/>
                </a:solidFill>
                <a:latin typeface="Symbol" panose="05050102010706020507" pitchFamily="18" charset="2"/>
              </a:rPr>
              <a:t>b</a:t>
            </a:r>
            <a:r>
              <a:rPr lang="cs-CZ" baseline="-25000" dirty="0">
                <a:solidFill>
                  <a:schemeClr val="accent6"/>
                </a:solidFill>
              </a:rPr>
              <a:t>1</a:t>
            </a:r>
            <a:r>
              <a:rPr lang="cs-CZ" dirty="0"/>
              <a:t> &lt; 0 –  pří</a:t>
            </a:r>
          </a:p>
          <a:p>
            <a:pPr lvl="1"/>
            <a:r>
              <a:rPr lang="cs-CZ" dirty="0"/>
              <a:t>přímka má </a:t>
            </a:r>
            <a:r>
              <a:rPr lang="cs-CZ" dirty="0">
                <a:solidFill>
                  <a:schemeClr val="accent6"/>
                </a:solidFill>
              </a:rPr>
              <a:t>ztrátový</a:t>
            </a:r>
            <a:r>
              <a:rPr lang="cs-CZ" dirty="0"/>
              <a:t>/klesavý trend</a:t>
            </a:r>
          </a:p>
          <a:p>
            <a:pPr lvl="2"/>
            <a:r>
              <a:rPr lang="cs-CZ" dirty="0"/>
              <a:t>záporný trend</a:t>
            </a:r>
          </a:p>
          <a:p>
            <a:pPr lvl="2"/>
            <a:r>
              <a:rPr lang="cs-CZ" dirty="0"/>
              <a:t>s rostoucím </a:t>
            </a:r>
            <a:r>
              <a:rPr lang="cs-CZ" i="1" dirty="0">
                <a:solidFill>
                  <a:schemeClr val="accent6"/>
                </a:solidFill>
              </a:rPr>
              <a:t>X</a:t>
            </a:r>
            <a:r>
              <a:rPr lang="cs-CZ" dirty="0"/>
              <a:t> klesá </a:t>
            </a:r>
            <a:r>
              <a:rPr lang="cs-CZ" i="1" dirty="0">
                <a:solidFill>
                  <a:schemeClr val="accent6"/>
                </a:solidFill>
              </a:rPr>
              <a:t>Y</a:t>
            </a:r>
          </a:p>
          <a:p>
            <a:pPr lvl="1"/>
            <a:r>
              <a:rPr lang="cs-CZ" dirty="0">
                <a:solidFill>
                  <a:schemeClr val="accent6"/>
                </a:solidFill>
                <a:latin typeface="Symbol" panose="05050102010706020507" pitchFamily="18" charset="2"/>
              </a:rPr>
              <a:t>b</a:t>
            </a:r>
            <a:r>
              <a:rPr lang="cs-CZ" baseline="-25000" dirty="0">
                <a:solidFill>
                  <a:schemeClr val="accent6"/>
                </a:solidFill>
              </a:rPr>
              <a:t>1</a:t>
            </a:r>
            <a:r>
              <a:rPr lang="cs-CZ" dirty="0"/>
              <a:t> = 0 – přímka je </a:t>
            </a:r>
            <a:r>
              <a:rPr lang="cs-CZ" dirty="0">
                <a:solidFill>
                  <a:schemeClr val="accent6"/>
                </a:solidFill>
              </a:rPr>
              <a:t>rovnoběžná</a:t>
            </a:r>
            <a:r>
              <a:rPr lang="cs-CZ" dirty="0"/>
              <a:t> s osou </a:t>
            </a:r>
            <a:r>
              <a:rPr lang="cs-CZ" i="1" dirty="0">
                <a:solidFill>
                  <a:schemeClr val="accent6"/>
                </a:solidFill>
              </a:rPr>
              <a:t>X</a:t>
            </a:r>
            <a:r>
              <a:rPr lang="cs-CZ" dirty="0"/>
              <a:t>, absence trendu</a:t>
            </a:r>
          </a:p>
          <a:p>
            <a:pPr lvl="2"/>
            <a:r>
              <a:rPr lang="cs-CZ" dirty="0"/>
              <a:t>s rostoucím </a:t>
            </a:r>
            <a:r>
              <a:rPr lang="cs-CZ" i="1" dirty="0">
                <a:solidFill>
                  <a:schemeClr val="accent6"/>
                </a:solidFill>
              </a:rPr>
              <a:t>X</a:t>
            </a:r>
            <a:r>
              <a:rPr lang="cs-CZ" dirty="0"/>
              <a:t> se </a:t>
            </a:r>
            <a:r>
              <a:rPr lang="cs-CZ" i="1" dirty="0">
                <a:solidFill>
                  <a:schemeClr val="accent6"/>
                </a:solidFill>
              </a:rPr>
              <a:t>Y</a:t>
            </a:r>
            <a:r>
              <a:rPr lang="cs-CZ" dirty="0"/>
              <a:t> nemění: nulový trend</a:t>
            </a:r>
          </a:p>
          <a:p>
            <a:pPr lvl="2"/>
            <a:r>
              <a:rPr lang="cs-CZ" dirty="0"/>
              <a:t>hodnota </a:t>
            </a:r>
            <a:r>
              <a:rPr lang="cs-CZ" i="1" dirty="0">
                <a:solidFill>
                  <a:schemeClr val="accent6"/>
                </a:solidFill>
              </a:rPr>
              <a:t>Y</a:t>
            </a:r>
            <a:r>
              <a:rPr lang="cs-CZ" dirty="0">
                <a:solidFill>
                  <a:schemeClr val="accent6"/>
                </a:solidFill>
              </a:rPr>
              <a:t> </a:t>
            </a:r>
            <a:r>
              <a:rPr lang="cs-CZ" dirty="0"/>
              <a:t>na </a:t>
            </a:r>
            <a:r>
              <a:rPr lang="cs-CZ" i="1" dirty="0">
                <a:solidFill>
                  <a:schemeClr val="accent6"/>
                </a:solidFill>
              </a:rPr>
              <a:t>X</a:t>
            </a:r>
            <a:r>
              <a:rPr lang="cs-CZ" dirty="0">
                <a:solidFill>
                  <a:schemeClr val="accent6"/>
                </a:solidFill>
              </a:rPr>
              <a:t> nezávisí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>
                <a:solidFill>
                  <a:schemeClr val="accent6"/>
                </a:solidFill>
                <a:latin typeface="Symbol" panose="05050102010706020507" pitchFamily="18" charset="2"/>
              </a:rPr>
              <a:t>b</a:t>
            </a:r>
            <a:r>
              <a:rPr lang="cs-CZ" baseline="-25000" dirty="0">
                <a:solidFill>
                  <a:schemeClr val="accent6"/>
                </a:solidFill>
              </a:rPr>
              <a:t>0</a:t>
            </a:r>
            <a:r>
              <a:rPr lang="cs-CZ" dirty="0">
                <a:solidFill>
                  <a:schemeClr val="accent6"/>
                </a:solidFill>
              </a:rPr>
              <a:t> </a:t>
            </a:r>
            <a:r>
              <a:rPr lang="cs-CZ" dirty="0"/>
              <a:t>= konstantní člen (posunutí)– hodnota </a:t>
            </a:r>
            <a:r>
              <a:rPr lang="cs-CZ" i="1" dirty="0">
                <a:solidFill>
                  <a:schemeClr val="accent6"/>
                </a:solidFill>
              </a:rPr>
              <a:t>Y</a:t>
            </a:r>
            <a:r>
              <a:rPr lang="cs-CZ" dirty="0"/>
              <a:t> pro nulové </a:t>
            </a:r>
            <a:r>
              <a:rPr lang="cs-CZ" i="1" dirty="0">
                <a:solidFill>
                  <a:schemeClr val="accent6"/>
                </a:solidFill>
              </a:rPr>
              <a:t>X</a:t>
            </a:r>
            <a:r>
              <a:rPr lang="cs-CZ" dirty="0"/>
              <a:t> nebo koeficient rovnoměrné změny pro každý případ bez ohledu na jeho </a:t>
            </a:r>
            <a:r>
              <a:rPr lang="cs-CZ" i="1" dirty="0">
                <a:solidFill>
                  <a:schemeClr val="accent6"/>
                </a:solidFill>
              </a:rPr>
              <a:t>X</a:t>
            </a:r>
            <a:r>
              <a:rPr lang="cs-CZ" dirty="0"/>
              <a:t> hodnotu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583851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D296EFC-9323-694F-0D1A-C9B1A9FE5F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Legenda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30C46B4-6A9C-C360-1257-B25CD10FC4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980728"/>
            <a:ext cx="8640000" cy="5256000"/>
          </a:xfrm>
        </p:spPr>
        <p:txBody>
          <a:bodyPr>
            <a:normAutofit/>
          </a:bodyPr>
          <a:lstStyle/>
          <a:p>
            <a:r>
              <a:rPr lang="cs-CZ" b="0" dirty="0"/>
              <a:t>Legenda se vytvoří pokud předáte do </a:t>
            </a:r>
            <a:r>
              <a:rPr lang="cs-CZ" b="0" dirty="0" err="1"/>
              <a:t>aes</a:t>
            </a:r>
            <a:r>
              <a:rPr lang="cs-CZ" b="0" dirty="0"/>
              <a:t>() proměnnou pro barvu (</a:t>
            </a:r>
            <a:r>
              <a:rPr lang="cs-CZ" b="0" dirty="0" err="1"/>
              <a:t>color</a:t>
            </a:r>
            <a:r>
              <a:rPr lang="cs-CZ" b="0" dirty="0"/>
              <a:t>), výplň (</a:t>
            </a:r>
            <a:r>
              <a:rPr lang="cs-CZ" b="0" dirty="0" err="1"/>
              <a:t>fill</a:t>
            </a:r>
            <a:r>
              <a:rPr lang="cs-CZ" b="0" dirty="0"/>
              <a:t>), tvar (</a:t>
            </a:r>
            <a:r>
              <a:rPr lang="cs-CZ" b="0" dirty="0" err="1"/>
              <a:t>shape</a:t>
            </a:r>
            <a:r>
              <a:rPr lang="cs-CZ" b="0" dirty="0"/>
              <a:t>), velikost (</a:t>
            </a:r>
            <a:r>
              <a:rPr lang="cs-CZ" b="0" dirty="0" err="1"/>
              <a:t>size</a:t>
            </a:r>
            <a:r>
              <a:rPr lang="cs-CZ" b="0" dirty="0"/>
              <a:t>) nebo sytost barvy (</a:t>
            </a:r>
            <a:r>
              <a:rPr lang="cs-CZ" b="0" dirty="0" err="1"/>
              <a:t>alpha</a:t>
            </a:r>
            <a:r>
              <a:rPr lang="cs-CZ" b="0" dirty="0"/>
              <a:t>).</a:t>
            </a:r>
          </a:p>
          <a:p>
            <a:r>
              <a:rPr lang="cs-CZ" dirty="0">
                <a:solidFill>
                  <a:schemeClr val="accent6"/>
                </a:solidFill>
              </a:rPr>
              <a:t>Změna názvu legendy 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použití funkce </a:t>
            </a:r>
            <a:r>
              <a:rPr lang="cs-CZ" b="1" dirty="0" err="1">
                <a:solidFill>
                  <a:schemeClr val="tx1"/>
                </a:solidFill>
              </a:rPr>
              <a:t>guides</a:t>
            </a:r>
            <a:r>
              <a:rPr lang="cs-CZ" b="1" dirty="0">
                <a:solidFill>
                  <a:schemeClr val="tx1"/>
                </a:solidFill>
              </a:rPr>
              <a:t>()</a:t>
            </a:r>
            <a:r>
              <a:rPr lang="cs-CZ" dirty="0">
                <a:solidFill>
                  <a:schemeClr val="tx1"/>
                </a:solidFill>
              </a:rPr>
              <a:t> a v rámci ní argumentu </a:t>
            </a:r>
            <a:r>
              <a:rPr lang="cs-CZ" dirty="0" err="1">
                <a:solidFill>
                  <a:schemeClr val="tx1"/>
                </a:solidFill>
              </a:rPr>
              <a:t>guides_legend</a:t>
            </a:r>
            <a:endParaRPr lang="cs-CZ" dirty="0">
              <a:solidFill>
                <a:schemeClr val="tx1"/>
              </a:solidFill>
            </a:endParaRPr>
          </a:p>
          <a:p>
            <a:pPr marL="457200" lvl="1" indent="0">
              <a:buNone/>
            </a:pPr>
            <a:endParaRPr lang="cs-CZ" dirty="0">
              <a:solidFill>
                <a:schemeClr val="tx1"/>
              </a:solidFill>
            </a:endParaRPr>
          </a:p>
          <a:p>
            <a:pPr lvl="1"/>
            <a:r>
              <a:rPr lang="cs-CZ" dirty="0">
                <a:solidFill>
                  <a:schemeClr val="tx1"/>
                </a:solidFill>
              </a:rPr>
              <a:t>použití funkce </a:t>
            </a:r>
            <a:r>
              <a:rPr lang="cs-CZ" b="1" dirty="0" err="1">
                <a:solidFill>
                  <a:schemeClr val="tx1"/>
                </a:solidFill>
              </a:rPr>
              <a:t>labs</a:t>
            </a:r>
            <a:r>
              <a:rPr lang="cs-CZ" b="1" dirty="0">
                <a:solidFill>
                  <a:schemeClr val="tx1"/>
                </a:solidFill>
              </a:rPr>
              <a:t>()</a:t>
            </a:r>
          </a:p>
          <a:p>
            <a:pPr marL="457200" lvl="1" indent="0">
              <a:buNone/>
            </a:pPr>
            <a:endParaRPr lang="cs-CZ" dirty="0">
              <a:solidFill>
                <a:schemeClr val="tx1"/>
              </a:solidFill>
            </a:endParaRPr>
          </a:p>
          <a:p>
            <a:pPr lvl="1"/>
            <a:r>
              <a:rPr lang="cs-CZ" dirty="0">
                <a:solidFill>
                  <a:schemeClr val="tx1"/>
                </a:solidFill>
              </a:rPr>
              <a:t>použití funkce </a:t>
            </a:r>
            <a:r>
              <a:rPr lang="cs-CZ" b="1" dirty="0" err="1">
                <a:solidFill>
                  <a:schemeClr val="tx1"/>
                </a:solidFill>
              </a:rPr>
              <a:t>scale</a:t>
            </a:r>
            <a:r>
              <a:rPr lang="cs-CZ" b="1" dirty="0">
                <a:solidFill>
                  <a:schemeClr val="tx1"/>
                </a:solidFill>
              </a:rPr>
              <a:t>_---_--- ()</a:t>
            </a:r>
          </a:p>
          <a:p>
            <a:pPr marL="0" indent="0">
              <a:buNone/>
            </a:pPr>
            <a:endParaRPr lang="cs-CZ" dirty="0">
              <a:solidFill>
                <a:schemeClr val="tx1"/>
              </a:solidFill>
            </a:endParaRPr>
          </a:p>
          <a:p>
            <a:r>
              <a:rPr lang="cs-CZ" dirty="0">
                <a:solidFill>
                  <a:schemeClr val="accent6"/>
                </a:solidFill>
              </a:rPr>
              <a:t>Změna popisků v legendě</a:t>
            </a:r>
          </a:p>
          <a:p>
            <a:pPr lvl="1"/>
            <a:r>
              <a:rPr lang="cs-CZ" dirty="0"/>
              <a:t>V rámci funkce </a:t>
            </a:r>
            <a:r>
              <a:rPr lang="cs-CZ" dirty="0">
                <a:solidFill>
                  <a:schemeClr val="tx1"/>
                </a:solidFill>
              </a:rPr>
              <a:t>použití funkce </a:t>
            </a:r>
            <a:r>
              <a:rPr lang="cs-CZ" b="1" dirty="0" err="1">
                <a:solidFill>
                  <a:schemeClr val="tx1"/>
                </a:solidFill>
              </a:rPr>
              <a:t>scale</a:t>
            </a:r>
            <a:r>
              <a:rPr lang="cs-CZ" b="1" dirty="0">
                <a:solidFill>
                  <a:schemeClr val="tx1"/>
                </a:solidFill>
              </a:rPr>
              <a:t>_---_--- ()</a:t>
            </a:r>
            <a:endParaRPr lang="cs-CZ" b="1" dirty="0">
              <a:solidFill>
                <a:schemeClr val="accent6"/>
              </a:solidFill>
            </a:endParaRPr>
          </a:p>
          <a:p>
            <a:endParaRPr lang="cs-CZ" dirty="0">
              <a:solidFill>
                <a:schemeClr val="accent6"/>
              </a:solidFill>
            </a:endParaRPr>
          </a:p>
          <a:p>
            <a:r>
              <a:rPr lang="cs-CZ" b="1" dirty="0">
                <a:solidFill>
                  <a:schemeClr val="accent6"/>
                </a:solidFill>
              </a:rPr>
              <a:t>Přeuspořádaní popisků v legendě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V případě, že chcete změnit pořadí popisků legendy, budete muset změnit pořadí proměnné faktoru.</a:t>
            </a:r>
          </a:p>
          <a:p>
            <a:endParaRPr lang="cs-CZ" b="1" dirty="0">
              <a:solidFill>
                <a:schemeClr val="tx1"/>
              </a:solidFill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B103E5ED-3294-31D9-740E-93B50D9978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827" y="2935292"/>
            <a:ext cx="3050777" cy="336896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802DFA12-D570-5B87-A57B-E902DF4509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0256" y="2328307"/>
            <a:ext cx="5829303" cy="336895"/>
          </a:xfrm>
          <a:prstGeom prst="rect">
            <a:avLst/>
          </a:prstGeom>
          <a:ln>
            <a:noFill/>
          </a:ln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0ECCD36B-28E4-C7C8-7836-1D2A2E44FB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9798" y="3752996"/>
            <a:ext cx="5628722" cy="191099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7FEEE59F-83AB-61AA-1A9A-580AE554E7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09798" y="4833292"/>
            <a:ext cx="5094759" cy="257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077372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A35EA10-3F96-A670-40BF-F87BD949F4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Chyba rovnice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B1EDF46-3229-1378-15F5-EEF36AEAB4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>
                <a:solidFill>
                  <a:schemeClr val="accent6"/>
                </a:solidFill>
              </a:rPr>
              <a:t>Chování Y nevysvětlené modelem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Čím může být způsobena?</a:t>
            </a:r>
          </a:p>
          <a:p>
            <a:pPr lvl="1"/>
            <a:r>
              <a:rPr lang="cs-CZ" dirty="0"/>
              <a:t>Náhodné vlivy (při měření, při chování)	</a:t>
            </a:r>
          </a:p>
          <a:p>
            <a:pPr lvl="2"/>
            <a:r>
              <a:rPr lang="cs-CZ" dirty="0"/>
              <a:t>Ze své podstaty nelze z modelu odstranit</a:t>
            </a:r>
          </a:p>
          <a:p>
            <a:pPr lvl="1"/>
            <a:r>
              <a:rPr lang="cs-CZ" dirty="0"/>
              <a:t>Funkce</a:t>
            </a:r>
          </a:p>
          <a:p>
            <a:pPr lvl="2"/>
            <a:r>
              <a:rPr lang="cs-CZ" dirty="0"/>
              <a:t>Závislost je tvořena jinou funkcí (se stejnými proměnnými) </a:t>
            </a:r>
          </a:p>
          <a:p>
            <a:pPr lvl="2"/>
            <a:r>
              <a:rPr lang="cs-CZ" dirty="0"/>
              <a:t>Lze teoreticky zjistit a opravit </a:t>
            </a:r>
          </a:p>
          <a:p>
            <a:pPr lvl="1"/>
            <a:r>
              <a:rPr lang="cs-CZ" dirty="0"/>
              <a:t>Neznámé vlivy</a:t>
            </a:r>
          </a:p>
          <a:p>
            <a:pPr lvl="2"/>
            <a:r>
              <a:rPr lang="cs-CZ" dirty="0"/>
              <a:t>Nemáme v datech </a:t>
            </a:r>
          </a:p>
          <a:p>
            <a:pPr lvl="2"/>
            <a:r>
              <a:rPr lang="cs-CZ" dirty="0"/>
              <a:t>Teoreticky lze odstranit zjištěním chybějících proměnných a jejich doplněním do modelu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>
                <a:solidFill>
                  <a:schemeClr val="accent6"/>
                </a:solidFill>
              </a:rPr>
              <a:t>Vlastnosti</a:t>
            </a:r>
          </a:p>
          <a:p>
            <a:pPr lvl="1"/>
            <a:r>
              <a:rPr lang="cs-CZ" dirty="0"/>
              <a:t>Má nulový průměr pro každou hodnotu X – má nulový průměr pro každou hodnotu X (zajistí vždy konstantní člen v modelu)</a:t>
            </a:r>
          </a:p>
          <a:p>
            <a:pPr lvl="1"/>
            <a:r>
              <a:rPr lang="cs-CZ" dirty="0"/>
              <a:t>Má stejný rozptyl pro každou hodnotu X – kontroluje se v datech</a:t>
            </a:r>
          </a:p>
        </p:txBody>
      </p:sp>
    </p:spTree>
    <p:extLst>
      <p:ext uri="{BB962C8B-B14F-4D97-AF65-F5344CB8AC3E}">
        <p14:creationId xmlns:p14="http://schemas.microsoft.com/office/powerpoint/2010/main" val="78353650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6D2E38A-CAA3-ADDA-8F3A-88EFD109A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Metoda nejmenších čtverců (MNČ)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22BA780-1847-8054-BE69-B42DD0A404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8"/>
            <a:ext cx="3995960" cy="5409321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Používaná v lineární regresi k odhadu parametrů lineárního regresního modelu.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Minimalizuje součet čtverců rozdílů mezi pozorovanými hodnotami a predikcemi modelu (rezidua).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Součet reziduí je nula.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Přímka prochází </a:t>
            </a:r>
            <a:r>
              <a:rPr lang="cs-CZ" dirty="0" err="1"/>
              <a:t>centroidem</a:t>
            </a:r>
            <a:r>
              <a:rPr lang="cs-CZ" dirty="0"/>
              <a:t>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>
                <a:solidFill>
                  <a:schemeClr val="accent6"/>
                </a:solidFill>
              </a:rPr>
              <a:t>Získané koeficienty a vše z nich vyplývající jsou jen odhadem skutečných koeficientů!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Skutečné koeficienty se týkají </a:t>
            </a:r>
            <a:r>
              <a:rPr lang="cs-CZ" dirty="0">
                <a:solidFill>
                  <a:schemeClr val="tx1"/>
                </a:solidFill>
              </a:rPr>
              <a:t>základního souboru </a:t>
            </a:r>
            <a:r>
              <a:rPr lang="cs-CZ" dirty="0"/>
              <a:t>(často hypotetický a nedosažitelný).</a:t>
            </a:r>
          </a:p>
          <a:p>
            <a:endParaRPr lang="cs-CZ" dirty="0"/>
          </a:p>
          <a:p>
            <a:endParaRPr lang="cs-CZ" dirty="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6C124297-79A6-7565-C8D1-31B8ADA67D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8" r="41256" b="2183"/>
          <a:stretch/>
        </p:blipFill>
        <p:spPr bwMode="auto">
          <a:xfrm>
            <a:off x="4283968" y="1062549"/>
            <a:ext cx="3691987" cy="508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0808930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Metoda nejmenších čtverců (MNČ)</a:t>
            </a:r>
          </a:p>
        </p:txBody>
      </p:sp>
      <p:graphicFrame>
        <p:nvGraphicFramePr>
          <p:cNvPr id="4" name="Object 1024"/>
          <p:cNvGraphicFramePr>
            <a:graphicFrameLocks noChangeAspect="1"/>
          </p:cNvGraphicFramePr>
          <p:nvPr/>
        </p:nvGraphicFramePr>
        <p:xfrm>
          <a:off x="2251075" y="1162050"/>
          <a:ext cx="4708525" cy="510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Obrázek" r:id="rId2" imgW="3456000" imgH="3242880" progId="StaticEnhancedMetafile">
                  <p:embed/>
                </p:oleObj>
              </mc:Choice>
              <mc:Fallback>
                <p:oleObj name="Obrázek" r:id="rId2" imgW="3456000" imgH="3242880" progId="StaticEnhancedMetafile">
                  <p:embed/>
                  <p:pic>
                    <p:nvPicPr>
                      <p:cNvPr id="4" name="Object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1075" y="1162050"/>
                        <a:ext cx="4708525" cy="51054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0099FF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0">
                              <a:gsLst>
                                <a:gs pos="0">
                                  <a:srgbClr val="707070"/>
                                </a:gs>
                                <a:gs pos="50000">
                                  <a:srgbClr val="FFFFFF"/>
                                </a:gs>
                                <a:gs pos="100000">
                                  <a:srgbClr val="707070"/>
                                </a:gs>
                              </a:gsLst>
                              <a:lin ang="270000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68686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Line 4"/>
          <p:cNvSpPr>
            <a:spLocks noChangeShapeType="1"/>
          </p:cNvSpPr>
          <p:nvPr/>
        </p:nvSpPr>
        <p:spPr bwMode="auto">
          <a:xfrm>
            <a:off x="5517340" y="2547938"/>
            <a:ext cx="0" cy="685800"/>
          </a:xfrm>
          <a:prstGeom prst="line">
            <a:avLst/>
          </a:prstGeom>
          <a:noFill/>
          <a:ln w="57150">
            <a:solidFill>
              <a:srgbClr val="00A249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>
            <a:off x="4757198" y="3843338"/>
            <a:ext cx="0" cy="533400"/>
          </a:xfrm>
          <a:prstGeom prst="line">
            <a:avLst/>
          </a:prstGeom>
          <a:noFill/>
          <a:ln w="28575">
            <a:solidFill>
              <a:srgbClr val="00A24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>
            <a:off x="5908675" y="2547938"/>
            <a:ext cx="0" cy="457200"/>
          </a:xfrm>
          <a:prstGeom prst="line">
            <a:avLst/>
          </a:prstGeom>
          <a:noFill/>
          <a:ln w="28575">
            <a:solidFill>
              <a:srgbClr val="00A24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>
            <a:off x="5007245" y="3690938"/>
            <a:ext cx="0" cy="914400"/>
          </a:xfrm>
          <a:prstGeom prst="line">
            <a:avLst/>
          </a:prstGeom>
          <a:noFill/>
          <a:ln w="28575">
            <a:solidFill>
              <a:srgbClr val="00A24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>
            <a:off x="3695025" y="4605338"/>
            <a:ext cx="0" cy="152400"/>
          </a:xfrm>
          <a:prstGeom prst="line">
            <a:avLst/>
          </a:prstGeom>
          <a:noFill/>
          <a:ln w="28575">
            <a:solidFill>
              <a:srgbClr val="00A24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7236296" y="4077072"/>
            <a:ext cx="1669579" cy="319446"/>
          </a:xfrm>
          <a:prstGeom prst="rect">
            <a:avLst/>
          </a:prstGeom>
          <a:noFill/>
          <a:ln w="12700">
            <a:solidFill>
              <a:srgbClr val="C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10000"/>
              </a:spcBef>
            </a:pPr>
            <a:r>
              <a:rPr lang="cs-CZ" dirty="0">
                <a:latin typeface="+mn-lt"/>
              </a:rPr>
              <a:t>f(X) =</a:t>
            </a:r>
            <a:r>
              <a:rPr lang="cs-CZ" dirty="0">
                <a:solidFill>
                  <a:srgbClr val="0000FF"/>
                </a:solidFill>
                <a:latin typeface="Symbol" panose="05050102010706020507" pitchFamily="18" charset="2"/>
              </a:rPr>
              <a:t>b</a:t>
            </a:r>
            <a:r>
              <a:rPr lang="cs-CZ" baseline="-25000" dirty="0">
                <a:solidFill>
                  <a:srgbClr val="0000FF"/>
                </a:solidFill>
                <a:latin typeface="+mn-lt"/>
              </a:rPr>
              <a:t>0</a:t>
            </a:r>
            <a:r>
              <a:rPr lang="cs-CZ" dirty="0">
                <a:latin typeface="+mn-lt"/>
              </a:rPr>
              <a:t> + </a:t>
            </a:r>
            <a:r>
              <a:rPr lang="cs-CZ" dirty="0">
                <a:solidFill>
                  <a:srgbClr val="0000FF"/>
                </a:solidFill>
                <a:latin typeface="Symbol" panose="05050102010706020507" pitchFamily="18" charset="2"/>
              </a:rPr>
              <a:t>b</a:t>
            </a:r>
            <a:r>
              <a:rPr lang="cs-CZ" baseline="-25000" dirty="0">
                <a:solidFill>
                  <a:srgbClr val="0000FF"/>
                </a:solidFill>
                <a:latin typeface="+mn-lt"/>
              </a:rPr>
              <a:t>1</a:t>
            </a:r>
            <a:r>
              <a:rPr lang="cs-CZ" dirty="0">
                <a:latin typeface="+mn-lt"/>
              </a:rPr>
              <a:t>X</a:t>
            </a:r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 flipH="1">
            <a:off x="5580111" y="4221088"/>
            <a:ext cx="1656184" cy="0"/>
          </a:xfrm>
          <a:prstGeom prst="line">
            <a:avLst/>
          </a:prstGeom>
          <a:noFill/>
          <a:ln w="76200">
            <a:solidFill>
              <a:srgbClr val="FECFC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sp>
        <p:nvSpPr>
          <p:cNvPr id="12" name="Line 11"/>
          <p:cNvSpPr>
            <a:spLocks noChangeShapeType="1"/>
          </p:cNvSpPr>
          <p:nvPr/>
        </p:nvSpPr>
        <p:spPr bwMode="auto">
          <a:xfrm>
            <a:off x="5517340" y="3386138"/>
            <a:ext cx="0" cy="2057400"/>
          </a:xfrm>
          <a:prstGeom prst="line">
            <a:avLst/>
          </a:prstGeom>
          <a:noFill/>
          <a:ln w="38100">
            <a:solidFill>
              <a:srgbClr val="0099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7173913" y="4833938"/>
            <a:ext cx="1189037" cy="338137"/>
          </a:xfrm>
          <a:prstGeom prst="rect">
            <a:avLst/>
          </a:prstGeom>
          <a:noFill/>
          <a:ln w="12700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cs-CZ" sz="1600" dirty="0">
                <a:latin typeface="+mn-lt"/>
              </a:rPr>
              <a:t>hodnota X</a:t>
            </a:r>
          </a:p>
        </p:txBody>
      </p:sp>
      <p:sp>
        <p:nvSpPr>
          <p:cNvPr id="14" name="Line 13"/>
          <p:cNvSpPr>
            <a:spLocks noChangeShapeType="1"/>
          </p:cNvSpPr>
          <p:nvPr/>
        </p:nvSpPr>
        <p:spPr bwMode="auto">
          <a:xfrm flipH="1">
            <a:off x="5627688" y="5138738"/>
            <a:ext cx="1546225" cy="304800"/>
          </a:xfrm>
          <a:prstGeom prst="line">
            <a:avLst/>
          </a:prstGeom>
          <a:noFill/>
          <a:ln w="76200">
            <a:solidFill>
              <a:srgbClr val="FECFC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sp>
        <p:nvSpPr>
          <p:cNvPr id="15" name="Line 14"/>
          <p:cNvSpPr>
            <a:spLocks noChangeShapeType="1"/>
          </p:cNvSpPr>
          <p:nvPr/>
        </p:nvSpPr>
        <p:spPr bwMode="auto">
          <a:xfrm flipH="1" flipV="1">
            <a:off x="5556250" y="2852738"/>
            <a:ext cx="1608038" cy="198"/>
          </a:xfrm>
          <a:prstGeom prst="line">
            <a:avLst/>
          </a:prstGeom>
          <a:noFill/>
          <a:ln w="76200">
            <a:solidFill>
              <a:srgbClr val="FECFC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7164288" y="2636912"/>
            <a:ext cx="633412" cy="433387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cs-CZ" sz="2800" dirty="0">
                <a:solidFill>
                  <a:srgbClr val="0000FF"/>
                </a:solidFill>
                <a:latin typeface="Symbol" panose="05050102010706020507" pitchFamily="18" charset="2"/>
                <a:sym typeface="Symbol" pitchFamily="18" charset="2"/>
              </a:rPr>
              <a:t></a:t>
            </a:r>
            <a:endParaRPr lang="cs-CZ" sz="2800" dirty="0">
              <a:solidFill>
                <a:srgbClr val="0000FF"/>
              </a:solidFill>
              <a:latin typeface="Symbol" panose="05050102010706020507" pitchFamily="18" charset="2"/>
            </a:endParaRPr>
          </a:p>
        </p:txBody>
      </p:sp>
      <p:sp>
        <p:nvSpPr>
          <p:cNvPr id="18" name="Line 17"/>
          <p:cNvSpPr>
            <a:spLocks noChangeShapeType="1"/>
          </p:cNvSpPr>
          <p:nvPr/>
        </p:nvSpPr>
        <p:spPr bwMode="auto">
          <a:xfrm flipH="1" flipV="1">
            <a:off x="3056715" y="3309937"/>
            <a:ext cx="2455626" cy="3749"/>
          </a:xfrm>
          <a:prstGeom prst="line">
            <a:avLst/>
          </a:prstGeom>
          <a:noFill/>
          <a:ln w="28575">
            <a:solidFill>
              <a:srgbClr val="0099FF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>
            <a:spAutoFit/>
          </a:bodyPr>
          <a:lstStyle/>
          <a:p>
            <a:endParaRPr lang="cs-CZ" dirty="0"/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141288" y="2319338"/>
            <a:ext cx="1898650" cy="338554"/>
          </a:xfrm>
          <a:prstGeom prst="rect">
            <a:avLst/>
          </a:prstGeom>
          <a:noFill/>
          <a:ln w="12700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cs-CZ" sz="1600" dirty="0">
                <a:latin typeface="+mn-lt"/>
              </a:rPr>
              <a:t>E(Y|X) = Ŷ = </a:t>
            </a:r>
            <a:r>
              <a:rPr lang="cs-CZ" sz="1600" dirty="0">
                <a:solidFill>
                  <a:srgbClr val="0000FF"/>
                </a:solidFill>
                <a:latin typeface="Symbol" panose="05050102010706020507" pitchFamily="18" charset="2"/>
              </a:rPr>
              <a:t>b</a:t>
            </a:r>
            <a:r>
              <a:rPr lang="cs-CZ" sz="1600" baseline="-25000" dirty="0">
                <a:solidFill>
                  <a:srgbClr val="0000FF"/>
                </a:solidFill>
                <a:latin typeface="+mn-lt"/>
              </a:rPr>
              <a:t>0</a:t>
            </a:r>
            <a:r>
              <a:rPr lang="cs-CZ" sz="1600" dirty="0">
                <a:latin typeface="+mn-lt"/>
              </a:rPr>
              <a:t> + </a:t>
            </a:r>
            <a:r>
              <a:rPr lang="cs-CZ" sz="1600" dirty="0">
                <a:solidFill>
                  <a:srgbClr val="0000FF"/>
                </a:solidFill>
                <a:latin typeface="Symbol" panose="05050102010706020507" pitchFamily="18" charset="2"/>
              </a:rPr>
              <a:t>b</a:t>
            </a:r>
            <a:r>
              <a:rPr lang="cs-CZ" sz="1600" baseline="-25000" dirty="0">
                <a:solidFill>
                  <a:srgbClr val="0000FF"/>
                </a:solidFill>
                <a:latin typeface="+mn-lt"/>
              </a:rPr>
              <a:t>1</a:t>
            </a:r>
            <a:r>
              <a:rPr lang="cs-CZ" sz="1600" dirty="0">
                <a:latin typeface="+mn-lt"/>
              </a:rPr>
              <a:t>X </a:t>
            </a:r>
          </a:p>
        </p:txBody>
      </p:sp>
      <p:sp>
        <p:nvSpPr>
          <p:cNvPr id="20" name="Line 19"/>
          <p:cNvSpPr>
            <a:spLocks noChangeShapeType="1"/>
          </p:cNvSpPr>
          <p:nvPr/>
        </p:nvSpPr>
        <p:spPr bwMode="auto">
          <a:xfrm>
            <a:off x="2051720" y="2636912"/>
            <a:ext cx="1043905" cy="673026"/>
          </a:xfrm>
          <a:prstGeom prst="line">
            <a:avLst/>
          </a:prstGeom>
          <a:noFill/>
          <a:ln w="76200">
            <a:solidFill>
              <a:srgbClr val="FFD5D5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>
            <a:spAutoFit/>
          </a:bodyPr>
          <a:lstStyle/>
          <a:p>
            <a:endParaRPr lang="cs-CZ" dirty="0"/>
          </a:p>
        </p:txBody>
      </p:sp>
      <p:sp>
        <p:nvSpPr>
          <p:cNvPr id="21" name="Line 20"/>
          <p:cNvSpPr>
            <a:spLocks noChangeShapeType="1"/>
          </p:cNvSpPr>
          <p:nvPr/>
        </p:nvSpPr>
        <p:spPr bwMode="auto">
          <a:xfrm flipH="1">
            <a:off x="3095624" y="2521998"/>
            <a:ext cx="2421715" cy="0"/>
          </a:xfrm>
          <a:prstGeom prst="line">
            <a:avLst/>
          </a:prstGeom>
          <a:noFill/>
          <a:ln w="28575">
            <a:solidFill>
              <a:srgbClr val="00A249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>
            <a:spAutoFit/>
          </a:bodyPr>
          <a:lstStyle/>
          <a:p>
            <a:endParaRPr lang="cs-CZ" dirty="0"/>
          </a:p>
        </p:txBody>
      </p:sp>
      <p:sp>
        <p:nvSpPr>
          <p:cNvPr id="22" name="Text Box 21"/>
          <p:cNvSpPr txBox="1">
            <a:spLocks noChangeArrowheads="1"/>
          </p:cNvSpPr>
          <p:nvPr/>
        </p:nvSpPr>
        <p:spPr bwMode="auto">
          <a:xfrm>
            <a:off x="747713" y="1633538"/>
            <a:ext cx="1292225" cy="338137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cs-CZ" sz="1600" dirty="0">
                <a:latin typeface="+mn-lt"/>
              </a:rPr>
              <a:t>hodnota  Y</a:t>
            </a:r>
          </a:p>
        </p:txBody>
      </p:sp>
      <p:sp>
        <p:nvSpPr>
          <p:cNvPr id="23" name="Line 22"/>
          <p:cNvSpPr>
            <a:spLocks noChangeShapeType="1"/>
          </p:cNvSpPr>
          <p:nvPr/>
        </p:nvSpPr>
        <p:spPr bwMode="auto">
          <a:xfrm>
            <a:off x="2051720" y="1988841"/>
            <a:ext cx="985438" cy="588348"/>
          </a:xfrm>
          <a:prstGeom prst="line">
            <a:avLst/>
          </a:prstGeom>
          <a:noFill/>
          <a:ln w="76200">
            <a:solidFill>
              <a:srgbClr val="FFD5D5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>
            <a:spAutoFit/>
          </a:bodyPr>
          <a:lstStyle/>
          <a:p>
            <a:endParaRPr lang="cs-CZ" dirty="0"/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5385713" y="2292350"/>
            <a:ext cx="279400" cy="509588"/>
          </a:xfrm>
          <a:prstGeom prst="ellipse">
            <a:avLst/>
          </a:prstGeom>
          <a:noFill/>
          <a:ln w="28575">
            <a:solidFill>
              <a:srgbClr val="00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pPr algn="ctr"/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ovéPole 28"/>
              <p:cNvSpPr txBox="1"/>
              <p:nvPr/>
            </p:nvSpPr>
            <p:spPr>
              <a:xfrm>
                <a:off x="467544" y="4077072"/>
                <a:ext cx="1585914" cy="914400"/>
              </a:xfrm>
              <a:prstGeom prst="rect">
                <a:avLst/>
              </a:prstGeom>
              <a:ln w="76200">
                <a:solidFill>
                  <a:srgbClr val="0099FF"/>
                </a:solidFill>
                <a:miter lim="800000"/>
              </a:ln>
            </p:spPr>
            <p:txBody>
              <a:bodyPr vert="horz" wrap="none" lIns="91440" tIns="0" rIns="90000" bIns="0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cs-CZ" sz="200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sSup>
                            <m:sSupPr>
                              <m:ctrlPr>
                                <a:rPr lang="cs-CZ" sz="200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2000" i="1" smtClean="0">
                                  <a:solidFill>
                                    <a:srgbClr val="C00000"/>
                                  </a:solidFill>
                                  <a:latin typeface="Cambria Math"/>
                                  <a:ea typeface="Cambria Math"/>
                                </a:rPr>
                                <m:t>𝜀</m:t>
                              </m:r>
                            </m:e>
                            <m:sup>
                              <m:r>
                                <a:rPr lang="cs-CZ" sz="2000" b="0" i="1" smtClean="0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  <m:r>
                        <a:rPr lang="cs-CZ" sz="2000" i="1" smtClean="0">
                          <a:solidFill>
                            <a:srgbClr val="C00000"/>
                          </a:solidFill>
                          <a:latin typeface="Cambria Math"/>
                          <a:ea typeface="Cambria Math"/>
                        </a:rPr>
                        <m:t>→</m:t>
                      </m:r>
                      <m:r>
                        <m:rPr>
                          <m:sty m:val="p"/>
                        </m:rPr>
                        <a:rPr lang="cs-CZ" sz="2000" b="0" i="0" smtClean="0">
                          <a:solidFill>
                            <a:srgbClr val="C00000"/>
                          </a:solidFill>
                          <a:latin typeface="Cambria Math"/>
                          <a:ea typeface="Cambria Math"/>
                        </a:rPr>
                        <m:t>min</m:t>
                      </m:r>
                    </m:oMath>
                  </m:oMathPara>
                </a14:m>
                <a:endParaRPr lang="cs-CZ" sz="20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29" name="TextovéPole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4077072"/>
                <a:ext cx="1585914" cy="91440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 w="76200">
                <a:solidFill>
                  <a:srgbClr val="0099FF"/>
                </a:solidFill>
                <a:miter lim="800000"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48041003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Vlastnosti odhadu MNČ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490526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lineární odhad</a:t>
            </a:r>
          </a:p>
          <a:p>
            <a:pPr lvl="1"/>
            <a:r>
              <a:rPr lang="cs-CZ" dirty="0"/>
              <a:t>výpočetně výhodné</a:t>
            </a:r>
          </a:p>
          <a:p>
            <a:pPr lvl="1"/>
            <a:r>
              <a:rPr lang="cs-CZ" dirty="0"/>
              <a:t>odhad koeficientů i vyrovnaná hodnota se dá vyjádřit jako vážený součet hodnot </a:t>
            </a:r>
            <a:r>
              <a:rPr lang="cs-CZ" i="1" dirty="0">
                <a:solidFill>
                  <a:srgbClr val="0000FF"/>
                </a:solidFill>
              </a:rPr>
              <a:t>Y</a:t>
            </a:r>
            <a:r>
              <a:rPr lang="cs-CZ" dirty="0"/>
              <a:t> pevně danými koeficienty</a:t>
            </a:r>
          </a:p>
          <a:p>
            <a:pPr lvl="1"/>
            <a:r>
              <a:rPr lang="cs-CZ" dirty="0"/>
              <a:t>zajišťuje přibližnou normalitu i pro nenormální data</a:t>
            </a:r>
          </a:p>
          <a:p>
            <a:pPr lvl="1"/>
            <a:r>
              <a:rPr lang="cs-CZ" dirty="0"/>
              <a:t>odhad závisí na každé hodnotě Y</a:t>
            </a:r>
            <a:endParaRPr lang="cs-CZ" dirty="0">
              <a:solidFill>
                <a:srgbClr val="0000FF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nevychýlený a konzistentní odhad parametrů rovnice</a:t>
            </a:r>
          </a:p>
          <a:p>
            <a:pPr lvl="1"/>
            <a:r>
              <a:rPr lang="cs-CZ" dirty="0"/>
              <a:t>odhad je rozptýlen kolem skutečných parametrů</a:t>
            </a:r>
          </a:p>
          <a:p>
            <a:pPr lvl="1"/>
            <a:r>
              <a:rPr lang="cs-CZ" dirty="0"/>
              <a:t>s růstem parametrů se odhad blíží ke skutečným hodnotám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nejlepší odhad</a:t>
            </a:r>
          </a:p>
          <a:p>
            <a:pPr lvl="1"/>
            <a:r>
              <a:rPr lang="cs-CZ" dirty="0"/>
              <a:t>MNČ dává odhad s nejmenším rozptylem</a:t>
            </a:r>
          </a:p>
          <a:p>
            <a:pPr lvl="1"/>
            <a:r>
              <a:rPr lang="cs-CZ" dirty="0"/>
              <a:t>pro daný výběr a model nelze odhad spočítat lépe</a:t>
            </a:r>
          </a:p>
          <a:p>
            <a:pPr lvl="1"/>
            <a:r>
              <a:rPr lang="cs-CZ" dirty="0"/>
              <a:t>velikost rozptylu je úměrná </a:t>
            </a:r>
            <a:r>
              <a:rPr lang="cs-CZ" dirty="0">
                <a:solidFill>
                  <a:srgbClr val="C00000"/>
                </a:solidFill>
                <a:latin typeface="Symbol" panose="05050102010706020507" pitchFamily="18" charset="2"/>
              </a:rPr>
              <a:t>s</a:t>
            </a:r>
            <a:r>
              <a:rPr lang="cs-CZ" baseline="-25000" dirty="0">
                <a:solidFill>
                  <a:srgbClr val="C00000"/>
                </a:solidFill>
                <a:latin typeface="Symbol" panose="05050102010706020507" pitchFamily="18" charset="2"/>
              </a:rPr>
              <a:t>e</a:t>
            </a:r>
            <a:r>
              <a:rPr lang="cs-CZ" dirty="0">
                <a:solidFill>
                  <a:srgbClr val="C00000"/>
                </a:solidFill>
              </a:rPr>
              <a:t>/</a:t>
            </a:r>
            <a:r>
              <a:rPr lang="cs-CZ" b="1" dirty="0">
                <a:solidFill>
                  <a:srgbClr val="C00000"/>
                </a:solidFill>
                <a:cs typeface="Arial" panose="020B0604020202020204" pitchFamily="34" charset="0"/>
                <a:sym typeface="Symbol" pitchFamily="18" charset="2"/>
              </a:rPr>
              <a:t> </a:t>
            </a:r>
            <a:r>
              <a:rPr lang="cs-CZ" dirty="0">
                <a:solidFill>
                  <a:srgbClr val="C00000"/>
                </a:solidFill>
              </a:rPr>
              <a:t>n</a:t>
            </a:r>
            <a:r>
              <a:rPr lang="cs-CZ" dirty="0"/>
              <a:t> – je závislá na schopnosti uživatele najít dobrý model a získat dostatek případů pro odhad</a:t>
            </a:r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 bwMode="auto">
          <a:xfrm>
            <a:off x="1707356" y="5805264"/>
            <a:ext cx="5729287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21A08"/>
              </a:buClr>
              <a:buFont typeface="Arial" charset="0"/>
              <a:buChar char="•"/>
              <a:defRPr sz="3200" b="1">
                <a:solidFill>
                  <a:srgbClr val="D85C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0" algn="ctr" eaLnBrk="1" hangingPunct="1">
              <a:buNone/>
            </a:pPr>
            <a:r>
              <a:rPr lang="en-US" sz="4000" b="1" kern="0" dirty="0">
                <a:solidFill>
                  <a:schemeClr val="accent6"/>
                </a:solidFill>
              </a:rPr>
              <a:t>B</a:t>
            </a:r>
            <a:r>
              <a:rPr lang="en-US" b="1" kern="0" dirty="0">
                <a:solidFill>
                  <a:schemeClr val="tx1"/>
                </a:solidFill>
              </a:rPr>
              <a:t>est </a:t>
            </a:r>
            <a:r>
              <a:rPr lang="en-US" sz="4000" b="1" kern="0" dirty="0">
                <a:solidFill>
                  <a:schemeClr val="accent6"/>
                </a:solidFill>
              </a:rPr>
              <a:t>L</a:t>
            </a:r>
            <a:r>
              <a:rPr lang="en-US" b="1" kern="0" dirty="0">
                <a:solidFill>
                  <a:schemeClr val="tx1"/>
                </a:solidFill>
              </a:rPr>
              <a:t>inear </a:t>
            </a:r>
            <a:r>
              <a:rPr lang="en-US" sz="4000" b="1" kern="0" dirty="0">
                <a:solidFill>
                  <a:schemeClr val="accent6"/>
                </a:solidFill>
              </a:rPr>
              <a:t>U</a:t>
            </a:r>
            <a:r>
              <a:rPr lang="en-US" b="1" kern="0" dirty="0">
                <a:solidFill>
                  <a:schemeClr val="tx1"/>
                </a:solidFill>
              </a:rPr>
              <a:t>nbiased </a:t>
            </a:r>
            <a:r>
              <a:rPr lang="en-US" sz="4000" b="1" kern="0" dirty="0">
                <a:solidFill>
                  <a:schemeClr val="accent6"/>
                </a:solidFill>
              </a:rPr>
              <a:t>E</a:t>
            </a:r>
            <a:r>
              <a:rPr lang="cs-CZ" b="1" kern="0" dirty="0">
                <a:solidFill>
                  <a:schemeClr val="tx1"/>
                </a:solidFill>
              </a:rPr>
              <a:t>s</a:t>
            </a:r>
            <a:r>
              <a:rPr lang="en-US" b="1" kern="0" dirty="0">
                <a:solidFill>
                  <a:schemeClr val="tx1"/>
                </a:solidFill>
              </a:rPr>
              <a:t>timator</a:t>
            </a:r>
            <a:endParaRPr lang="cs-CZ" b="1" kern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9659119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173051D-AFC3-DF44-5083-B339C0D8B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Lineárni</a:t>
            </a:r>
            <a:r>
              <a:rPr lang="cs-CZ" dirty="0"/>
              <a:t> regrese – funkce </a:t>
            </a:r>
            <a:r>
              <a:rPr lang="cs-CZ" dirty="0" err="1"/>
              <a:t>lm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3F05B67-E13F-EE1D-B98F-07A401210D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Balík </a:t>
            </a:r>
            <a:r>
              <a:rPr lang="cs-CZ" dirty="0" err="1">
                <a:latin typeface="Consolas" panose="020B0609020204030204" pitchFamily="49" charset="0"/>
              </a:rPr>
              <a:t>stats</a:t>
            </a:r>
            <a:endParaRPr lang="cs-CZ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cs-CZ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cs-CZ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cs-CZ" dirty="0">
                <a:latin typeface="Consolas" panose="020B0609020204030204" pitchFamily="49" charset="0"/>
              </a:rPr>
              <a:t>Pomocí funkce </a:t>
            </a:r>
            <a:r>
              <a:rPr lang="cs-CZ" dirty="0" err="1">
                <a:latin typeface="Consolas" panose="020B0609020204030204" pitchFamily="49" charset="0"/>
              </a:rPr>
              <a:t>summary</a:t>
            </a:r>
            <a:r>
              <a:rPr lang="cs-CZ" dirty="0">
                <a:latin typeface="Consolas" panose="020B0609020204030204" pitchFamily="49" charset="0"/>
              </a:rPr>
              <a:t> můžeme zobrazit základní výstupy a parametry modelu.</a:t>
            </a:r>
          </a:p>
          <a:p>
            <a:pPr marL="0" indent="0">
              <a:buNone/>
            </a:pPr>
            <a:endParaRPr lang="cs-CZ" dirty="0">
              <a:latin typeface="Consolas" panose="020B0609020204030204" pitchFamily="49" charset="0"/>
            </a:endParaRPr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A0782F14-1CB3-F614-E207-C92445AB39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914" y="1268760"/>
            <a:ext cx="6039693" cy="552527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6CF185FC-5B0B-E8AA-6C4E-8A634B5BE4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000" y="2721430"/>
            <a:ext cx="6336704" cy="3434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14385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Nadpis 1">
                <a:extLst>
                  <a:ext uri="{FF2B5EF4-FFF2-40B4-BE49-F238E27FC236}">
                    <a16:creationId xmlns:a16="http://schemas.microsoft.com/office/drawing/2014/main" id="{92F57B4F-045E-1FC6-9E25-D3642B1C1212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cs-CZ" dirty="0"/>
                  <a:t>Koeficient determinace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  <m:sup>
                        <m:r>
                          <a:rPr lang="cs-CZ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endParaRPr lang="cs-CZ" dirty="0"/>
              </a:p>
            </p:txBody>
          </p:sp>
        </mc:Choice>
        <mc:Fallback xmlns="">
          <p:sp>
            <p:nvSpPr>
              <p:cNvPr id="2" name="Nadpis 1">
                <a:extLst>
                  <a:ext uri="{FF2B5EF4-FFF2-40B4-BE49-F238E27FC236}">
                    <a16:creationId xmlns:a16="http://schemas.microsoft.com/office/drawing/2014/main" id="{92F57B4F-045E-1FC6-9E25-D3642B1C121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2015" t="-15730" b="-4269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8259B9FE-AC1C-7891-9FD7-9DE1E27B869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>
                  <a:buFont typeface="Wingdings" panose="05000000000000000000" pitchFamily="2" charset="2"/>
                  <a:buChar char="q"/>
                </a:pPr>
                <a:r>
                  <a:rPr lang="cs-CZ" b="0" dirty="0"/>
                  <a:t>V případě jednoduché lineární regrese je roven </a:t>
                </a:r>
                <a:r>
                  <a:rPr lang="cs-CZ" b="0" dirty="0" err="1"/>
                  <a:t>Pearsonovu</a:t>
                </a:r>
                <a:r>
                  <a:rPr lang="cs-CZ" b="0" dirty="0"/>
                  <a:t> korelačnímu koeficientu 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b="0" dirty="0"/>
                  <a:t>Čím vyšší hodnota, tím více si můžeme být jisti, že regresní model vyhovuje našim datům.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b="0" dirty="0"/>
                  <a:t>Udává, jaký podíl rozptylu závislé proměnné se podařilo regresí vysvětlit.</a:t>
                </a:r>
              </a:p>
              <a:p>
                <a:endParaRPr lang="cs-CZ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b="1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𝑹</m:t>
                          </m:r>
                        </m:e>
                        <m:sup>
                          <m:r>
                            <a:rPr lang="cs-CZ" b="1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cs-CZ" b="1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cs-CZ" b="1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cs-CZ" b="1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b="1" i="1" smtClean="0">
                                  <a:solidFill>
                                    <a:schemeClr val="accent6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b="1" i="1" smtClean="0">
                                  <a:solidFill>
                                    <a:schemeClr val="accent6"/>
                                  </a:solidFill>
                                  <a:latin typeface="Cambria Math" panose="02040503050406030204" pitchFamily="18" charset="0"/>
                                </a:rPr>
                                <m:t>𝑺</m:t>
                              </m:r>
                            </m:e>
                            <m:sub>
                              <m:r>
                                <a:rPr lang="cs-CZ" b="1" i="1" smtClean="0">
                                  <a:solidFill>
                                    <a:schemeClr val="accent6"/>
                                  </a:solidFill>
                                  <a:latin typeface="Cambria Math" panose="02040503050406030204" pitchFamily="18" charset="0"/>
                                </a:rPr>
                                <m:t>𝒆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cs-CZ" b="1" i="1" smtClean="0">
                                  <a:solidFill>
                                    <a:schemeClr val="accent6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b="1" i="1" smtClean="0">
                                  <a:solidFill>
                                    <a:schemeClr val="accent6"/>
                                  </a:solidFill>
                                  <a:latin typeface="Cambria Math" panose="02040503050406030204" pitchFamily="18" charset="0"/>
                                </a:rPr>
                                <m:t>𝑺</m:t>
                              </m:r>
                            </m:e>
                            <m:sub>
                              <m:r>
                                <a:rPr lang="cs-CZ" b="1" i="1" smtClean="0">
                                  <a:solidFill>
                                    <a:schemeClr val="accent6"/>
                                  </a:solidFill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cs-CZ" b="1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𝑺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𝒆</m:t>
                        </m:r>
                      </m:sub>
                    </m:sSub>
                  </m:oMath>
                </a14:m>
                <a:r>
                  <a:rPr lang="cs-CZ" dirty="0">
                    <a:solidFill>
                      <a:schemeClr val="accent6"/>
                    </a:solidFill>
                  </a:rPr>
                  <a:t> </a:t>
                </a:r>
                <a:r>
                  <a:rPr lang="cs-CZ" dirty="0"/>
                  <a:t>- </a:t>
                </a:r>
                <a:r>
                  <a:rPr lang="cs-CZ" b="0" dirty="0"/>
                  <a:t>reziduální součet čtverců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𝑺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𝒕</m:t>
                        </m:r>
                      </m:sub>
                    </m:sSub>
                  </m:oMath>
                </a14:m>
                <a:r>
                  <a:rPr lang="cs-CZ" dirty="0">
                    <a:solidFill>
                      <a:schemeClr val="accent6"/>
                    </a:solidFill>
                  </a:rPr>
                  <a:t> </a:t>
                </a:r>
                <a:r>
                  <a:rPr lang="cs-CZ" dirty="0"/>
                  <a:t>- </a:t>
                </a:r>
                <a:r>
                  <a:rPr lang="cs-CZ" b="0" dirty="0"/>
                  <a:t>celkový součet čtverců 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b="0" dirty="0"/>
                  <a:t>Adjustovaný koeficient determinace </a:t>
                </a:r>
              </a:p>
              <a:p>
                <a:pPr marL="0" indent="0">
                  <a:buNone/>
                </a:pPr>
                <a:endParaRPr lang="cs-CZ" b="0" dirty="0"/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8259B9FE-AC1C-7891-9FD7-9DE1E27B869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635" t="-69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94F9E52B-A743-5940-773D-C1EB71BEA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0490" y="4881677"/>
            <a:ext cx="2963019" cy="107632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21A08"/>
              </a:buClr>
              <a:buFont typeface="Arial" charset="0"/>
              <a:buChar char="•"/>
              <a:defRPr sz="3200" b="1">
                <a:solidFill>
                  <a:srgbClr val="D85C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533400" indent="-533400" eaLnBrk="1" hangingPunct="1">
              <a:buClrTx/>
              <a:buFontTx/>
              <a:buNone/>
            </a:pPr>
            <a:r>
              <a:rPr lang="pt-BR" sz="1800" kern="0" dirty="0">
                <a:solidFill>
                  <a:schemeClr val="tx1"/>
                </a:solidFill>
                <a:cs typeface="Arial" panose="020B0604020202020204" pitchFamily="34" charset="0"/>
                <a:sym typeface="Symbol" pitchFamily="18" charset="2"/>
              </a:rPr>
              <a:t>R</a:t>
            </a:r>
            <a:r>
              <a:rPr lang="pt-BR" sz="1800" kern="0" baseline="30000" dirty="0">
                <a:solidFill>
                  <a:schemeClr val="tx1"/>
                </a:solidFill>
                <a:cs typeface="Arial" panose="020B0604020202020204" pitchFamily="34" charset="0"/>
                <a:sym typeface="Symbol" pitchFamily="18" charset="2"/>
              </a:rPr>
              <a:t>2</a:t>
            </a:r>
            <a:r>
              <a:rPr lang="cs-CZ" sz="1800" kern="0" baseline="-25000" dirty="0" err="1">
                <a:solidFill>
                  <a:schemeClr val="tx1"/>
                </a:solidFill>
                <a:cs typeface="Arial" panose="020B0604020202020204" pitchFamily="34" charset="0"/>
                <a:sym typeface="Symbol" pitchFamily="18" charset="2"/>
              </a:rPr>
              <a:t>adj</a:t>
            </a:r>
            <a:r>
              <a:rPr lang="pt-BR" sz="1800" kern="0" dirty="0">
                <a:solidFill>
                  <a:schemeClr val="tx1"/>
                </a:solidFill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lang="cs-CZ" sz="1800" kern="0" dirty="0">
                <a:solidFill>
                  <a:schemeClr val="tx1"/>
                </a:solidFill>
                <a:cs typeface="Arial" panose="020B0604020202020204" pitchFamily="34" charset="0"/>
                <a:sym typeface="Symbol" pitchFamily="18" charset="2"/>
              </a:rPr>
              <a:t>=</a:t>
            </a:r>
            <a:r>
              <a:rPr lang="pt-BR" sz="1800" kern="0" dirty="0">
                <a:solidFill>
                  <a:schemeClr val="tx1"/>
                </a:solidFill>
                <a:cs typeface="Arial" panose="020B0604020202020204" pitchFamily="34" charset="0"/>
                <a:sym typeface="Symbol" pitchFamily="18" charset="2"/>
              </a:rPr>
              <a:t> R</a:t>
            </a:r>
            <a:r>
              <a:rPr lang="pt-BR" sz="1800" kern="0" baseline="30000" dirty="0">
                <a:solidFill>
                  <a:schemeClr val="tx1"/>
                </a:solidFill>
                <a:cs typeface="Arial" panose="020B0604020202020204" pitchFamily="34" charset="0"/>
                <a:sym typeface="Symbol" pitchFamily="18" charset="2"/>
              </a:rPr>
              <a:t>2 </a:t>
            </a:r>
            <a:r>
              <a:rPr lang="cs-CZ" sz="1800" kern="0" dirty="0">
                <a:solidFill>
                  <a:schemeClr val="tx1"/>
                </a:solidFill>
                <a:cs typeface="Arial" panose="020B0604020202020204" pitchFamily="34" charset="0"/>
                <a:sym typeface="Symbol" pitchFamily="18" charset="2"/>
              </a:rPr>
              <a:t>- </a:t>
            </a:r>
            <a:r>
              <a:rPr lang="pt-BR" sz="1800" kern="0" dirty="0">
                <a:solidFill>
                  <a:schemeClr val="tx1"/>
                </a:solidFill>
                <a:cs typeface="Arial" panose="020B0604020202020204" pitchFamily="34" charset="0"/>
                <a:sym typeface="Symbol" pitchFamily="18" charset="2"/>
              </a:rPr>
              <a:t>(1- R</a:t>
            </a:r>
            <a:r>
              <a:rPr lang="pt-BR" sz="1800" kern="0" baseline="30000" dirty="0">
                <a:solidFill>
                  <a:schemeClr val="tx1"/>
                </a:solidFill>
                <a:cs typeface="Arial" panose="020B0604020202020204" pitchFamily="34" charset="0"/>
                <a:sym typeface="Symbol" pitchFamily="18" charset="2"/>
              </a:rPr>
              <a:t>2</a:t>
            </a:r>
            <a:r>
              <a:rPr lang="pt-BR" sz="1800" kern="0" dirty="0">
                <a:solidFill>
                  <a:schemeClr val="tx1"/>
                </a:solidFill>
                <a:cs typeface="Arial" panose="020B0604020202020204" pitchFamily="34" charset="0"/>
                <a:sym typeface="Symbol" pitchFamily="18" charset="2"/>
              </a:rPr>
              <a:t>)(p-1)/(n-p)</a:t>
            </a:r>
          </a:p>
          <a:p>
            <a:pPr marL="533400" indent="-533400" eaLnBrk="1" hangingPunct="1">
              <a:spcBef>
                <a:spcPts val="600"/>
              </a:spcBef>
              <a:buClrTx/>
              <a:buFont typeface="Arial" charset="0"/>
              <a:buNone/>
            </a:pPr>
            <a:r>
              <a:rPr lang="cs-CZ" sz="1600" kern="0" dirty="0">
                <a:solidFill>
                  <a:schemeClr val="accent6"/>
                </a:solidFill>
                <a:cs typeface="Arial" panose="020B0604020202020204" pitchFamily="34" charset="0"/>
              </a:rPr>
              <a:t>n = počet případů</a:t>
            </a:r>
          </a:p>
          <a:p>
            <a:pPr marL="533400" indent="-533400" eaLnBrk="1" hangingPunct="1">
              <a:spcBef>
                <a:spcPts val="600"/>
              </a:spcBef>
              <a:buClrTx/>
              <a:buFont typeface="Arial" charset="0"/>
              <a:buNone/>
            </a:pPr>
            <a:r>
              <a:rPr lang="cs-CZ" sz="1600" kern="0" dirty="0">
                <a:solidFill>
                  <a:schemeClr val="accent6"/>
                </a:solidFill>
                <a:cs typeface="Arial" panose="020B0604020202020204" pitchFamily="34" charset="0"/>
              </a:rPr>
              <a:t>p = počet regresních koeficientů</a:t>
            </a:r>
          </a:p>
        </p:txBody>
      </p:sp>
    </p:spTree>
    <p:extLst>
      <p:ext uri="{BB962C8B-B14F-4D97-AF65-F5344CB8AC3E}">
        <p14:creationId xmlns:p14="http://schemas.microsoft.com/office/powerpoint/2010/main" val="3239255608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Nadpis 1">
                <a:extLst>
                  <a:ext uri="{FF2B5EF4-FFF2-40B4-BE49-F238E27FC236}">
                    <a16:creationId xmlns:a16="http://schemas.microsoft.com/office/drawing/2014/main" id="{E064C19F-6D58-8E9C-07FE-5B1322CD730B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199231" y="198910"/>
                <a:ext cx="7560000" cy="540000"/>
              </a:xfrm>
            </p:spPr>
            <p:txBody>
              <a:bodyPr/>
              <a:lstStyle/>
              <a:p>
                <a:r>
                  <a:rPr lang="cs-CZ" dirty="0"/>
                  <a:t>Koeficient determinace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  <m:sup>
                        <m:r>
                          <a:rPr lang="cs-CZ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dirty="0"/>
                  <a:t> </a:t>
                </a:r>
              </a:p>
            </p:txBody>
          </p:sp>
        </mc:Choice>
        <mc:Fallback xmlns="">
          <p:sp>
            <p:nvSpPr>
              <p:cNvPr id="2" name="Nadpis 1">
                <a:extLst>
                  <a:ext uri="{FF2B5EF4-FFF2-40B4-BE49-F238E27FC236}">
                    <a16:creationId xmlns:a16="http://schemas.microsoft.com/office/drawing/2014/main" id="{E064C19F-6D58-8E9C-07FE-5B1322CD730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199231" y="198910"/>
                <a:ext cx="7560000" cy="540000"/>
              </a:xfrm>
              <a:blipFill>
                <a:blip r:embed="rId2"/>
                <a:stretch>
                  <a:fillRect l="-2097" t="-15909" b="-4431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7C7AAFE-350F-5C0F-D7BD-6FD4244E08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Pomocí modelu jednoduché lineární regrese jsme vysvětlili 57% variability závislé proměnné </a:t>
            </a:r>
            <a:r>
              <a:rPr lang="cs-CZ" dirty="0" err="1"/>
              <a:t>neonatal_weight</a:t>
            </a:r>
            <a:r>
              <a:rPr lang="cs-CZ" dirty="0"/>
              <a:t>. 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C466F9F0-F991-1734-8AC6-97249CE52C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549" y="1732984"/>
            <a:ext cx="7570902" cy="4103519"/>
          </a:xfrm>
          <a:prstGeom prst="rect">
            <a:avLst/>
          </a:prstGeom>
        </p:spPr>
      </p:pic>
      <p:sp>
        <p:nvSpPr>
          <p:cNvPr id="6" name="Obdélník: se zakulacenými rohy 5">
            <a:extLst>
              <a:ext uri="{FF2B5EF4-FFF2-40B4-BE49-F238E27FC236}">
                <a16:creationId xmlns:a16="http://schemas.microsoft.com/office/drawing/2014/main" id="{FBA4C3C9-F8CB-6B84-C09D-BFC9B7FBDB03}"/>
              </a:ext>
            </a:extLst>
          </p:cNvPr>
          <p:cNvSpPr/>
          <p:nvPr/>
        </p:nvSpPr>
        <p:spPr>
          <a:xfrm>
            <a:off x="786548" y="5301209"/>
            <a:ext cx="6449747" cy="288032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2526735"/>
      </p:ext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00D513E-BB00-326A-71FD-31A6A8809B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Testování významnosti modelu: ANOVA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D128BBA4-22CB-E143-9B71-536DB46FF01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>
                  <a:buFont typeface="Wingdings" panose="05000000000000000000" pitchFamily="2" charset="2"/>
                  <a:buChar char="q"/>
                </a:pPr>
                <a:r>
                  <a:rPr lang="cs-CZ" dirty="0"/>
                  <a:t>Testuje existenci vztahu modelu a závislé proměnné 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dirty="0"/>
                  <a:t>Je velmi mírný –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latin typeface="Cambria Math" panose="02040503050406030204" pitchFamily="18" charset="0"/>
                          </a:rPr>
                          <m:t>𝑯</m:t>
                        </m:r>
                      </m:e>
                      <m:sub>
                        <m:r>
                          <a:rPr lang="cs-CZ" b="1" i="1" smtClean="0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</m:oMath>
                </a14:m>
                <a:r>
                  <a:rPr lang="cs-CZ" dirty="0"/>
                  <a:t>zamítnuta takřka vždy</a:t>
                </a:r>
              </a:p>
              <a:p>
                <a:pPr lvl="1"/>
                <a:r>
                  <a:rPr lang="cs-CZ" dirty="0"/>
                  <a:t>např. pro přímku a 50 případů je významný vztah s R</a:t>
                </a:r>
                <a:r>
                  <a:rPr lang="cs-CZ" baseline="30000" dirty="0"/>
                  <a:t>2</a:t>
                </a:r>
                <a:r>
                  <a:rPr lang="cs-CZ" dirty="0"/>
                  <a:t>=7,8%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dirty="0"/>
                  <a:t>Pokud ANOVA ukáže nesignifikantní výsledek, je v takovém případě vhodné hledat model nelineární</a:t>
                </a:r>
              </a:p>
              <a:p>
                <a:pPr marL="457200" lvl="1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:</m:t>
                      </m:r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𝜷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𝒊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 …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𝒑𝒓𝒐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𝒗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š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𝒆𝒄𝒉𝒏𝒂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𝑿</m:t>
                      </m:r>
                    </m:oMath>
                  </m:oMathPara>
                </a14:m>
                <a:endParaRPr lang="cs-CZ" b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i="1">
                          <a:latin typeface="Cambria Math" panose="02040503050406030204" pitchFamily="18" charset="0"/>
                        </a:rPr>
                        <m:t>: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𝜷</m:t>
                          </m:r>
                        </m:e>
                        <m:sub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𝒊</m:t>
                          </m:r>
                        </m:sub>
                      </m:sSub>
                      <m:r>
                        <a:rPr lang="cs-CZ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r>
                        <a:rPr lang="cs-CZ" i="1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cs-CZ" i="1">
                          <a:latin typeface="Cambria Math" panose="02040503050406030204" pitchFamily="18" charset="0"/>
                        </a:rPr>
                        <m:t> …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𝒂𝒍𝒆𝒔𝒑𝒐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ň 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𝒑𝒓𝒐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𝒋𝒆𝒅𝒏𝒐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cs-CZ" i="1">
                          <a:latin typeface="Cambria Math" panose="02040503050406030204" pitchFamily="18" charset="0"/>
                        </a:rPr>
                        <m:t>𝑿</m:t>
                      </m:r>
                    </m:oMath>
                  </m:oMathPara>
                </a14:m>
                <a:endParaRPr lang="cs-CZ" dirty="0"/>
              </a:p>
              <a:p>
                <a:endParaRPr lang="cs-CZ" dirty="0"/>
              </a:p>
              <a:p>
                <a:endParaRPr lang="cs-CZ" dirty="0"/>
              </a:p>
              <a:p>
                <a:endParaRPr lang="cs-CZ" dirty="0"/>
              </a:p>
              <a:p>
                <a:pPr marL="0" indent="0" algn="ctr">
                  <a:buNone/>
                </a:pPr>
                <a:r>
                  <a:rPr lang="cs-CZ" b="0" dirty="0"/>
                  <a:t>Nulová hypotéza se na 5% hladině významnosti zamítá. </a:t>
                </a:r>
              </a:p>
              <a:p>
                <a:pPr marL="457200" lvl="1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D128BBA4-22CB-E143-9B71-536DB46FF01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35" t="-69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>
            <a:extLst>
              <a:ext uri="{FF2B5EF4-FFF2-40B4-BE49-F238E27FC236}">
                <a16:creationId xmlns:a16="http://schemas.microsoft.com/office/drawing/2014/main" id="{EB2BCF4A-428D-F558-9C8E-D307B89D3D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9179" y="3861048"/>
            <a:ext cx="6925642" cy="685896"/>
          </a:xfrm>
          <a:prstGeom prst="rect">
            <a:avLst/>
          </a:prstGeom>
        </p:spPr>
      </p:pic>
      <p:sp>
        <p:nvSpPr>
          <p:cNvPr id="5" name="Obdélník: se zakulacenými rohy 4">
            <a:extLst>
              <a:ext uri="{FF2B5EF4-FFF2-40B4-BE49-F238E27FC236}">
                <a16:creationId xmlns:a16="http://schemas.microsoft.com/office/drawing/2014/main" id="{CE28CAE5-7B4F-DC06-A099-59F9D14BF2FF}"/>
              </a:ext>
            </a:extLst>
          </p:cNvPr>
          <p:cNvSpPr/>
          <p:nvPr/>
        </p:nvSpPr>
        <p:spPr>
          <a:xfrm>
            <a:off x="1115616" y="4293096"/>
            <a:ext cx="6660384" cy="288032"/>
          </a:xfrm>
          <a:prstGeom prst="roundRect">
            <a:avLst/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97015621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19B929F-5C04-F52A-1646-D072DB2D7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Testy významnosti koeficientů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5CE4BF4-4097-E89F-FF82-FA4B29AFD3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Testuje existenci vztahu proměnné nezávislé a závislé proměnné –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dirty="0"/>
              <a:t> a </a:t>
            </a:r>
            <a:r>
              <a:rPr lang="cs-CZ" i="1" dirty="0">
                <a:solidFill>
                  <a:srgbClr val="0000FF"/>
                </a:solidFill>
              </a:rPr>
              <a:t>Y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cs-CZ" dirty="0"/>
              <a:t>každá proměnná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dirty="0"/>
              <a:t> se testuje zvlášť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Závisí na počtu případů a na kvalitě vztahu v základním souboru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cs-CZ" dirty="0"/>
              <a:t>čím více případů tím spíše se H</a:t>
            </a:r>
            <a:r>
              <a:rPr lang="cs-CZ" baseline="-25000" dirty="0"/>
              <a:t>0</a:t>
            </a:r>
            <a:r>
              <a:rPr lang="cs-CZ" dirty="0"/>
              <a:t>  zamítne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Nezamítnutá H</a:t>
            </a:r>
            <a:r>
              <a:rPr lang="cs-CZ" baseline="-25000" dirty="0"/>
              <a:t>0</a:t>
            </a:r>
            <a:r>
              <a:rPr lang="cs-CZ" dirty="0"/>
              <a:t> znamená slabý (neexistující) vztah – proměnnou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dirty="0"/>
              <a:t> z modelu vyloučíme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Pro rovnici s jedním prediktorem je ekvivalent ANOVY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F8F64F87-0B19-BD1B-F985-BD4274AADE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103" y="3861048"/>
            <a:ext cx="6903794" cy="878998"/>
          </a:xfrm>
          <a:prstGeom prst="rect">
            <a:avLst/>
          </a:prstGeom>
        </p:spPr>
      </p:pic>
      <p:sp>
        <p:nvSpPr>
          <p:cNvPr id="5" name="Obdélník: se zakulacenými rohy 4">
            <a:extLst>
              <a:ext uri="{FF2B5EF4-FFF2-40B4-BE49-F238E27FC236}">
                <a16:creationId xmlns:a16="http://schemas.microsoft.com/office/drawing/2014/main" id="{208086D7-4766-3477-7229-FC6A562CB443}"/>
              </a:ext>
            </a:extLst>
          </p:cNvPr>
          <p:cNvSpPr/>
          <p:nvPr/>
        </p:nvSpPr>
        <p:spPr>
          <a:xfrm>
            <a:off x="6300192" y="4005064"/>
            <a:ext cx="1656184" cy="792088"/>
          </a:xfrm>
          <a:prstGeom prst="roundRect">
            <a:avLst/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05461608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ECFA96B-0272-0630-0732-46D557797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Diagnostika residuí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F543924-6E22-B91F-0504-243378CDA9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Pokud je model pro data adekvátní, měla by být rezidua normálně rozdělena</a:t>
            </a:r>
          </a:p>
          <a:p>
            <a:r>
              <a:rPr lang="cs-CZ" dirty="0"/>
              <a:t>V datech by měla být </a:t>
            </a:r>
            <a:r>
              <a:rPr lang="cs-CZ" dirty="0" err="1"/>
              <a:t>homoskedasticita</a:t>
            </a:r>
            <a:r>
              <a:rPr lang="cs-CZ" dirty="0"/>
              <a:t> (viz níže) 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5A938E86-12E6-9594-14DF-85F0C0BEFC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984" y="1844824"/>
            <a:ext cx="4202330" cy="3856314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242C3DB6-C52F-4D72-F63A-A495B7634C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96" y="2852936"/>
            <a:ext cx="4737093" cy="3128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4652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FB4702A-F093-CEFC-8350-AFA32EC58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Legenda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39BC916-9C71-CB8A-F33E-A045888FC5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>
                <a:solidFill>
                  <a:schemeClr val="accent6"/>
                </a:solidFill>
              </a:rPr>
              <a:t>Změna pozice legendy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Výchozí nastavení pozice legendy je napravo od grafu. 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Použitím argumentu </a:t>
            </a:r>
            <a:r>
              <a:rPr lang="cs-CZ" b="1" i="1" dirty="0" err="1">
                <a:solidFill>
                  <a:schemeClr val="tx1"/>
                </a:solidFill>
              </a:rPr>
              <a:t>legend.position</a:t>
            </a:r>
            <a:r>
              <a:rPr lang="cs-CZ" b="1" i="1" dirty="0">
                <a:solidFill>
                  <a:schemeClr val="tx1"/>
                </a:solidFill>
              </a:rPr>
              <a:t> </a:t>
            </a:r>
            <a:r>
              <a:rPr lang="cs-CZ" dirty="0">
                <a:solidFill>
                  <a:schemeClr val="tx1"/>
                </a:solidFill>
              </a:rPr>
              <a:t>funkce </a:t>
            </a:r>
            <a:r>
              <a:rPr lang="cs-CZ" b="1" dirty="0" err="1">
                <a:solidFill>
                  <a:schemeClr val="tx1"/>
                </a:solidFill>
              </a:rPr>
              <a:t>theme</a:t>
            </a:r>
            <a:r>
              <a:rPr lang="cs-CZ" b="1" dirty="0">
                <a:solidFill>
                  <a:schemeClr val="tx1"/>
                </a:solidFill>
              </a:rPr>
              <a:t>() </a:t>
            </a:r>
            <a:r>
              <a:rPr lang="cs-CZ" dirty="0">
                <a:solidFill>
                  <a:schemeClr val="tx1"/>
                </a:solidFill>
              </a:rPr>
              <a:t>však můžete upravit jeho pozici. Možné hodnoty jsou „</a:t>
            </a:r>
            <a:r>
              <a:rPr lang="cs-CZ" dirty="0" err="1">
                <a:solidFill>
                  <a:schemeClr val="tx1"/>
                </a:solidFill>
              </a:rPr>
              <a:t>right</a:t>
            </a:r>
            <a:r>
              <a:rPr lang="cs-CZ" dirty="0">
                <a:solidFill>
                  <a:schemeClr val="tx1"/>
                </a:solidFill>
              </a:rPr>
              <a:t>“ (výchozí), „top“, „</a:t>
            </a:r>
            <a:r>
              <a:rPr lang="cs-CZ" dirty="0" err="1">
                <a:solidFill>
                  <a:schemeClr val="tx1"/>
                </a:solidFill>
              </a:rPr>
              <a:t>left</a:t>
            </a:r>
            <a:r>
              <a:rPr lang="cs-CZ" dirty="0">
                <a:solidFill>
                  <a:schemeClr val="tx1"/>
                </a:solidFill>
              </a:rPr>
              <a:t>“, „</a:t>
            </a:r>
            <a:r>
              <a:rPr lang="cs-CZ" dirty="0" err="1">
                <a:solidFill>
                  <a:schemeClr val="tx1"/>
                </a:solidFill>
              </a:rPr>
              <a:t>bottom</a:t>
            </a:r>
            <a:r>
              <a:rPr lang="cs-CZ" dirty="0">
                <a:solidFill>
                  <a:schemeClr val="tx1"/>
                </a:solidFill>
              </a:rPr>
              <a:t>“ , „</a:t>
            </a:r>
            <a:r>
              <a:rPr lang="cs-CZ" dirty="0" err="1">
                <a:solidFill>
                  <a:schemeClr val="tx1"/>
                </a:solidFill>
              </a:rPr>
              <a:t>none</a:t>
            </a:r>
            <a:r>
              <a:rPr lang="cs-CZ" dirty="0">
                <a:solidFill>
                  <a:schemeClr val="tx1"/>
                </a:solidFill>
              </a:rPr>
              <a:t>“ anebo nastavíme vlastní pozice</a:t>
            </a:r>
          </a:p>
          <a:p>
            <a:pPr marL="0" indent="0">
              <a:buNone/>
            </a:pPr>
            <a:endParaRPr lang="cs-CZ" dirty="0">
              <a:solidFill>
                <a:schemeClr val="accent6"/>
              </a:solidFill>
            </a:endParaRPr>
          </a:p>
          <a:p>
            <a:r>
              <a:rPr lang="cs-CZ" dirty="0">
                <a:solidFill>
                  <a:schemeClr val="accent6"/>
                </a:solidFill>
              </a:rPr>
              <a:t>Úprava písma, ohraničení, pozadí legendy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V rámci funkci </a:t>
            </a:r>
            <a:r>
              <a:rPr lang="cs-CZ" b="1" dirty="0" err="1">
                <a:solidFill>
                  <a:schemeClr val="tx1"/>
                </a:solidFill>
              </a:rPr>
              <a:t>theme</a:t>
            </a:r>
            <a:r>
              <a:rPr lang="cs-CZ" b="1" dirty="0">
                <a:solidFill>
                  <a:schemeClr val="tx1"/>
                </a:solidFill>
              </a:rPr>
              <a:t>()</a:t>
            </a:r>
          </a:p>
          <a:p>
            <a:pPr marL="0" indent="0">
              <a:buNone/>
            </a:pPr>
            <a:endParaRPr lang="cs-CZ" dirty="0">
              <a:solidFill>
                <a:schemeClr val="accent6"/>
              </a:solidFill>
            </a:endParaRPr>
          </a:p>
          <a:p>
            <a:pPr marL="0" indent="0">
              <a:buNone/>
            </a:pPr>
            <a:endParaRPr lang="cs-CZ" dirty="0">
              <a:solidFill>
                <a:schemeClr val="accent6"/>
              </a:solidFill>
            </a:endParaRPr>
          </a:p>
          <a:p>
            <a:r>
              <a:rPr lang="cs-CZ" dirty="0">
                <a:solidFill>
                  <a:schemeClr val="accent6"/>
                </a:solidFill>
              </a:rPr>
              <a:t>Odstranění názvu legendy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v rámci funkce </a:t>
            </a:r>
            <a:r>
              <a:rPr lang="cs-CZ" b="1" dirty="0" err="1">
                <a:solidFill>
                  <a:schemeClr val="tx1"/>
                </a:solidFill>
              </a:rPr>
              <a:t>theme</a:t>
            </a:r>
            <a:r>
              <a:rPr lang="cs-CZ" b="1" dirty="0">
                <a:solidFill>
                  <a:schemeClr val="tx1"/>
                </a:solidFill>
              </a:rPr>
              <a:t>()</a:t>
            </a:r>
          </a:p>
          <a:p>
            <a:pPr marL="0" indent="0">
              <a:buNone/>
            </a:pPr>
            <a:endParaRPr lang="cs-CZ" dirty="0">
              <a:solidFill>
                <a:schemeClr val="tx1"/>
              </a:solidFill>
            </a:endParaRPr>
          </a:p>
          <a:p>
            <a:r>
              <a:rPr lang="cs-CZ" dirty="0">
                <a:solidFill>
                  <a:schemeClr val="accent6"/>
                </a:solidFill>
              </a:rPr>
              <a:t>Odstranění legendy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V rámci funkce </a:t>
            </a:r>
            <a:r>
              <a:rPr lang="cs-CZ" b="1" dirty="0" err="1">
                <a:solidFill>
                  <a:schemeClr val="tx1"/>
                </a:solidFill>
              </a:rPr>
              <a:t>guides</a:t>
            </a:r>
            <a:r>
              <a:rPr lang="cs-CZ" b="1" dirty="0">
                <a:solidFill>
                  <a:schemeClr val="tx1"/>
                </a:solidFill>
              </a:rPr>
              <a:t>()</a:t>
            </a:r>
          </a:p>
          <a:p>
            <a:pPr marL="457200" lvl="1" indent="0">
              <a:buNone/>
            </a:pPr>
            <a:endParaRPr lang="cs-CZ" dirty="0">
              <a:solidFill>
                <a:schemeClr val="tx1"/>
              </a:solidFill>
            </a:endParaRPr>
          </a:p>
          <a:p>
            <a:pPr lvl="1"/>
            <a:endParaRPr lang="cs-CZ" dirty="0">
              <a:solidFill>
                <a:schemeClr val="tx1"/>
              </a:solidFill>
            </a:endParaRPr>
          </a:p>
          <a:p>
            <a:pPr lvl="1"/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15" name="Obrázek 14">
            <a:extLst>
              <a:ext uri="{FF2B5EF4-FFF2-40B4-BE49-F238E27FC236}">
                <a16:creationId xmlns:a16="http://schemas.microsoft.com/office/drawing/2014/main" id="{B6FC616D-5403-EA21-E149-2D89B05321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2497" y="2334731"/>
            <a:ext cx="3413503" cy="244468"/>
          </a:xfrm>
          <a:prstGeom prst="rect">
            <a:avLst/>
          </a:prstGeom>
        </p:spPr>
      </p:pic>
      <p:pic>
        <p:nvPicPr>
          <p:cNvPr id="17" name="Obrázek 16">
            <a:extLst>
              <a:ext uri="{FF2B5EF4-FFF2-40B4-BE49-F238E27FC236}">
                <a16:creationId xmlns:a16="http://schemas.microsoft.com/office/drawing/2014/main" id="{971597AC-2B42-C982-6D0A-F83484D3C3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4044" y="2583556"/>
            <a:ext cx="3866348" cy="279284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1B283E7B-66FC-0BAB-63A8-5F90BABDD45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50" t="8073"/>
          <a:stretch/>
        </p:blipFill>
        <p:spPr>
          <a:xfrm>
            <a:off x="3603308" y="4921951"/>
            <a:ext cx="4497084" cy="328566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710B1D5E-5EAE-A132-0FFD-84C1882783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43808" y="3580416"/>
            <a:ext cx="6012192" cy="707317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1C11A772-0066-39CA-B8D4-B6417B65F28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35896" y="5797781"/>
            <a:ext cx="3204396" cy="32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294526"/>
      </p:ext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9988B67-698F-377A-18FD-8E0F082E27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Grafické nástroje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8DF6D8D-C731-31A3-78E2-65D44EF948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Histogram reziduí</a:t>
            </a:r>
          </a:p>
          <a:p>
            <a:pPr marL="0" indent="0">
              <a:buNone/>
            </a:pPr>
            <a:r>
              <a:rPr lang="cs-CZ" b="0" dirty="0" err="1">
                <a:latin typeface="Consolas" panose="020B0609020204030204" pitchFamily="49" charset="0"/>
              </a:rPr>
              <a:t>hist</a:t>
            </a:r>
            <a:r>
              <a:rPr lang="cs-CZ" b="0" dirty="0">
                <a:latin typeface="Consolas" panose="020B0609020204030204" pitchFamily="49" charset="0"/>
              </a:rPr>
              <a:t>(</a:t>
            </a:r>
            <a:r>
              <a:rPr lang="cs-CZ" b="0" dirty="0" err="1">
                <a:latin typeface="Consolas" panose="020B0609020204030204" pitchFamily="49" charset="0"/>
              </a:rPr>
              <a:t>neonatial_weight$residuals</a:t>
            </a:r>
            <a:r>
              <a:rPr lang="cs-CZ" b="0" dirty="0">
                <a:latin typeface="Consolas" panose="020B0609020204030204" pitchFamily="49" charset="0"/>
              </a:rPr>
              <a:t>)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2D367742-B6C5-F343-C16F-994416AC76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9874" y="1916832"/>
            <a:ext cx="6584251" cy="3840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590204"/>
      </p:ext>
    </p:extLst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77987E1-3297-14A1-8A4C-C322D05360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Grafické nástroje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149613E-2527-85CD-5D65-75BB22CC5B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Rezidua vs. hodnoty Y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/>
              <a:t> 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5CCE5137-4413-767A-38C8-DB7B09D5E7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000" y="1340768"/>
            <a:ext cx="6230219" cy="724001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8292F8A6-D980-346C-9FC4-1A14337922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9874" y="2189977"/>
            <a:ext cx="6584251" cy="3840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606855"/>
      </p:ext>
    </p:extLst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B1E3CDA-2682-99EE-686C-839AC12F7C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Grafické nástroje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6B7F7FB-0602-D48E-B8D5-FE8F1714D2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Predikované hodnoty Y vs. Y (kvalita predikce)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5A1FD594-FCE9-12E1-CF25-B22D04A024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610" y="1412776"/>
            <a:ext cx="6858957" cy="704948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297DB6AE-3CE9-0ACF-FA94-E7C8202E47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9874" y="2421875"/>
            <a:ext cx="6584251" cy="3734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175150"/>
      </p:ext>
    </p:extLst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A8A0F62-A242-7EC9-349B-7441472A55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Lineární regresní analýza – více prediktorů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7004D4B4-DB04-CA98-96A1-01B4E31794F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>
                  <a:buFont typeface="Wingdings" panose="05000000000000000000" pitchFamily="2" charset="2"/>
                  <a:buChar char="q"/>
                </a:pPr>
                <a:r>
                  <a:rPr lang="cs-CZ" dirty="0"/>
                  <a:t>Přímé zobecnění jednoduché regrese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dirty="0"/>
                  <a:t>Další členy jsou přidány prostým přičtením, každá člen má svůj koeficient </a:t>
                </a:r>
                <a:r>
                  <a:rPr lang="cs-CZ" i="1" dirty="0" err="1">
                    <a:solidFill>
                      <a:schemeClr val="accent6"/>
                    </a:solidFill>
                    <a:latin typeface="Symbol" panose="05050102010706020507" pitchFamily="18" charset="2"/>
                  </a:rPr>
                  <a:t>b</a:t>
                </a:r>
                <a:r>
                  <a:rPr lang="cs-CZ" i="1" baseline="-25000" dirty="0" err="1">
                    <a:solidFill>
                      <a:schemeClr val="accent6"/>
                    </a:solidFill>
                  </a:rPr>
                  <a:t>k</a:t>
                </a:r>
                <a:endParaRPr lang="cs-CZ" i="1" baseline="-25000" dirty="0">
                  <a:solidFill>
                    <a:schemeClr val="accent6"/>
                  </a:solidFill>
                </a:endParaRP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dirty="0"/>
                  <a:t>Interpretace analogická jako u jednoduché regrese.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endParaRPr lang="cs-CZ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𝒀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𝑿</m:t>
                              </m:r>
                            </m:e>
                            <m:sub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𝑿</m:t>
                              </m:r>
                            </m:e>
                            <m:sub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b>
                          </m:s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,…,</m:t>
                          </m:r>
                          <m:sSub>
                            <m:sSubPr>
                              <m:ctrlP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𝑿</m:t>
                              </m:r>
                            </m:e>
                            <m:sub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𝒌</m:t>
                              </m:r>
                            </m:sub>
                          </m:sSub>
                        </m:e>
                      </m:d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cs-CZ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𝜺</m:t>
                      </m:r>
                    </m:oMath>
                  </m:oMathPara>
                </a14:m>
                <a:endParaRPr lang="cs-CZ" b="1" dirty="0">
                  <a:ea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𝒀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𝜷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𝜷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𝑿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𝜷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𝑿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+…+</m:t>
                      </m:r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𝜷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𝑲</m:t>
                          </m:r>
                        </m:sub>
                      </m:sSub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𝑿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𝑲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7004D4B4-DB04-CA98-96A1-01B4E31794F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35" t="-69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>
            <a:extLst>
              <a:ext uri="{FF2B5EF4-FFF2-40B4-BE49-F238E27FC236}">
                <a16:creationId xmlns:a16="http://schemas.microsoft.com/office/drawing/2014/main" id="{DBE29F58-782F-33D0-3320-7C80E4018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757" y="3460459"/>
            <a:ext cx="7954485" cy="552527"/>
          </a:xfrm>
          <a:prstGeom prst="rect">
            <a:avLst/>
          </a:prstGeom>
        </p:spPr>
      </p:pic>
      <p:sp>
        <p:nvSpPr>
          <p:cNvPr id="5" name="Obdélník: se zakulacenými rohy 4">
            <a:extLst>
              <a:ext uri="{FF2B5EF4-FFF2-40B4-BE49-F238E27FC236}">
                <a16:creationId xmlns:a16="http://schemas.microsoft.com/office/drawing/2014/main" id="{7E9D1149-9DD7-DBE0-6548-ECB8B2902C82}"/>
              </a:ext>
            </a:extLst>
          </p:cNvPr>
          <p:cNvSpPr/>
          <p:nvPr/>
        </p:nvSpPr>
        <p:spPr>
          <a:xfrm>
            <a:off x="467544" y="3356992"/>
            <a:ext cx="8280920" cy="720080"/>
          </a:xfrm>
          <a:prstGeom prst="round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14996"/>
      </p:ext>
    </p:extLst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3C87C37-958E-1585-1826-3FE96B815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Výběr proměnných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F5CB53D-9FF5-3C32-E044-879796FA41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obvykle ne všechny proměnné </a:t>
            </a:r>
            <a:r>
              <a:rPr lang="cs-CZ" i="1" dirty="0">
                <a:solidFill>
                  <a:schemeClr val="accent6"/>
                </a:solidFill>
              </a:rPr>
              <a:t>X</a:t>
            </a:r>
            <a:r>
              <a:rPr lang="cs-CZ" dirty="0"/>
              <a:t> v datech lze použít v modelu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proměnné </a:t>
            </a:r>
            <a:r>
              <a:rPr lang="cs-CZ" i="1" dirty="0">
                <a:solidFill>
                  <a:schemeClr val="accent6"/>
                </a:solidFill>
              </a:rPr>
              <a:t>X</a:t>
            </a:r>
            <a:r>
              <a:rPr lang="cs-CZ" dirty="0"/>
              <a:t> mohou být korelovány – nelze je obě použít v jednom modelu, jejich vliv se vzájemně oslabuje (vysoká hodnota signifikance)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často lze vytvořit více podobně kvalitních modelů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metody pro automatické budování modelů</a:t>
            </a:r>
          </a:p>
          <a:p>
            <a:pPr lvl="1"/>
            <a:r>
              <a:rPr lang="cs-CZ" dirty="0"/>
              <a:t>postupné budování modelů podle kritérií založených na testech vlivu</a:t>
            </a:r>
          </a:p>
          <a:p>
            <a:pPr lvl="1"/>
            <a:r>
              <a:rPr lang="cs-CZ" dirty="0"/>
              <a:t>sekvenční metody – další krok je závislý na předcházejících</a:t>
            </a:r>
          </a:p>
          <a:p>
            <a:pPr lvl="1"/>
            <a:r>
              <a:rPr lang="cs-CZ" dirty="0"/>
              <a:t>zdaleka neprozkoumávají všechny možnosti</a:t>
            </a:r>
          </a:p>
          <a:p>
            <a:pPr lvl="1"/>
            <a:r>
              <a:rPr lang="cs-CZ" dirty="0"/>
              <a:t>nalezený model není optimální (nepoužívá se kritérium </a:t>
            </a:r>
            <a:r>
              <a:rPr lang="cs-CZ" dirty="0" err="1"/>
              <a:t>optimality</a:t>
            </a:r>
            <a:r>
              <a:rPr lang="cs-CZ" dirty="0"/>
              <a:t>)</a:t>
            </a:r>
          </a:p>
          <a:p>
            <a:pPr lvl="1"/>
            <a:r>
              <a:rPr lang="cs-CZ" dirty="0"/>
              <a:t>různé metody mohou vést k různým modelům</a:t>
            </a:r>
          </a:p>
          <a:p>
            <a:pPr lvl="1"/>
            <a:r>
              <a:rPr lang="cs-CZ" dirty="0"/>
              <a:t>při větším počtu proměnných (asi &gt;20) nemusejí vést ke smysluplným modelům </a:t>
            </a:r>
          </a:p>
          <a:p>
            <a:pPr lvl="1"/>
            <a:r>
              <a:rPr lang="cs-CZ" dirty="0"/>
              <a:t>přijetí nebo modifikace nalezeného modelu </a:t>
            </a:r>
            <a:r>
              <a:rPr lang="cs-CZ" dirty="0">
                <a:solidFill>
                  <a:schemeClr val="accent6"/>
                </a:solidFill>
              </a:rPr>
              <a:t>je vždy volba uživatele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6891201"/>
      </p:ext>
    </p:extLst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B121AD9-EDCE-FB0C-1BDE-236D3D26E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Automatický výběr proměnných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2A40A09-2A0A-298A-FDC8-4343D81E10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s-CZ" dirty="0">
                <a:solidFill>
                  <a:schemeClr val="accent6"/>
                </a:solidFill>
              </a:rPr>
              <a:t>FORWARD </a:t>
            </a:r>
            <a:r>
              <a:rPr lang="cs-CZ" dirty="0"/>
              <a:t>– postupné zařazování prediktorů</a:t>
            </a:r>
          </a:p>
          <a:p>
            <a:pPr lvl="1">
              <a:spcAft>
                <a:spcPts val="0"/>
              </a:spcAft>
            </a:pPr>
            <a:r>
              <a:rPr lang="cs-CZ" dirty="0"/>
              <a:t>začíná s modelem obsahujícím jen konstantu</a:t>
            </a:r>
          </a:p>
          <a:p>
            <a:pPr lvl="1">
              <a:spcAft>
                <a:spcPts val="0"/>
              </a:spcAft>
            </a:pPr>
            <a:r>
              <a:rPr lang="cs-CZ" dirty="0"/>
              <a:t>postupné zařazování prediktorů podle určitého kritéria </a:t>
            </a:r>
          </a:p>
          <a:p>
            <a:pPr lvl="1">
              <a:spcAft>
                <a:spcPts val="0"/>
              </a:spcAft>
            </a:pPr>
            <a:r>
              <a:rPr lang="cs-CZ" dirty="0"/>
              <a:t>obvykle není zaručeno, že všechny proměnné v modelu jsou signifikantní</a:t>
            </a:r>
          </a:p>
          <a:p>
            <a:pPr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s-CZ" dirty="0">
                <a:solidFill>
                  <a:schemeClr val="accent6"/>
                </a:solidFill>
              </a:rPr>
              <a:t>BACKWARD</a:t>
            </a:r>
            <a:r>
              <a:rPr lang="cs-CZ" dirty="0"/>
              <a:t> – postupné vyřazování prediktorů</a:t>
            </a:r>
          </a:p>
          <a:p>
            <a:pPr lvl="1">
              <a:spcAft>
                <a:spcPts val="0"/>
              </a:spcAft>
            </a:pPr>
            <a:r>
              <a:rPr lang="cs-CZ" dirty="0"/>
              <a:t>začíná s plným modelem</a:t>
            </a:r>
          </a:p>
          <a:p>
            <a:pPr lvl="1">
              <a:spcAft>
                <a:spcPts val="0"/>
              </a:spcAft>
            </a:pPr>
            <a:r>
              <a:rPr lang="cs-CZ" dirty="0"/>
              <a:t>postupně jsou odstraňovány proměnné podle určitého kritéria</a:t>
            </a:r>
          </a:p>
          <a:p>
            <a:pPr lvl="1">
              <a:spcAft>
                <a:spcPts val="0"/>
              </a:spcAft>
            </a:pPr>
            <a:r>
              <a:rPr lang="cs-CZ" dirty="0"/>
              <a:t>přesnost modelu klesá</a:t>
            </a:r>
          </a:p>
          <a:p>
            <a:pPr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s-CZ" dirty="0">
                <a:solidFill>
                  <a:schemeClr val="accent6"/>
                </a:solidFill>
              </a:rPr>
              <a:t>STEPWISE</a:t>
            </a:r>
            <a:r>
              <a:rPr lang="cs-CZ" dirty="0"/>
              <a:t> – kombinace obou</a:t>
            </a:r>
          </a:p>
          <a:p>
            <a:pPr lvl="1">
              <a:spcAft>
                <a:spcPts val="0"/>
              </a:spcAft>
            </a:pPr>
            <a:r>
              <a:rPr lang="cs-CZ" dirty="0"/>
              <a:t>začíná s modelem obsahujícím jen konstantu</a:t>
            </a:r>
          </a:p>
          <a:p>
            <a:pPr lvl="1">
              <a:spcAft>
                <a:spcPts val="0"/>
              </a:spcAft>
            </a:pPr>
            <a:r>
              <a:rPr lang="cs-CZ" dirty="0"/>
              <a:t>přidává proměnné metodou FORWARD</a:t>
            </a:r>
          </a:p>
          <a:p>
            <a:pPr lvl="1">
              <a:spcAft>
                <a:spcPts val="0"/>
              </a:spcAft>
            </a:pPr>
            <a:r>
              <a:rPr lang="cs-CZ" dirty="0"/>
              <a:t>po každém přidání  zkouší metodou BACKWARD odstranit dříve přidané proměnné</a:t>
            </a:r>
          </a:p>
          <a:p>
            <a:pPr lvl="1">
              <a:spcAft>
                <a:spcPts val="0"/>
              </a:spcAft>
            </a:pPr>
            <a:r>
              <a:rPr lang="cs-CZ" dirty="0"/>
              <a:t>nejkomplexnější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85989750"/>
      </p:ext>
    </p:extLst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5330ECC-A014-35B0-F0F0-2C409AB95B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Doporučení při budování modelu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9175E41-F266-BE03-4B6C-D6197062AF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využijte všech teoretických znalostí modelované problematiky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>
                <a:solidFill>
                  <a:schemeClr val="accent6"/>
                </a:solidFill>
              </a:rPr>
              <a:t>prozkoumejte</a:t>
            </a:r>
            <a:r>
              <a:rPr lang="cs-CZ" dirty="0"/>
              <a:t> datovou situaci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cs-CZ" dirty="0"/>
              <a:t>korelační matice nezávislých proměnných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cs-CZ" dirty="0"/>
              <a:t>bodové grafy všech nezávislých proměnných mezi sebou i se závislou proměnnou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z korelovaných  nezávislých proměnných zvolte do modelu jednu, případně proměnné vhodně zkombinujte  (např. vážený průměr)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proměnné slabě korelované se závislou můžete z modelování vyloučit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není-li vysvětlený rozptyl přijatelný, vyzkoušejte i funkce vysvětlujících proměnných (</a:t>
            </a:r>
            <a:r>
              <a:rPr lang="cs-CZ" dirty="0">
                <a:solidFill>
                  <a:schemeClr val="accent6"/>
                </a:solidFill>
              </a:rPr>
              <a:t>pozor na smysluplnost</a:t>
            </a:r>
            <a:r>
              <a:rPr lang="cs-CZ" dirty="0"/>
              <a:t>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kontrolujte statistickou významnost proměnných v modelu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při automatickém budování modelu vyzkoušejte více metod a vždy zhodnoťte věcnou smysluplnost modelu, nalezené modely případně upravte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vyzkoušejte více variant modelu a vyberte nejvhodnější i s ohledem na </a:t>
            </a:r>
            <a:r>
              <a:rPr lang="cs-CZ" dirty="0" err="1"/>
              <a:t>interpretovatelnost</a:t>
            </a:r>
            <a:r>
              <a:rPr lang="cs-CZ" dirty="0"/>
              <a:t> modelu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619470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30034DD-28CE-8B37-BDF1-5A7F367F01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Export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8CA8F7A-7E12-0E97-E942-D9F054BF4B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0" dirty="0"/>
              <a:t>Pokud chcete, aby byla při exportování zachovaná kvalita obrázků, doporučujeme např. </a:t>
            </a:r>
            <a:r>
              <a:rPr lang="cs-CZ" dirty="0"/>
              <a:t>funkci </a:t>
            </a:r>
            <a:r>
              <a:rPr lang="cs-CZ" dirty="0" err="1"/>
              <a:t>ggsave</a:t>
            </a:r>
            <a:r>
              <a:rPr lang="cs-CZ" dirty="0"/>
              <a:t>()</a:t>
            </a:r>
            <a:r>
              <a:rPr lang="cs-CZ" b="0" dirty="0"/>
              <a:t> a zadat formát vektorové grafiky </a:t>
            </a:r>
            <a:r>
              <a:rPr lang="cs-CZ" i="1" dirty="0">
                <a:solidFill>
                  <a:schemeClr val="accent6"/>
                </a:solidFill>
              </a:rPr>
              <a:t>"</a:t>
            </a:r>
            <a:r>
              <a:rPr lang="cs-CZ" i="1" dirty="0" err="1">
                <a:solidFill>
                  <a:schemeClr val="accent6"/>
                </a:solidFill>
              </a:rPr>
              <a:t>svg</a:t>
            </a:r>
            <a:r>
              <a:rPr lang="cs-CZ" i="1" dirty="0">
                <a:solidFill>
                  <a:schemeClr val="accent6"/>
                </a:solidFill>
              </a:rPr>
              <a:t>".</a:t>
            </a:r>
          </a:p>
          <a:p>
            <a:r>
              <a:rPr lang="cs-CZ" b="0" dirty="0"/>
              <a:t>Potřeba balíku </a:t>
            </a:r>
            <a:r>
              <a:rPr lang="cs-CZ" i="1" dirty="0" err="1"/>
              <a:t>svglite</a:t>
            </a:r>
            <a:r>
              <a:rPr lang="cs-CZ" i="1" dirty="0"/>
              <a:t>.</a:t>
            </a:r>
            <a:endParaRPr lang="cs-CZ" b="0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r>
              <a:rPr lang="cs-CZ" b="0" dirty="0"/>
              <a:t>Také můžete obrázky uložit i do jiných formátů: </a:t>
            </a:r>
            <a:r>
              <a:rPr lang="cs-CZ" i="1" dirty="0">
                <a:solidFill>
                  <a:schemeClr val="accent6"/>
                </a:solidFill>
              </a:rPr>
              <a:t>"</a:t>
            </a:r>
            <a:r>
              <a:rPr lang="cs-CZ" i="1" dirty="0" err="1">
                <a:solidFill>
                  <a:schemeClr val="accent6"/>
                </a:solidFill>
              </a:rPr>
              <a:t>eps</a:t>
            </a:r>
            <a:r>
              <a:rPr lang="cs-CZ" i="1" dirty="0">
                <a:solidFill>
                  <a:schemeClr val="accent6"/>
                </a:solidFill>
              </a:rPr>
              <a:t>", "</a:t>
            </a:r>
            <a:r>
              <a:rPr lang="cs-CZ" i="1" dirty="0" err="1">
                <a:solidFill>
                  <a:schemeClr val="accent6"/>
                </a:solidFill>
              </a:rPr>
              <a:t>ps</a:t>
            </a:r>
            <a:r>
              <a:rPr lang="cs-CZ" i="1" dirty="0">
                <a:solidFill>
                  <a:schemeClr val="accent6"/>
                </a:solidFill>
              </a:rPr>
              <a:t>", "tex" </a:t>
            </a:r>
            <a:r>
              <a:rPr lang="cs-CZ" b="0" i="1" dirty="0">
                <a:solidFill>
                  <a:schemeClr val="tx1"/>
                </a:solidFill>
              </a:rPr>
              <a:t>(</a:t>
            </a:r>
            <a:r>
              <a:rPr lang="cs-CZ" b="0" i="1" dirty="0" err="1">
                <a:solidFill>
                  <a:schemeClr val="tx1"/>
                </a:solidFill>
              </a:rPr>
              <a:t>pictex</a:t>
            </a:r>
            <a:r>
              <a:rPr lang="cs-CZ" b="0" i="1" dirty="0">
                <a:solidFill>
                  <a:schemeClr val="tx1"/>
                </a:solidFill>
              </a:rPr>
              <a:t>), </a:t>
            </a:r>
            <a:r>
              <a:rPr lang="cs-CZ" i="1" dirty="0">
                <a:solidFill>
                  <a:schemeClr val="accent6"/>
                </a:solidFill>
              </a:rPr>
              <a:t>"</a:t>
            </a:r>
            <a:r>
              <a:rPr lang="cs-CZ" i="1" dirty="0" err="1">
                <a:solidFill>
                  <a:schemeClr val="accent6"/>
                </a:solidFill>
              </a:rPr>
              <a:t>pdf</a:t>
            </a:r>
            <a:r>
              <a:rPr lang="cs-CZ" i="1" dirty="0">
                <a:solidFill>
                  <a:schemeClr val="accent6"/>
                </a:solidFill>
              </a:rPr>
              <a:t>", "</a:t>
            </a:r>
            <a:r>
              <a:rPr lang="cs-CZ" i="1" dirty="0" err="1">
                <a:solidFill>
                  <a:schemeClr val="accent6"/>
                </a:solidFill>
              </a:rPr>
              <a:t>jpeg</a:t>
            </a:r>
            <a:r>
              <a:rPr lang="cs-CZ" i="1" dirty="0">
                <a:solidFill>
                  <a:schemeClr val="accent6"/>
                </a:solidFill>
              </a:rPr>
              <a:t>", "</a:t>
            </a:r>
            <a:r>
              <a:rPr lang="cs-CZ" i="1" dirty="0" err="1">
                <a:solidFill>
                  <a:schemeClr val="accent6"/>
                </a:solidFill>
              </a:rPr>
              <a:t>tiff</a:t>
            </a:r>
            <a:r>
              <a:rPr lang="cs-CZ" i="1" dirty="0">
                <a:solidFill>
                  <a:schemeClr val="accent6"/>
                </a:solidFill>
              </a:rPr>
              <a:t>", "</a:t>
            </a:r>
            <a:r>
              <a:rPr lang="cs-CZ" i="1" dirty="0" err="1">
                <a:solidFill>
                  <a:schemeClr val="accent6"/>
                </a:solidFill>
              </a:rPr>
              <a:t>png</a:t>
            </a:r>
            <a:r>
              <a:rPr lang="cs-CZ" i="1" dirty="0">
                <a:solidFill>
                  <a:schemeClr val="accent6"/>
                </a:solidFill>
              </a:rPr>
              <a:t>", "</a:t>
            </a:r>
            <a:r>
              <a:rPr lang="cs-CZ" i="1" dirty="0" err="1">
                <a:solidFill>
                  <a:schemeClr val="accent6"/>
                </a:solidFill>
              </a:rPr>
              <a:t>bmp</a:t>
            </a:r>
            <a:r>
              <a:rPr lang="cs-CZ" i="1" dirty="0">
                <a:solidFill>
                  <a:schemeClr val="accent6"/>
                </a:solidFill>
              </a:rPr>
              <a:t>", "</a:t>
            </a:r>
            <a:r>
              <a:rPr lang="cs-CZ" i="1" dirty="0" err="1">
                <a:solidFill>
                  <a:schemeClr val="accent6"/>
                </a:solidFill>
              </a:rPr>
              <a:t>wmf</a:t>
            </a:r>
            <a:r>
              <a:rPr lang="cs-CZ" i="1" dirty="0">
                <a:solidFill>
                  <a:schemeClr val="accent6"/>
                </a:solidFill>
              </a:rPr>
              <a:t>" </a:t>
            </a:r>
            <a:r>
              <a:rPr lang="cs-CZ" b="0" i="1" dirty="0"/>
              <a:t>(</a:t>
            </a:r>
            <a:r>
              <a:rPr lang="cs-CZ" b="0" i="1" dirty="0" err="1"/>
              <a:t>windows</a:t>
            </a:r>
            <a:r>
              <a:rPr lang="cs-CZ" b="0" i="1" dirty="0"/>
              <a:t> </a:t>
            </a:r>
            <a:r>
              <a:rPr lang="cs-CZ" b="0" i="1" dirty="0" err="1"/>
              <a:t>only</a:t>
            </a:r>
            <a:r>
              <a:rPr lang="cs-CZ" b="0" i="1" dirty="0"/>
              <a:t>).</a:t>
            </a:r>
          </a:p>
          <a:p>
            <a:pPr marL="0" indent="0">
              <a:buNone/>
            </a:pPr>
            <a:endParaRPr lang="cs-CZ" b="0" i="1" dirty="0"/>
          </a:p>
          <a:p>
            <a:r>
              <a:rPr lang="cs-CZ" b="0" dirty="0"/>
              <a:t>Obrázek se uloží poslední graf do pracovního adresáře, který je aktuálně nastaven nebo zvolíte celou cestu uložení.</a:t>
            </a:r>
          </a:p>
          <a:p>
            <a:pPr marL="0" indent="0">
              <a:buNone/>
            </a:pPr>
            <a:endParaRPr lang="cs-CZ" b="0" dirty="0"/>
          </a:p>
          <a:p>
            <a:r>
              <a:rPr lang="cs-CZ" dirty="0"/>
              <a:t>Záložka </a:t>
            </a:r>
            <a:r>
              <a:rPr lang="cs-CZ" dirty="0" err="1"/>
              <a:t>Plots</a:t>
            </a:r>
            <a:r>
              <a:rPr lang="cs-CZ" dirty="0"/>
              <a:t> – Export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93996E3F-D171-FDF3-6E2D-DF65541764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3888" y="5301478"/>
            <a:ext cx="4791075" cy="7143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059967D5-6D4E-747C-BC3C-B255506915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9792" y="2204864"/>
            <a:ext cx="3096344" cy="28992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736470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C467025-DADF-F0F7-ADB1-4C80E038AC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Program kurzu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7050F9E-857E-D79A-067F-5F2B5868DC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cs-CZ" sz="1800" dirty="0">
                <a:solidFill>
                  <a:schemeClr val="accent6">
                    <a:lumMod val="75000"/>
                  </a:schemeClr>
                </a:solidFill>
              </a:rPr>
              <a:t>Den </a:t>
            </a:r>
          </a:p>
          <a:p>
            <a:pPr marL="0" indent="0">
              <a:buNone/>
            </a:pPr>
            <a:r>
              <a:rPr lang="cs-CZ" sz="1800" b="1" dirty="0"/>
              <a:t>         </a:t>
            </a:r>
            <a:r>
              <a:rPr lang="cs-CZ" sz="1800" b="1" dirty="0">
                <a:solidFill>
                  <a:schemeClr val="accent6">
                    <a:lumMod val="50000"/>
                  </a:schemeClr>
                </a:solidFill>
              </a:rPr>
              <a:t>Dopoledne					</a:t>
            </a:r>
          </a:p>
          <a:p>
            <a:pPr marL="0" indent="0">
              <a:buNone/>
            </a:pPr>
            <a:r>
              <a:rPr lang="cs-CZ" sz="1800" b="0" dirty="0"/>
              <a:t>         Vizualizace dat				</a:t>
            </a:r>
          </a:p>
          <a:p>
            <a:pPr marL="0" indent="0">
              <a:buNone/>
            </a:pPr>
            <a:r>
              <a:rPr lang="cs-CZ" sz="1800" b="0" dirty="0"/>
              <a:t>         Balík ggplot2				                     	</a:t>
            </a:r>
          </a:p>
          <a:p>
            <a:pPr marL="0" indent="0">
              <a:buNone/>
            </a:pPr>
            <a:r>
              <a:rPr lang="cs-CZ" sz="1800" b="0" dirty="0">
                <a:solidFill>
                  <a:schemeClr val="accent6">
                    <a:lumMod val="50000"/>
                  </a:schemeClr>
                </a:solidFill>
              </a:rPr>
              <a:t>		</a:t>
            </a:r>
            <a:endParaRPr lang="cs-CZ" sz="1800" b="0" dirty="0"/>
          </a:p>
          <a:p>
            <a:pPr marL="0" indent="0">
              <a:buNone/>
            </a:pPr>
            <a:r>
              <a:rPr lang="cs-CZ" sz="1800" dirty="0">
                <a:solidFill>
                  <a:schemeClr val="accent6">
                    <a:lumMod val="50000"/>
                  </a:schemeClr>
                </a:solidFill>
              </a:rPr>
              <a:t>         Odpoledne </a:t>
            </a:r>
            <a:r>
              <a:rPr lang="cs-CZ" sz="1800" b="0" dirty="0"/>
              <a:t>	</a:t>
            </a:r>
          </a:p>
          <a:p>
            <a:pPr marL="0" indent="0">
              <a:buNone/>
            </a:pPr>
            <a:r>
              <a:rPr lang="cs-CZ" sz="1800" b="0" dirty="0"/>
              <a:t>         Popisná statistika</a:t>
            </a:r>
            <a:endParaRPr lang="cs-CZ" sz="1800" dirty="0"/>
          </a:p>
          <a:p>
            <a:pPr marL="0" indent="0">
              <a:buNone/>
            </a:pPr>
            <a:r>
              <a:rPr lang="cs-CZ" sz="1800" b="0" dirty="0"/>
              <a:t>         Intervaly spolehlivosti</a:t>
            </a:r>
            <a:endParaRPr lang="cs-CZ" sz="1800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cs-CZ" sz="1800" b="0" dirty="0"/>
              <a:t>         Testování hypotéz</a:t>
            </a:r>
            <a:endParaRPr lang="cs-CZ" sz="1800" b="1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cs-CZ" sz="1800" b="0" dirty="0"/>
              <a:t>         Parametrické testy </a:t>
            </a:r>
            <a:r>
              <a:rPr lang="cs-CZ" sz="1800" dirty="0"/>
              <a:t>	</a:t>
            </a:r>
            <a:endParaRPr lang="cs-CZ" sz="1800" b="0" dirty="0"/>
          </a:p>
          <a:p>
            <a:pPr marL="0" indent="0">
              <a:buNone/>
            </a:pPr>
            <a:r>
              <a:rPr lang="cs-CZ" sz="1800" b="0" dirty="0"/>
              <a:t>						</a:t>
            </a:r>
          </a:p>
          <a:p>
            <a:pPr marL="0" indent="0">
              <a:buNone/>
            </a:pPr>
            <a:r>
              <a:rPr lang="cs-CZ" sz="1800" b="0" dirty="0"/>
              <a:t>							</a:t>
            </a:r>
          </a:p>
          <a:p>
            <a:pPr marL="0" indent="0">
              <a:buNone/>
            </a:pPr>
            <a:r>
              <a:rPr lang="cs-CZ" sz="1800" b="0" dirty="0"/>
              <a:t>	</a:t>
            </a:r>
            <a:r>
              <a:rPr lang="cs-CZ" sz="1800" dirty="0"/>
              <a:t>	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7CA47E48-FC1C-926C-D47E-3490E2D7C4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3140968"/>
            <a:ext cx="5112568" cy="23984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019044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6059132-66CB-C739-0A49-103D2FE28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Statistické transformace tzv. </a:t>
            </a:r>
            <a:r>
              <a:rPr lang="cs-CZ" dirty="0" err="1"/>
              <a:t>stats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C000556-7D4F-A9CD-BEF1-F17AFD8A80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Alternativní způsob, jak vytvořit vrstvu.</a:t>
            </a:r>
          </a:p>
          <a:p>
            <a:r>
              <a:rPr lang="cs-CZ" dirty="0">
                <a:solidFill>
                  <a:schemeClr val="accent6"/>
                </a:solidFill>
              </a:rPr>
              <a:t>Statistické transformace</a:t>
            </a:r>
            <a:r>
              <a:rPr lang="cs-CZ" b="0" dirty="0"/>
              <a:t> dopočítávají další proměnné, které se při vizualizaci dat použijí (četnost, pravděpodobnost, …).</a:t>
            </a:r>
          </a:p>
          <a:p>
            <a:r>
              <a:rPr lang="cs-CZ" i="1" dirty="0">
                <a:solidFill>
                  <a:schemeClr val="accent6"/>
                </a:solidFill>
              </a:rPr>
              <a:t>Příklad tvorby histogramu:</a:t>
            </a:r>
          </a:p>
          <a:p>
            <a:pPr lvl="1"/>
            <a:r>
              <a:rPr lang="cs-CZ" b="0" dirty="0"/>
              <a:t>s využitím </a:t>
            </a:r>
            <a:r>
              <a:rPr lang="cs-CZ" b="0" dirty="0" err="1"/>
              <a:t>geom_histogram</a:t>
            </a:r>
            <a:r>
              <a:rPr lang="cs-CZ" b="0" dirty="0"/>
              <a:t>()/</a:t>
            </a:r>
            <a:r>
              <a:rPr lang="cs-CZ" dirty="0"/>
              <a:t> </a:t>
            </a:r>
            <a:r>
              <a:rPr lang="cs-CZ" dirty="0" err="1"/>
              <a:t>stat_bin</a:t>
            </a:r>
            <a:r>
              <a:rPr lang="cs-CZ" dirty="0"/>
              <a:t>()</a:t>
            </a:r>
            <a:r>
              <a:rPr lang="cs-CZ" b="0" dirty="0"/>
              <a:t>,</a:t>
            </a:r>
          </a:p>
          <a:p>
            <a:pPr marL="457200" lvl="1" indent="0">
              <a:buNone/>
            </a:pPr>
            <a:endParaRPr lang="cs-CZ" b="0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r>
              <a:rPr lang="cs-CZ" i="1" dirty="0">
                <a:solidFill>
                  <a:schemeClr val="accent6"/>
                </a:solidFill>
              </a:rPr>
              <a:t>Příklad tvorby Q-Q grafu:</a:t>
            </a:r>
            <a:endParaRPr lang="cs-CZ" b="1" dirty="0"/>
          </a:p>
          <a:p>
            <a:pPr lvl="1"/>
            <a:r>
              <a:rPr lang="cs-CZ" b="0" dirty="0"/>
              <a:t>s využitím </a:t>
            </a:r>
            <a:r>
              <a:rPr lang="cs-CZ" b="0" dirty="0" err="1"/>
              <a:t>geom_qq</a:t>
            </a:r>
            <a:r>
              <a:rPr lang="cs-CZ" b="0" dirty="0"/>
              <a:t>()/</a:t>
            </a:r>
            <a:r>
              <a:rPr lang="cs-CZ" dirty="0"/>
              <a:t> </a:t>
            </a:r>
            <a:r>
              <a:rPr lang="cs-CZ" dirty="0" err="1"/>
              <a:t>stat_qq</a:t>
            </a:r>
            <a:r>
              <a:rPr lang="cs-CZ" dirty="0"/>
              <a:t>()</a:t>
            </a:r>
            <a:r>
              <a:rPr lang="cs-CZ" b="0" dirty="0"/>
              <a:t>,</a:t>
            </a:r>
            <a:endParaRPr lang="cs-CZ" b="1" dirty="0"/>
          </a:p>
          <a:p>
            <a:pPr marL="457200" lvl="1" indent="0">
              <a:buNone/>
            </a:pPr>
            <a:endParaRPr lang="cs-CZ" b="1" dirty="0"/>
          </a:p>
          <a:p>
            <a:pPr marL="457200" lvl="1" indent="0">
              <a:buNone/>
            </a:pPr>
            <a:endParaRPr lang="cs-CZ" b="1" dirty="0"/>
          </a:p>
          <a:p>
            <a:pPr marL="457200" lvl="1" indent="0">
              <a:buNone/>
            </a:pPr>
            <a:endParaRPr lang="cs-CZ" b="1" dirty="0"/>
          </a:p>
          <a:p>
            <a:pPr marL="457200" lvl="1" indent="0">
              <a:buNone/>
            </a:pPr>
            <a:endParaRPr lang="cs-CZ" b="1" dirty="0"/>
          </a:p>
          <a:p>
            <a:pPr marL="457200" lvl="1" indent="0">
              <a:buNone/>
            </a:pPr>
            <a:endParaRPr lang="cs-CZ" b="1" dirty="0"/>
          </a:p>
          <a:p>
            <a:pPr marL="457200" lvl="1" indent="0">
              <a:buNone/>
            </a:pPr>
            <a:endParaRPr lang="cs-CZ" b="1" dirty="0"/>
          </a:p>
          <a:p>
            <a:pPr marL="0" indent="0">
              <a:buNone/>
            </a:pPr>
            <a:endParaRPr lang="cs-CZ" i="1" dirty="0">
              <a:solidFill>
                <a:schemeClr val="accent6"/>
              </a:solidFill>
            </a:endParaRP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F5EB1241-7E3C-B2E9-F638-951527C03C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8830" y="2780928"/>
            <a:ext cx="2703968" cy="864934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4E396C80-C4C9-75B6-208D-FE12498077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6136" y="2016675"/>
            <a:ext cx="2703968" cy="1954498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B03DB92C-8000-DAA8-72CC-88CF690625E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97"/>
          <a:stretch/>
        </p:blipFill>
        <p:spPr>
          <a:xfrm>
            <a:off x="4716016" y="4139616"/>
            <a:ext cx="2703968" cy="1954497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64608273-BAB1-BDEB-2BAE-20EF0DBE56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0244" y="4509120"/>
            <a:ext cx="2741139" cy="1215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9570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CF5580E-2B28-9EAD-B595-D5576960B5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5. Dělení grafu </a:t>
            </a:r>
            <a:r>
              <a:rPr lang="cs-CZ" sz="3200" b="0" dirty="0"/>
              <a:t>–</a:t>
            </a:r>
            <a:r>
              <a:rPr lang="cs-CZ" dirty="0"/>
              <a:t> </a:t>
            </a:r>
            <a:r>
              <a:rPr lang="cs-CZ" dirty="0" err="1"/>
              <a:t>facets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D3AC687-B09C-1354-6A70-263F9B1900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Graf můžete také rozdělit do několika menších podgrafů, což zabezpečuje technika zvaná </a:t>
            </a:r>
            <a:r>
              <a:rPr lang="cs-CZ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faceting</a:t>
            </a:r>
            <a:r>
              <a:rPr lang="cs-CZ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cs-CZ" b="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r>
              <a:rPr lang="cs-CZ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Proces </a:t>
            </a:r>
            <a:r>
              <a:rPr lang="cs-CZ" i="1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dělení grafu</a:t>
            </a:r>
            <a:r>
              <a:rPr lang="cs-CZ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je běžný například při porovnávání různých skupin dat a hledání nějakých společných vlastností. </a:t>
            </a:r>
          </a:p>
          <a:p>
            <a:r>
              <a:rPr lang="cs-CZ" b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cs-CZ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va základní typy dělení grafů: </a:t>
            </a:r>
            <a:endParaRPr lang="cs-CZ" b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5545B694-A9E3-C9C9-1989-C202706E78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32" t="3007" r="48334" b="9788"/>
          <a:stretch/>
        </p:blipFill>
        <p:spPr>
          <a:xfrm>
            <a:off x="3656525" y="4492959"/>
            <a:ext cx="1830950" cy="1830950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DABBF546-E9F8-665F-6338-D84FFC9A36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7753" t="13258" r="2246" b="15152"/>
          <a:stretch/>
        </p:blipFill>
        <p:spPr>
          <a:xfrm>
            <a:off x="3306292" y="2732568"/>
            <a:ext cx="1515021" cy="1502846"/>
          </a:xfrm>
          <a:prstGeom prst="rect">
            <a:avLst/>
          </a:prstGeom>
        </p:spPr>
      </p:pic>
      <p:pic>
        <p:nvPicPr>
          <p:cNvPr id="14" name="Obrázek 13">
            <a:extLst>
              <a:ext uri="{FF2B5EF4-FFF2-40B4-BE49-F238E27FC236}">
                <a16:creationId xmlns:a16="http://schemas.microsoft.com/office/drawing/2014/main" id="{D3E22BE5-E2E9-0CCC-6FC5-1E3526C121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2405" y="2575543"/>
            <a:ext cx="2696545" cy="1788643"/>
          </a:xfrm>
          <a:prstGeom prst="rect">
            <a:avLst/>
          </a:prstGeom>
        </p:spPr>
      </p:pic>
      <p:pic>
        <p:nvPicPr>
          <p:cNvPr id="16" name="Obrázek 15">
            <a:extLst>
              <a:ext uri="{FF2B5EF4-FFF2-40B4-BE49-F238E27FC236}">
                <a16:creationId xmlns:a16="http://schemas.microsoft.com/office/drawing/2014/main" id="{11865A70-6181-09FB-A003-10B5425527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8546" y="4653123"/>
            <a:ext cx="2500746" cy="1656338"/>
          </a:xfrm>
          <a:prstGeom prst="rect">
            <a:avLst/>
          </a:prstGeom>
        </p:spPr>
      </p:pic>
      <p:sp>
        <p:nvSpPr>
          <p:cNvPr id="17" name="TextovéPole 16">
            <a:extLst>
              <a:ext uri="{FF2B5EF4-FFF2-40B4-BE49-F238E27FC236}">
                <a16:creationId xmlns:a16="http://schemas.microsoft.com/office/drawing/2014/main" id="{F5C72E7B-8B3E-30F5-253D-4FF193F9B1DF}"/>
              </a:ext>
            </a:extLst>
          </p:cNvPr>
          <p:cNvSpPr txBox="1"/>
          <p:nvPr/>
        </p:nvSpPr>
        <p:spPr>
          <a:xfrm>
            <a:off x="540562" y="3244334"/>
            <a:ext cx="2663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err="1"/>
              <a:t>facet_wrap</a:t>
            </a:r>
            <a:r>
              <a:rPr lang="cs-CZ" b="1" dirty="0"/>
              <a:t>( </a:t>
            </a:r>
            <a:r>
              <a:rPr lang="cs-CZ" sz="1800" b="1" i="1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~ group1</a:t>
            </a:r>
            <a:r>
              <a:rPr lang="cs-CZ" b="1" dirty="0"/>
              <a:t>)</a:t>
            </a:r>
          </a:p>
        </p:txBody>
      </p:sp>
      <p:sp>
        <p:nvSpPr>
          <p:cNvPr id="18" name="TextovéPole 17">
            <a:extLst>
              <a:ext uri="{FF2B5EF4-FFF2-40B4-BE49-F238E27FC236}">
                <a16:creationId xmlns:a16="http://schemas.microsoft.com/office/drawing/2014/main" id="{D49253CD-C79D-93F1-F107-D880526D87E1}"/>
              </a:ext>
            </a:extLst>
          </p:cNvPr>
          <p:cNvSpPr txBox="1"/>
          <p:nvPr/>
        </p:nvSpPr>
        <p:spPr>
          <a:xfrm>
            <a:off x="540562" y="5245071"/>
            <a:ext cx="3032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err="1"/>
              <a:t>facet_grid</a:t>
            </a:r>
            <a:r>
              <a:rPr lang="cs-CZ" b="1" dirty="0"/>
              <a:t>(</a:t>
            </a:r>
            <a:r>
              <a:rPr lang="cs-CZ" b="1" dirty="0">
                <a:solidFill>
                  <a:schemeClr val="accent6"/>
                </a:solidFill>
              </a:rPr>
              <a:t>group1 </a:t>
            </a:r>
            <a:r>
              <a:rPr lang="cs-CZ" sz="1800" b="1" i="1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~ </a:t>
            </a:r>
            <a:r>
              <a:rPr lang="cs-CZ" sz="1800" b="1" i="1" dirty="0" err="1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group</a:t>
            </a:r>
            <a:r>
              <a:rPr lang="cs-CZ" sz="1800" b="1" i="1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</a:t>
            </a:r>
            <a:r>
              <a:rPr lang="cs-CZ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8066865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33FD1C8-3C97-0A40-E73C-FA27729D8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Shrnutí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56D3254-EB88-A2B8-278C-91FCC5DE3C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i="1" dirty="0">
                <a:solidFill>
                  <a:schemeClr val="accent6"/>
                </a:solidFill>
              </a:rPr>
              <a:t>Data</a:t>
            </a:r>
            <a:r>
              <a:rPr lang="cs-CZ" b="0" dirty="0"/>
              <a:t> – v</a:t>
            </a:r>
            <a:r>
              <a:rPr lang="cs-CZ" b="0" dirty="0">
                <a:effectLst/>
                <a:ea typeface="Calibri" panose="020F0502020204030204" pitchFamily="34" charset="0"/>
              </a:rPr>
              <a:t>ýchozí datová sada musí být ve formě </a:t>
            </a:r>
            <a:r>
              <a:rPr lang="cs-CZ" dirty="0">
                <a:effectLst/>
                <a:ea typeface="Calibri" panose="020F0502020204030204" pitchFamily="34" charset="0"/>
              </a:rPr>
              <a:t>datového rámce </a:t>
            </a:r>
            <a:r>
              <a:rPr lang="cs-CZ" b="0" i="1" dirty="0">
                <a:effectLst/>
                <a:ea typeface="Calibri" panose="020F0502020204030204" pitchFamily="34" charset="0"/>
              </a:rPr>
              <a:t>(</a:t>
            </a:r>
            <a:r>
              <a:rPr lang="cs-CZ" b="0" i="1" dirty="0" err="1">
                <a:effectLst/>
                <a:ea typeface="Calibri" panose="020F0502020204030204" pitchFamily="34" charset="0"/>
              </a:rPr>
              <a:t>data.frame</a:t>
            </a:r>
            <a:r>
              <a:rPr lang="cs-CZ" b="0" i="1" dirty="0">
                <a:effectLst/>
                <a:ea typeface="Calibri" panose="020F0502020204030204" pitchFamily="34" charset="0"/>
              </a:rPr>
              <a:t>)</a:t>
            </a:r>
            <a:r>
              <a:rPr lang="cs-CZ" b="0" dirty="0">
                <a:effectLst/>
                <a:ea typeface="Calibri" panose="020F0502020204030204" pitchFamily="34" charset="0"/>
              </a:rPr>
              <a:t>. </a:t>
            </a:r>
          </a:p>
          <a:p>
            <a:r>
              <a:rPr lang="cs-CZ" i="1" dirty="0" err="1">
                <a:solidFill>
                  <a:schemeClr val="accent6"/>
                </a:solidFill>
              </a:rPr>
              <a:t>Mapping</a:t>
            </a:r>
            <a:r>
              <a:rPr lang="cs-CZ" b="0" dirty="0"/>
              <a:t> – </a:t>
            </a:r>
            <a:r>
              <a:rPr lang="cs-CZ" dirty="0">
                <a:solidFill>
                  <a:schemeClr val="tx1"/>
                </a:solidFill>
              </a:rPr>
              <a:t>specifikaci mapování proměnných </a:t>
            </a:r>
            <a:r>
              <a:rPr lang="cs-CZ" b="0" dirty="0"/>
              <a:t>pomocí funkce </a:t>
            </a:r>
            <a:r>
              <a:rPr lang="cs-CZ" b="0" dirty="0" err="1"/>
              <a:t>aes</a:t>
            </a:r>
            <a:r>
              <a:rPr lang="cs-CZ" b="0" dirty="0"/>
              <a:t>().</a:t>
            </a:r>
          </a:p>
          <a:p>
            <a:r>
              <a:rPr lang="cs-CZ" i="1" dirty="0">
                <a:solidFill>
                  <a:schemeClr val="accent6"/>
                </a:solidFill>
              </a:rPr>
              <a:t>Geometrické prvky/statistické transformace </a:t>
            </a:r>
            <a:r>
              <a:rPr lang="cs-CZ" b="0" dirty="0"/>
              <a:t>graficky </a:t>
            </a:r>
            <a:r>
              <a:rPr lang="cs-CZ" dirty="0"/>
              <a:t>znázorňují data.</a:t>
            </a:r>
            <a:endParaRPr lang="cs-CZ" b="0" dirty="0"/>
          </a:p>
          <a:p>
            <a:r>
              <a:rPr lang="cs-CZ" dirty="0">
                <a:solidFill>
                  <a:schemeClr val="accent6"/>
                </a:solidFill>
              </a:rPr>
              <a:t>!!! </a:t>
            </a:r>
            <a:r>
              <a:rPr lang="cs-CZ" dirty="0">
                <a:solidFill>
                  <a:schemeClr val="accent6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znaménko + </a:t>
            </a:r>
            <a:r>
              <a:rPr lang="cs-CZ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musí být umístěno na konci řádku.</a:t>
            </a:r>
            <a:endParaRPr lang="cs-CZ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CB3D3726-89FC-A697-32FD-AE705E08ED1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"/>
          <a:stretch/>
        </p:blipFill>
        <p:spPr>
          <a:xfrm>
            <a:off x="602678" y="2852936"/>
            <a:ext cx="7938644" cy="2564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4191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FFE24ED-2046-FB7F-E7E8-31413AEBE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Bodový graf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8DC1250-CF8D-8506-CD77-8587A93D65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Zobrazuje v kartézských souřadnicích hodnoty dvou proměnných. Data jsou znázorněna jako množina bodů, jejichž umístění na vodorovné ose udává hodnota první proměnné a umístění na svislé ose hodnota druhé proměnné.</a:t>
            </a:r>
          </a:p>
          <a:p>
            <a:r>
              <a:rPr lang="cs-CZ" dirty="0"/>
              <a:t>Nejčastěji se využívá k </a:t>
            </a:r>
            <a:r>
              <a:rPr lang="cs-CZ" dirty="0">
                <a:solidFill>
                  <a:srgbClr val="0070C0"/>
                </a:solidFill>
              </a:rPr>
              <a:t>zobrazení závislosti dvou číselných proměnných</a:t>
            </a:r>
            <a:r>
              <a:rPr lang="cs-CZ" dirty="0"/>
              <a:t>.</a:t>
            </a:r>
          </a:p>
          <a:p>
            <a:r>
              <a:rPr lang="cs-CZ" dirty="0"/>
              <a:t>Funkce </a:t>
            </a:r>
            <a:r>
              <a:rPr lang="cs-CZ" dirty="0" err="1">
                <a:solidFill>
                  <a:srgbClr val="FF0000"/>
                </a:solidFill>
              </a:rPr>
              <a:t>geom_point</a:t>
            </a:r>
            <a:r>
              <a:rPr lang="cs-CZ" dirty="0">
                <a:solidFill>
                  <a:srgbClr val="FF0000"/>
                </a:solidFill>
              </a:rPr>
              <a:t>() </a:t>
            </a:r>
            <a:r>
              <a:rPr lang="cs-CZ" dirty="0"/>
              <a:t>– vykreslení bodů.</a:t>
            </a:r>
          </a:p>
          <a:p>
            <a:r>
              <a:rPr lang="cs-CZ" dirty="0"/>
              <a:t>Funkce </a:t>
            </a:r>
            <a:r>
              <a:rPr lang="cs-CZ" dirty="0" err="1">
                <a:solidFill>
                  <a:srgbClr val="FF0000"/>
                </a:solidFill>
              </a:rPr>
              <a:t>geom_smooth</a:t>
            </a:r>
            <a:r>
              <a:rPr lang="cs-CZ" dirty="0">
                <a:solidFill>
                  <a:srgbClr val="FF0000"/>
                </a:solidFill>
              </a:rPr>
              <a:t>() </a:t>
            </a:r>
            <a:r>
              <a:rPr lang="cs-CZ" dirty="0"/>
              <a:t>– proložení dat křivkou.</a:t>
            </a:r>
          </a:p>
          <a:p>
            <a:r>
              <a:rPr lang="cs-CZ" dirty="0">
                <a:solidFill>
                  <a:schemeClr val="accent6"/>
                </a:solidFill>
              </a:rPr>
              <a:t>Požadavek na třetí proměnnou </a:t>
            </a:r>
            <a:r>
              <a:rPr lang="cs-CZ" dirty="0"/>
              <a:t>v rámci funkce </a:t>
            </a:r>
            <a:r>
              <a:rPr lang="cs-CZ" dirty="0" err="1"/>
              <a:t>ggplot</a:t>
            </a:r>
            <a:r>
              <a:rPr lang="cs-CZ" dirty="0"/>
              <a:t>() nebo v rámci vrstvy.</a:t>
            </a:r>
          </a:p>
          <a:p>
            <a:r>
              <a:rPr lang="cs-CZ" dirty="0"/>
              <a:t>Výpočet korelačního koeficientu s p-hodnotou do bodového grafu </a:t>
            </a:r>
            <a:r>
              <a:rPr lang="cs-CZ" dirty="0" err="1">
                <a:solidFill>
                  <a:srgbClr val="FF0000"/>
                </a:solidFill>
              </a:rPr>
              <a:t>stat_cor</a:t>
            </a:r>
            <a:r>
              <a:rPr lang="cs-CZ" dirty="0">
                <a:solidFill>
                  <a:srgbClr val="FF0000"/>
                </a:solidFill>
              </a:rPr>
              <a:t>(), </a:t>
            </a:r>
            <a:r>
              <a:rPr lang="cs-CZ" dirty="0">
                <a:solidFill>
                  <a:schemeClr val="tx1"/>
                </a:solidFill>
              </a:rPr>
              <a:t>R2 </a:t>
            </a:r>
            <a:r>
              <a:rPr lang="cs-CZ" dirty="0"/>
              <a:t>z balíku </a:t>
            </a:r>
            <a:r>
              <a:rPr lang="cs-CZ" dirty="0" err="1">
                <a:solidFill>
                  <a:srgbClr val="0070C0"/>
                </a:solidFill>
              </a:rPr>
              <a:t>ggpubr</a:t>
            </a:r>
            <a:endParaRPr lang="cs-CZ" dirty="0">
              <a:solidFill>
                <a:srgbClr val="0070C0"/>
              </a:solidFill>
            </a:endParaRP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E130D967-9C6E-15B9-075D-F46664B0A0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7621" y="4393767"/>
            <a:ext cx="2309798" cy="1976253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EF6B27E5-1D60-2E71-A49A-41AD5EE00A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4269" y="4438500"/>
            <a:ext cx="2658753" cy="1967170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7C0393E8-76BB-EB2A-591C-7213052722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756" y="4438500"/>
            <a:ext cx="2570666" cy="1908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0723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514FE60-0FBA-5CFC-38AC-D618CDD075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Histogram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255DB54-5DDB-B33B-AB0E-FC30DA44F5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820496" cy="5256000"/>
          </a:xfrm>
        </p:spPr>
        <p:txBody>
          <a:bodyPr/>
          <a:lstStyle/>
          <a:p>
            <a:r>
              <a:rPr lang="cs-CZ" dirty="0">
                <a:solidFill>
                  <a:srgbClr val="000000"/>
                </a:solidFill>
              </a:rPr>
              <a:t>G</a:t>
            </a:r>
            <a:r>
              <a:rPr lang="cs-CZ" i="0" dirty="0">
                <a:solidFill>
                  <a:srgbClr val="000000"/>
                </a:solidFill>
                <a:effectLst/>
              </a:rPr>
              <a:t>rafické znázornění četností pomocí sloupců u souboru hodnot rozděleného do intervalů. </a:t>
            </a: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Sloupce jsou stejné šířky, vyjadřující šířku intervalů, přičemž výška sloupců vyjadřuje četnost sledované veličiny v daném intervale.</a:t>
            </a:r>
          </a:p>
          <a:p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několik pravidel, podle kterých se stanoví počet intervalů.</a:t>
            </a:r>
          </a:p>
          <a:p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Histogram nám pak pomůže soubor hodnot posoudit například z hlediska normality dat, symetrie, </a:t>
            </a:r>
            <a:r>
              <a:rPr lang="cs-CZ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vícemodálnosti</a:t>
            </a: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výskytu odlehlých hodnot, …</a:t>
            </a:r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dirty="0"/>
              <a:t>Funkce </a:t>
            </a:r>
            <a:r>
              <a:rPr lang="cs-CZ" dirty="0" err="1">
                <a:solidFill>
                  <a:srgbClr val="FF0000"/>
                </a:solidFill>
              </a:rPr>
              <a:t>geom_histogram</a:t>
            </a:r>
            <a:r>
              <a:rPr lang="cs-CZ" dirty="0">
                <a:solidFill>
                  <a:srgbClr val="FF0000"/>
                </a:solidFill>
              </a:rPr>
              <a:t>() </a:t>
            </a:r>
            <a:r>
              <a:rPr lang="cs-CZ" dirty="0"/>
              <a:t>– vykreslení histogramu.</a:t>
            </a:r>
          </a:p>
          <a:p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Funkce </a:t>
            </a:r>
            <a:r>
              <a:rPr lang="cs-CZ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geom_density</a:t>
            </a:r>
            <a:r>
              <a:rPr lang="cs-CZ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()</a:t>
            </a:r>
            <a:r>
              <a:rPr lang="cs-CZ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odhad pravděpodobnostního rozdělení.</a:t>
            </a:r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dirty="0"/>
              <a:t>Obrázek bývá často doplněn o průměr, medián, kvartily pomocí </a:t>
            </a:r>
            <a:r>
              <a:rPr lang="cs-CZ" dirty="0" err="1">
                <a:solidFill>
                  <a:srgbClr val="FF0000"/>
                </a:solidFill>
              </a:rPr>
              <a:t>geom_vline</a:t>
            </a:r>
            <a:r>
              <a:rPr lang="cs-CZ" dirty="0">
                <a:solidFill>
                  <a:srgbClr val="FF0000"/>
                </a:solidFill>
              </a:rPr>
              <a:t>()</a:t>
            </a:r>
            <a:r>
              <a:rPr lang="cs-CZ" dirty="0">
                <a:solidFill>
                  <a:schemeClr val="accent6"/>
                </a:solidFill>
              </a:rPr>
              <a:t>.</a:t>
            </a:r>
          </a:p>
          <a:p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74E8AE27-79BD-B26D-1306-458892EC69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3287" y="4309097"/>
            <a:ext cx="2498504" cy="1903622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8A6AF808-E214-086F-D5C0-964DD75D15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6" y="4313707"/>
            <a:ext cx="2414562" cy="1827139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EED20E7F-7D58-2880-7F4A-909A7E2691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8144" y="4320789"/>
            <a:ext cx="2498504" cy="1899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1316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4EBBE5E-5D20-A845-7040-1E117794F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Q-Q graf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9792D4F-B2F2-687F-0EA0-75A196D111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Q-Q graf je zkratka pro kvantil-kvantil graf.</a:t>
            </a:r>
          </a:p>
          <a:p>
            <a:r>
              <a:rPr lang="cs-CZ" dirty="0"/>
              <a:t>Do něj se vykreslují proti sobě teoretické vůči opravdu naměřeným (pozorovaným) kvantilům – </a:t>
            </a:r>
            <a:r>
              <a:rPr lang="cs-CZ" dirty="0" err="1">
                <a:solidFill>
                  <a:srgbClr val="FF0000"/>
                </a:solidFill>
              </a:rPr>
              <a:t>geom_qq</a:t>
            </a:r>
            <a:r>
              <a:rPr lang="cs-CZ" dirty="0">
                <a:solidFill>
                  <a:srgbClr val="FF0000"/>
                </a:solidFill>
              </a:rPr>
              <a:t>()</a:t>
            </a:r>
          </a:p>
          <a:p>
            <a:r>
              <a:rPr lang="cs-CZ" dirty="0"/>
              <a:t>Pokud se data chovají stejně jako naše zamýšlené teoretické rozdělení, pak budou body ležet okolo přímky (teoretické a pozorované kvantily jsou si blízké) – </a:t>
            </a:r>
            <a:r>
              <a:rPr lang="cs-CZ" dirty="0" err="1">
                <a:solidFill>
                  <a:srgbClr val="FF0000"/>
                </a:solidFill>
              </a:rPr>
              <a:t>geom_qq_line</a:t>
            </a:r>
            <a:r>
              <a:rPr lang="cs-CZ" dirty="0">
                <a:solidFill>
                  <a:srgbClr val="FF0000"/>
                </a:solidFill>
              </a:rPr>
              <a:t>()</a:t>
            </a:r>
          </a:p>
          <a:p>
            <a:r>
              <a:rPr lang="cs-CZ" dirty="0"/>
              <a:t>Čím blíže jsou body na přímce, tím blíž jsme k teoretickému rozdělení.</a:t>
            </a:r>
          </a:p>
          <a:p>
            <a:r>
              <a:rPr lang="cs-CZ" dirty="0"/>
              <a:t>Často se využívá pro </a:t>
            </a:r>
            <a:r>
              <a:rPr lang="cs-CZ" dirty="0">
                <a:solidFill>
                  <a:srgbClr val="0070C0"/>
                </a:solidFill>
              </a:rPr>
              <a:t>ověřování normality dat. </a:t>
            </a:r>
            <a:r>
              <a:rPr lang="cs-CZ" dirty="0">
                <a:solidFill>
                  <a:schemeClr val="tx1"/>
                </a:solidFill>
              </a:rPr>
              <a:t>Ve funkcích je default </a:t>
            </a:r>
            <a:r>
              <a:rPr lang="cs-CZ" dirty="0" err="1">
                <a:solidFill>
                  <a:srgbClr val="FF0000"/>
                </a:solidFill>
              </a:rPr>
              <a:t>distribution</a:t>
            </a:r>
            <a:r>
              <a:rPr lang="cs-CZ" dirty="0">
                <a:solidFill>
                  <a:srgbClr val="FF0000"/>
                </a:solidFill>
              </a:rPr>
              <a:t> = </a:t>
            </a:r>
            <a:r>
              <a:rPr lang="cs-CZ" dirty="0" err="1">
                <a:solidFill>
                  <a:srgbClr val="FF0000"/>
                </a:solidFill>
              </a:rPr>
              <a:t>stats</a:t>
            </a:r>
            <a:r>
              <a:rPr lang="cs-CZ" dirty="0">
                <a:solidFill>
                  <a:srgbClr val="FF0000"/>
                </a:solidFill>
              </a:rPr>
              <a:t>::</a:t>
            </a:r>
            <a:r>
              <a:rPr lang="cs-CZ" dirty="0" err="1">
                <a:solidFill>
                  <a:srgbClr val="FF0000"/>
                </a:solidFill>
              </a:rPr>
              <a:t>qnorm</a:t>
            </a:r>
            <a:r>
              <a:rPr lang="cs-CZ" dirty="0">
                <a:solidFill>
                  <a:srgbClr val="FF0000"/>
                </a:solidFill>
              </a:rPr>
              <a:t>.</a:t>
            </a:r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BF00085C-ABCA-EC0D-74DE-DE2CF7D769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9952" y="3922166"/>
            <a:ext cx="3096280" cy="2377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1836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7FB361C-BC65-9CB3-1340-29F6926F5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Sloupcový graf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1A48DBF-F392-F756-6EE0-EF9BA38177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1392" y="908720"/>
            <a:ext cx="8640000" cy="5256000"/>
          </a:xfrm>
        </p:spPr>
        <p:txBody>
          <a:bodyPr>
            <a:normAutofit/>
          </a:bodyPr>
          <a:lstStyle/>
          <a:p>
            <a:r>
              <a:rPr lang="cs-CZ" dirty="0"/>
              <a:t>Jednoduchý sloupcový graf – na jednu osu vynášíme kategorie (varianty) a na druhou osu jejich četnosti. </a:t>
            </a:r>
          </a:p>
          <a:p>
            <a:r>
              <a:rPr lang="cs-CZ" dirty="0"/>
              <a:t>Jednotlivé hodnoty četností jsou pak zobrazeny jako výšky sloupců. </a:t>
            </a:r>
          </a:p>
          <a:p>
            <a:r>
              <a:rPr lang="cs-CZ" dirty="0"/>
              <a:t>Mezera mezi sloupci reprezentuje diskrétnost veličin.</a:t>
            </a:r>
          </a:p>
          <a:p>
            <a:r>
              <a:rPr lang="cs-CZ" dirty="0"/>
              <a:t>Sloupce mají stejnou šířku </a:t>
            </a:r>
          </a:p>
          <a:p>
            <a:r>
              <a:rPr lang="cs-CZ" dirty="0"/>
              <a:t>Každý sloupec odpovídá určité kategorii.</a:t>
            </a:r>
          </a:p>
          <a:p>
            <a:r>
              <a:rPr lang="cs-CZ" dirty="0"/>
              <a:t>Funkce </a:t>
            </a:r>
            <a:r>
              <a:rPr lang="cs-CZ" dirty="0" err="1">
                <a:solidFill>
                  <a:srgbClr val="FF0000"/>
                </a:solidFill>
              </a:rPr>
              <a:t>geom_bar</a:t>
            </a:r>
            <a:r>
              <a:rPr lang="cs-CZ" dirty="0">
                <a:solidFill>
                  <a:srgbClr val="FF0000"/>
                </a:solidFill>
              </a:rPr>
              <a:t>()</a:t>
            </a:r>
          </a:p>
          <a:p>
            <a:pPr lvl="1"/>
            <a:r>
              <a:rPr lang="cs-CZ" dirty="0"/>
              <a:t>Definováním </a:t>
            </a:r>
            <a:r>
              <a:rPr lang="cs-CZ" b="1" dirty="0">
                <a:solidFill>
                  <a:srgbClr val="0070C0"/>
                </a:solidFill>
              </a:rPr>
              <a:t>„</a:t>
            </a:r>
            <a:r>
              <a:rPr lang="cs-CZ" b="1" dirty="0" err="1">
                <a:solidFill>
                  <a:srgbClr val="0070C0"/>
                </a:solidFill>
              </a:rPr>
              <a:t>position</a:t>
            </a:r>
            <a:r>
              <a:rPr lang="cs-CZ" b="1" dirty="0">
                <a:solidFill>
                  <a:srgbClr val="0070C0"/>
                </a:solidFill>
              </a:rPr>
              <a:t>“ </a:t>
            </a:r>
            <a:r>
              <a:rPr lang="cs-CZ" dirty="0"/>
              <a:t>určíte typ sloupcového grafu</a:t>
            </a:r>
          </a:p>
          <a:p>
            <a:pPr lvl="1"/>
            <a:r>
              <a:rPr lang="cs-CZ" dirty="0"/>
              <a:t>Definováním </a:t>
            </a:r>
            <a:r>
              <a:rPr lang="cs-CZ" b="1" dirty="0">
                <a:solidFill>
                  <a:srgbClr val="0070C0"/>
                </a:solidFill>
              </a:rPr>
              <a:t>„</a:t>
            </a:r>
            <a:r>
              <a:rPr lang="cs-CZ" b="1" dirty="0" err="1">
                <a:solidFill>
                  <a:srgbClr val="0070C0"/>
                </a:solidFill>
              </a:rPr>
              <a:t>stat</a:t>
            </a:r>
            <a:r>
              <a:rPr lang="cs-CZ" b="1" dirty="0">
                <a:solidFill>
                  <a:srgbClr val="0070C0"/>
                </a:solidFill>
              </a:rPr>
              <a:t>“ </a:t>
            </a:r>
            <a:r>
              <a:rPr lang="cs-CZ" dirty="0"/>
              <a:t>určíte typ datového rámce.</a:t>
            </a:r>
          </a:p>
          <a:p>
            <a:pPr marL="457200" lvl="1" indent="0">
              <a:buNone/>
            </a:pPr>
            <a:endParaRPr lang="cs-CZ" dirty="0"/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marL="457200" lvl="1" indent="0">
              <a:buNone/>
            </a:pP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17FC09EE-F3F1-A7B5-AC44-D10131A637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6176" y="2561072"/>
            <a:ext cx="2304256" cy="360364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779499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0DCA1E2-2E2B-BE2F-B5ED-3229EFBC5A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Sloupcový graf – </a:t>
            </a:r>
            <a:r>
              <a:rPr lang="cs-CZ" dirty="0" err="1"/>
              <a:t>geom_bar</a:t>
            </a:r>
            <a:r>
              <a:rPr lang="cs-CZ" dirty="0"/>
              <a:t>() 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1CE9B02F-58FA-00F2-28A5-51C672D952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979790"/>
            <a:ext cx="1394754" cy="927934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15CAA22C-7F25-0093-4002-43C61DDDEB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459" y="2154380"/>
            <a:ext cx="1401913" cy="875014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1F494BC1-2855-86FB-45BD-18CB4407BA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329" y="3346329"/>
            <a:ext cx="1315168" cy="860310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6412031D-2A4D-B37C-611F-D822FDDE77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3098" y="4423014"/>
            <a:ext cx="1315168" cy="927934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099E5C8C-57A0-ABF9-BAB6-22D064502F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9764" y="5539565"/>
            <a:ext cx="1298502" cy="871717"/>
          </a:xfrm>
          <a:prstGeom prst="rect">
            <a:avLst/>
          </a:prstGeom>
        </p:spPr>
      </p:pic>
      <p:sp>
        <p:nvSpPr>
          <p:cNvPr id="8" name="TextovéPole 7">
            <a:extLst>
              <a:ext uri="{FF2B5EF4-FFF2-40B4-BE49-F238E27FC236}">
                <a16:creationId xmlns:a16="http://schemas.microsoft.com/office/drawing/2014/main" id="{DCFF25AC-36CF-F600-2701-85041C298C08}"/>
              </a:ext>
            </a:extLst>
          </p:cNvPr>
          <p:cNvSpPr txBox="1"/>
          <p:nvPr/>
        </p:nvSpPr>
        <p:spPr>
          <a:xfrm>
            <a:off x="1979712" y="864384"/>
            <a:ext cx="29538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/>
              <a:t>Jednoduchý sloupcový graf</a:t>
            </a: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396F04A2-2CD4-716E-8517-B0F77532CAFA}"/>
              </a:ext>
            </a:extLst>
          </p:cNvPr>
          <p:cNvSpPr txBox="1"/>
          <p:nvPr/>
        </p:nvSpPr>
        <p:spPr>
          <a:xfrm>
            <a:off x="1979712" y="1846603"/>
            <a:ext cx="29538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/>
              <a:t>Pruhový graf</a:t>
            </a: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18ADD655-D7FA-8228-EA02-B9F41BD83737}"/>
              </a:ext>
            </a:extLst>
          </p:cNvPr>
          <p:cNvSpPr txBox="1"/>
          <p:nvPr/>
        </p:nvSpPr>
        <p:spPr>
          <a:xfrm>
            <a:off x="1979712" y="3038552"/>
            <a:ext cx="29538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/>
              <a:t>Skládaný sloupcový graf</a:t>
            </a:r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B9C63B6C-9F8D-1CDF-6A23-3D1D0159AB06}"/>
              </a:ext>
            </a:extLst>
          </p:cNvPr>
          <p:cNvSpPr txBox="1"/>
          <p:nvPr/>
        </p:nvSpPr>
        <p:spPr>
          <a:xfrm>
            <a:off x="1979712" y="4115237"/>
            <a:ext cx="29538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/>
              <a:t>100 % skládaný sloupcový graf</a:t>
            </a:r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6945C81E-FC52-7C6B-84A5-526C4C87593C}"/>
              </a:ext>
            </a:extLst>
          </p:cNvPr>
          <p:cNvSpPr txBox="1"/>
          <p:nvPr/>
        </p:nvSpPr>
        <p:spPr>
          <a:xfrm>
            <a:off x="2008026" y="5294943"/>
            <a:ext cx="29538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/>
              <a:t>Skupinový sloupcový graf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ACDE6EEF-19E6-C533-2312-F6348E741ED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50806" y="1151891"/>
            <a:ext cx="5162550" cy="647700"/>
          </a:xfrm>
          <a:prstGeom prst="rect">
            <a:avLst/>
          </a:prstGeom>
        </p:spPr>
      </p:pic>
      <p:pic>
        <p:nvPicPr>
          <p:cNvPr id="17" name="Obrázek 16">
            <a:extLst>
              <a:ext uri="{FF2B5EF4-FFF2-40B4-BE49-F238E27FC236}">
                <a16:creationId xmlns:a16="http://schemas.microsoft.com/office/drawing/2014/main" id="{A6E33E4A-850E-EFD8-8002-32EFD504EA6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50806" y="2097686"/>
            <a:ext cx="5200650" cy="895350"/>
          </a:xfrm>
          <a:prstGeom prst="rect">
            <a:avLst/>
          </a:prstGeom>
        </p:spPr>
      </p:pic>
      <p:pic>
        <p:nvPicPr>
          <p:cNvPr id="18" name="Obrázek 17">
            <a:extLst>
              <a:ext uri="{FF2B5EF4-FFF2-40B4-BE49-F238E27FC236}">
                <a16:creationId xmlns:a16="http://schemas.microsoft.com/office/drawing/2014/main" id="{529D132B-85CA-F86E-C0CB-7797970EBA3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15885" y="3332256"/>
            <a:ext cx="5048250" cy="666750"/>
          </a:xfrm>
          <a:prstGeom prst="rect">
            <a:avLst/>
          </a:prstGeom>
        </p:spPr>
      </p:pic>
      <p:pic>
        <p:nvPicPr>
          <p:cNvPr id="20" name="Obrázek 19">
            <a:extLst>
              <a:ext uri="{FF2B5EF4-FFF2-40B4-BE49-F238E27FC236}">
                <a16:creationId xmlns:a16="http://schemas.microsoft.com/office/drawing/2014/main" id="{0509DF0C-D7E1-F5C3-C93C-0FBA8527F18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49707" y="4434539"/>
            <a:ext cx="5048250" cy="666750"/>
          </a:xfrm>
          <a:prstGeom prst="rect">
            <a:avLst/>
          </a:prstGeom>
        </p:spPr>
      </p:pic>
      <p:pic>
        <p:nvPicPr>
          <p:cNvPr id="21" name="Obrázek 20">
            <a:extLst>
              <a:ext uri="{FF2B5EF4-FFF2-40B4-BE49-F238E27FC236}">
                <a16:creationId xmlns:a16="http://schemas.microsoft.com/office/drawing/2014/main" id="{D2FF8E16-3CA2-C419-40A4-980FA2B8CE1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45914" y="5663655"/>
            <a:ext cx="512445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4013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A211C7F-B345-A59C-C152-5509C1710F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Sloupcový graf – </a:t>
            </a:r>
            <a:r>
              <a:rPr lang="cs-CZ" dirty="0" err="1"/>
              <a:t>geom_bar</a:t>
            </a:r>
            <a:r>
              <a:rPr lang="cs-CZ" dirty="0"/>
              <a:t>()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A57035B-D46C-C5A5-940B-5F8E9C7C1C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Argument </a:t>
            </a:r>
            <a:r>
              <a:rPr lang="cs-CZ" dirty="0" err="1">
                <a:solidFill>
                  <a:srgbClr val="0070C0"/>
                </a:solidFill>
              </a:rPr>
              <a:t>stat</a:t>
            </a:r>
            <a:r>
              <a:rPr lang="cs-CZ" dirty="0">
                <a:solidFill>
                  <a:srgbClr val="0070C0"/>
                </a:solidFill>
              </a:rPr>
              <a:t> = "</a:t>
            </a:r>
            <a:r>
              <a:rPr lang="cs-CZ" dirty="0" err="1">
                <a:solidFill>
                  <a:srgbClr val="0070C0"/>
                </a:solidFill>
              </a:rPr>
              <a:t>count</a:t>
            </a:r>
            <a:r>
              <a:rPr lang="cs-CZ" dirty="0">
                <a:solidFill>
                  <a:srgbClr val="0070C0"/>
                </a:solidFill>
              </a:rPr>
              <a:t>" </a:t>
            </a:r>
          </a:p>
          <a:p>
            <a:endParaRPr lang="cs-CZ" dirty="0"/>
          </a:p>
          <a:p>
            <a:pPr marL="0" indent="0">
              <a:buNone/>
            </a:pPr>
            <a:endParaRPr lang="cs-CZ" dirty="0"/>
          </a:p>
          <a:p>
            <a:endParaRPr lang="cs-CZ" dirty="0"/>
          </a:p>
          <a:p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r>
              <a:rPr lang="cs-CZ" dirty="0"/>
              <a:t>Argument </a:t>
            </a:r>
            <a:r>
              <a:rPr lang="cs-CZ" dirty="0" err="1">
                <a:solidFill>
                  <a:srgbClr val="0070C0"/>
                </a:solidFill>
              </a:rPr>
              <a:t>stat</a:t>
            </a:r>
            <a:r>
              <a:rPr lang="cs-CZ" dirty="0">
                <a:solidFill>
                  <a:srgbClr val="0070C0"/>
                </a:solidFill>
              </a:rPr>
              <a:t> = "identity" </a:t>
            </a:r>
          </a:p>
          <a:p>
            <a:endParaRPr lang="cs-CZ" dirty="0">
              <a:solidFill>
                <a:srgbClr val="0070C0"/>
              </a:solidFill>
            </a:endParaRPr>
          </a:p>
          <a:p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4657B6A0-3D91-2FBA-65D3-AF2FE18885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336" y="1755390"/>
            <a:ext cx="5730363" cy="175275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437B5E04-99B4-3608-B7DC-39C7553353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845" y="4488348"/>
            <a:ext cx="2818937" cy="168201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F320AB41-CD8D-15EA-A802-F10A45D0B9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4008" y="4889166"/>
            <a:ext cx="2092621" cy="1410832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462A344A-7401-9CC5-F63D-DF381D50D1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7758" y="1935037"/>
            <a:ext cx="2245367" cy="1513812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6A46295D-BA21-3AB3-3A50-04769267A8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67251" y="832779"/>
            <a:ext cx="4533142" cy="686326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1C7D7F09-5615-197B-4CD6-32FB5786261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53383" y="4126061"/>
            <a:ext cx="5520243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1249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B788D13-BF5D-F0CC-1A13-7F0685ABD7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Sloupcový graf – popisky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3589360-565B-6CD4-94FB-F56649A146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dirty="0"/>
              <a:t>Argument </a:t>
            </a:r>
            <a:r>
              <a:rPr lang="cs-CZ" dirty="0" err="1">
                <a:solidFill>
                  <a:srgbClr val="0070C0"/>
                </a:solidFill>
              </a:rPr>
              <a:t>stat</a:t>
            </a:r>
            <a:r>
              <a:rPr lang="cs-CZ" dirty="0">
                <a:solidFill>
                  <a:srgbClr val="0070C0"/>
                </a:solidFill>
              </a:rPr>
              <a:t> = "identity" </a:t>
            </a:r>
          </a:p>
          <a:p>
            <a:pPr lvl="1"/>
            <a:r>
              <a:rPr lang="cs-CZ" b="1" dirty="0" err="1">
                <a:solidFill>
                  <a:srgbClr val="FF0000"/>
                </a:solidFill>
              </a:rPr>
              <a:t>geom_text</a:t>
            </a:r>
            <a:r>
              <a:rPr lang="cs-CZ" b="1" dirty="0">
                <a:solidFill>
                  <a:srgbClr val="FF0000"/>
                </a:solidFill>
              </a:rPr>
              <a:t>()</a:t>
            </a:r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marL="457200" lvl="1" indent="0">
              <a:buNone/>
            </a:pPr>
            <a:endParaRPr lang="cs-CZ" dirty="0"/>
          </a:p>
          <a:p>
            <a:pPr lvl="1"/>
            <a:r>
              <a:rPr lang="cs-CZ" b="1" dirty="0" err="1">
                <a:solidFill>
                  <a:srgbClr val="FF0000"/>
                </a:solidFill>
              </a:rPr>
              <a:t>geom_label</a:t>
            </a:r>
            <a:r>
              <a:rPr lang="cs-CZ" b="1" dirty="0">
                <a:solidFill>
                  <a:srgbClr val="FF0000"/>
                </a:solidFill>
              </a:rPr>
              <a:t>()</a:t>
            </a:r>
          </a:p>
          <a:p>
            <a:pPr marL="457200" lvl="1" indent="0">
              <a:buNone/>
            </a:pPr>
            <a:endParaRPr lang="cs-CZ" b="1" dirty="0">
              <a:solidFill>
                <a:srgbClr val="FF0000"/>
              </a:solidFill>
            </a:endParaRPr>
          </a:p>
          <a:p>
            <a:pPr lvl="1"/>
            <a:endParaRPr lang="cs-CZ" b="1" dirty="0">
              <a:solidFill>
                <a:srgbClr val="FF0000"/>
              </a:solidFill>
            </a:endParaRPr>
          </a:p>
          <a:p>
            <a:pPr lvl="1"/>
            <a:endParaRPr lang="cs-CZ" b="1" dirty="0">
              <a:solidFill>
                <a:srgbClr val="FF0000"/>
              </a:solidFill>
            </a:endParaRPr>
          </a:p>
          <a:p>
            <a:pPr lvl="1"/>
            <a:endParaRPr lang="cs-CZ" b="1" dirty="0">
              <a:solidFill>
                <a:srgbClr val="FF0000"/>
              </a:solidFill>
            </a:endParaRPr>
          </a:p>
          <a:p>
            <a:pPr lvl="1"/>
            <a:endParaRPr lang="cs-CZ" dirty="0"/>
          </a:p>
          <a:p>
            <a:pPr lvl="1"/>
            <a:r>
              <a:rPr lang="cs-CZ" dirty="0" err="1">
                <a:solidFill>
                  <a:srgbClr val="0070C0"/>
                </a:solidFill>
              </a:rPr>
              <a:t>vjust</a:t>
            </a:r>
            <a:r>
              <a:rPr lang="cs-CZ" dirty="0">
                <a:solidFill>
                  <a:srgbClr val="0070C0"/>
                </a:solidFill>
              </a:rPr>
              <a:t>/</a:t>
            </a:r>
            <a:r>
              <a:rPr lang="cs-CZ" dirty="0" err="1">
                <a:solidFill>
                  <a:srgbClr val="0070C0"/>
                </a:solidFill>
              </a:rPr>
              <a:t>hjust</a:t>
            </a:r>
            <a:r>
              <a:rPr lang="cs-CZ" dirty="0">
                <a:solidFill>
                  <a:srgbClr val="0070C0"/>
                </a:solidFill>
              </a:rPr>
              <a:t> </a:t>
            </a:r>
            <a:r>
              <a:rPr lang="cs-CZ" dirty="0"/>
              <a:t>slouží k nastavení pozice popisků</a:t>
            </a:r>
          </a:p>
          <a:p>
            <a:pPr lvl="2"/>
            <a:r>
              <a:rPr lang="cs-CZ" dirty="0"/>
              <a:t>1.5 =&gt; před koncem sloupců</a:t>
            </a:r>
          </a:p>
          <a:p>
            <a:pPr lvl="2"/>
            <a:r>
              <a:rPr lang="cs-CZ" dirty="0"/>
              <a:t>-0.5 =&gt; za koncem sloupců</a:t>
            </a:r>
          </a:p>
          <a:p>
            <a:pPr marL="914400" lvl="2" indent="0">
              <a:buNone/>
            </a:pPr>
            <a:endParaRPr lang="cs-CZ" b="1" dirty="0">
              <a:solidFill>
                <a:srgbClr val="FF0000"/>
              </a:solidFill>
            </a:endParaRPr>
          </a:p>
          <a:p>
            <a:pPr lvl="1"/>
            <a:r>
              <a:rPr lang="cs-CZ" dirty="0">
                <a:solidFill>
                  <a:srgbClr val="0070C0"/>
                </a:solidFill>
              </a:rPr>
              <a:t>argument </a:t>
            </a:r>
            <a:r>
              <a:rPr lang="cs-CZ" dirty="0" err="1">
                <a:solidFill>
                  <a:srgbClr val="0070C0"/>
                </a:solidFill>
              </a:rPr>
              <a:t>show.legend</a:t>
            </a:r>
            <a:r>
              <a:rPr lang="cs-CZ" dirty="0">
                <a:solidFill>
                  <a:srgbClr val="0070C0"/>
                </a:solidFill>
              </a:rPr>
              <a:t> = FALSE aby popisky se </a:t>
            </a:r>
          </a:p>
          <a:p>
            <a:pPr marL="457200" lvl="1" indent="0">
              <a:buNone/>
            </a:pPr>
            <a:r>
              <a:rPr lang="cs-CZ" dirty="0">
                <a:solidFill>
                  <a:srgbClr val="0070C0"/>
                </a:solidFill>
              </a:rPr>
              <a:t>      nepromítli do legendy</a:t>
            </a:r>
          </a:p>
          <a:p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90868870-0D35-038B-ED63-56EB215A02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073" y="1628470"/>
            <a:ext cx="4854491" cy="938675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022E0284-E288-2FC9-D755-0AE04C4E73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073" y="3068960"/>
            <a:ext cx="4785908" cy="1082691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2A0E28E2-4BF4-045B-F771-92FFBD19D4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9685" y="1145413"/>
            <a:ext cx="3205462" cy="2322674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B89DCE0E-7D57-374E-9021-849AD0E2C3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78419" y="3864464"/>
            <a:ext cx="3126728" cy="2291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4498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C467025-DADF-F0F7-ADB1-4C80E038AC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Program kurzu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7050F9E-857E-D79A-067F-5F2B5868DC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>
                <a:solidFill>
                  <a:schemeClr val="accent6">
                    <a:lumMod val="75000"/>
                  </a:schemeClr>
                </a:solidFill>
              </a:rPr>
              <a:t>        2. Den 					3. Den</a:t>
            </a:r>
          </a:p>
          <a:p>
            <a:pPr marL="0" indent="0">
              <a:buNone/>
            </a:pPr>
            <a:r>
              <a:rPr lang="cs-CZ" b="1" dirty="0"/>
              <a:t>        </a:t>
            </a:r>
            <a:r>
              <a:rPr lang="cs-CZ" b="1" dirty="0">
                <a:solidFill>
                  <a:schemeClr val="accent6">
                    <a:lumMod val="50000"/>
                  </a:schemeClr>
                </a:solidFill>
              </a:rPr>
              <a:t>Dopoledne					Dopoledne</a:t>
            </a:r>
          </a:p>
          <a:p>
            <a:pPr marL="0" indent="0">
              <a:buNone/>
            </a:pPr>
            <a:r>
              <a:rPr lang="cs-CZ" b="0" dirty="0">
                <a:solidFill>
                  <a:schemeClr val="accent6">
                    <a:lumMod val="50000"/>
                  </a:schemeClr>
                </a:solidFill>
              </a:rPr>
              <a:t>        </a:t>
            </a:r>
            <a:r>
              <a:rPr lang="cs-CZ" b="0" dirty="0">
                <a:solidFill>
                  <a:schemeClr val="tx1"/>
                </a:solidFill>
              </a:rPr>
              <a:t>Parametrické testy 				Korelační analýza</a:t>
            </a:r>
          </a:p>
          <a:p>
            <a:pPr marL="0" indent="0">
              <a:buNone/>
            </a:pPr>
            <a:r>
              <a:rPr lang="cs-CZ" b="0" dirty="0"/>
              <a:t>        Neparametrické testy				</a:t>
            </a:r>
            <a:r>
              <a:rPr lang="cs-CZ" dirty="0">
                <a:solidFill>
                  <a:schemeClr val="accent6">
                    <a:lumMod val="50000"/>
                  </a:schemeClr>
                </a:solidFill>
              </a:rPr>
              <a:t>Odpoledne</a:t>
            </a:r>
          </a:p>
          <a:p>
            <a:pPr marL="0" indent="0">
              <a:buNone/>
            </a:pPr>
            <a:r>
              <a:rPr lang="cs-CZ" dirty="0"/>
              <a:t>        </a:t>
            </a:r>
            <a:r>
              <a:rPr lang="cs-CZ" dirty="0">
                <a:solidFill>
                  <a:schemeClr val="accent6">
                    <a:lumMod val="50000"/>
                  </a:schemeClr>
                </a:solidFill>
              </a:rPr>
              <a:t>Odpoledne					</a:t>
            </a:r>
            <a:r>
              <a:rPr lang="cs-CZ" b="0" dirty="0">
                <a:solidFill>
                  <a:schemeClr val="tx1"/>
                </a:solidFill>
              </a:rPr>
              <a:t>Regresní analýza</a:t>
            </a:r>
          </a:p>
          <a:p>
            <a:pPr marL="0" indent="0">
              <a:buNone/>
            </a:pPr>
            <a:r>
              <a:rPr lang="cs-CZ" b="0" dirty="0">
                <a:solidFill>
                  <a:schemeClr val="tx1"/>
                </a:solidFill>
              </a:rPr>
              <a:t>        ANOVA</a:t>
            </a:r>
          </a:p>
          <a:p>
            <a:pPr marL="0" indent="0">
              <a:buNone/>
            </a:pPr>
            <a:r>
              <a:rPr lang="cs-CZ" b="0" dirty="0"/>
              <a:t>        Analýza kategorizovaných proměnných </a:t>
            </a:r>
            <a:r>
              <a:rPr lang="cs-CZ" dirty="0"/>
              <a:t>			</a:t>
            </a:r>
            <a:r>
              <a:rPr lang="cs-CZ" b="0" dirty="0"/>
              <a:t>	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B7DDCDFF-52AF-5F7B-BD3A-E7D783FC00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3766383"/>
            <a:ext cx="5400600" cy="25336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4549004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BA86503-6966-6EA2-BDF6-F706FE99C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Sloupcový graf – popisky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19BECE1-1EEA-DEB2-3C22-9FF1B95D98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Argument </a:t>
            </a:r>
            <a:r>
              <a:rPr lang="cs-CZ" dirty="0" err="1">
                <a:solidFill>
                  <a:srgbClr val="0070C0"/>
                </a:solidFill>
              </a:rPr>
              <a:t>stat</a:t>
            </a:r>
            <a:r>
              <a:rPr lang="cs-CZ" dirty="0">
                <a:solidFill>
                  <a:srgbClr val="0070C0"/>
                </a:solidFill>
              </a:rPr>
              <a:t> = "</a:t>
            </a:r>
            <a:r>
              <a:rPr lang="cs-CZ" dirty="0" err="1">
                <a:solidFill>
                  <a:srgbClr val="0070C0"/>
                </a:solidFill>
              </a:rPr>
              <a:t>count</a:t>
            </a:r>
            <a:r>
              <a:rPr lang="cs-CZ" dirty="0">
                <a:solidFill>
                  <a:srgbClr val="0070C0"/>
                </a:solidFill>
              </a:rPr>
              <a:t>":</a:t>
            </a:r>
          </a:p>
          <a:p>
            <a:endParaRPr lang="cs-CZ" dirty="0">
              <a:solidFill>
                <a:srgbClr val="0070C0"/>
              </a:solidFill>
            </a:endParaRPr>
          </a:p>
          <a:p>
            <a:pPr lvl="1"/>
            <a:r>
              <a:rPr lang="cs-CZ" dirty="0">
                <a:solidFill>
                  <a:srgbClr val="FF0000"/>
                </a:solidFill>
              </a:rPr>
              <a:t> </a:t>
            </a:r>
            <a:r>
              <a:rPr lang="cs-CZ" b="1" dirty="0" err="1">
                <a:solidFill>
                  <a:srgbClr val="FF0000"/>
                </a:solidFill>
              </a:rPr>
              <a:t>geom_text</a:t>
            </a:r>
            <a:r>
              <a:rPr lang="cs-CZ" b="1" dirty="0">
                <a:solidFill>
                  <a:srgbClr val="FF0000"/>
                </a:solidFill>
              </a:rPr>
              <a:t>()</a:t>
            </a:r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marL="457200" lvl="1" indent="0">
              <a:buNone/>
            </a:pPr>
            <a:endParaRPr lang="cs-CZ" dirty="0"/>
          </a:p>
          <a:p>
            <a:pPr lvl="1"/>
            <a:endParaRPr lang="cs-CZ" b="1" dirty="0">
              <a:solidFill>
                <a:srgbClr val="FF0000"/>
              </a:solidFill>
            </a:endParaRPr>
          </a:p>
          <a:p>
            <a:pPr lvl="1"/>
            <a:r>
              <a:rPr lang="cs-CZ" b="1" dirty="0" err="1">
                <a:solidFill>
                  <a:srgbClr val="FF0000"/>
                </a:solidFill>
              </a:rPr>
              <a:t>geom_label</a:t>
            </a:r>
            <a:r>
              <a:rPr lang="cs-CZ" b="1" dirty="0">
                <a:solidFill>
                  <a:srgbClr val="FF0000"/>
                </a:solidFill>
              </a:rPr>
              <a:t>()</a:t>
            </a:r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marL="457200" lvl="1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B4DFE4F5-9C28-AFA1-CD9E-11E8ADB09A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9685" y="1145413"/>
            <a:ext cx="3205462" cy="2322674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51B5E7E4-CCF8-1B88-3BE3-9558310100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8419" y="3864464"/>
            <a:ext cx="3126728" cy="2291535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A949F830-91B7-92FF-874B-88F9A57C67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769" y="2224299"/>
            <a:ext cx="4082457" cy="1060699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BE1E1D2A-2C11-2F04-51D3-4F8A0BD4F0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3581" y="4433228"/>
            <a:ext cx="4259455" cy="1223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5322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B8F0E48-3808-522F-8E48-6E09C819BC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Koláčový graf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C85673B-7DC7-55BD-4126-3F487A4DF6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1800" kern="0" dirty="0">
                <a:effectLst/>
                <a:latin typeface="LMRoman10-Regular"/>
                <a:ea typeface="Calibri" panose="020F0502020204030204" pitchFamily="34" charset="0"/>
                <a:cs typeface="LMRoman10-Regular"/>
              </a:rPr>
              <a:t>K znázornění struktury variant statistického znaku jsou oblíbené výsečové grafy.</a:t>
            </a:r>
            <a:endParaRPr lang="cs-CZ" sz="1800" dirty="0"/>
          </a:p>
          <a:p>
            <a:r>
              <a:rPr lang="cs-CZ" sz="1800" dirty="0"/>
              <a:t>Prezentuje relativní četnosti kategorii, přičemž jednotlivé relativní četnosti jsou úměrně reprezentovány plochami příslušných kruhových výsečí.</a:t>
            </a:r>
          </a:p>
          <a:p>
            <a:r>
              <a:rPr lang="cs-CZ" sz="1800" dirty="0"/>
              <a:t>Funkce </a:t>
            </a:r>
            <a:r>
              <a:rPr lang="cs-CZ" sz="1800" dirty="0" err="1">
                <a:solidFill>
                  <a:srgbClr val="FF0000"/>
                </a:solidFill>
              </a:rPr>
              <a:t>geom_bar</a:t>
            </a:r>
            <a:r>
              <a:rPr lang="cs-CZ" sz="1800" dirty="0">
                <a:solidFill>
                  <a:srgbClr val="FF0000"/>
                </a:solidFill>
              </a:rPr>
              <a:t>()</a:t>
            </a:r>
          </a:p>
          <a:p>
            <a:r>
              <a:rPr lang="cs-CZ" sz="1800" dirty="0"/>
              <a:t>Platí pravidla argumentu </a:t>
            </a:r>
            <a:r>
              <a:rPr lang="cs-CZ" sz="1800" dirty="0" err="1">
                <a:solidFill>
                  <a:srgbClr val="0070C0"/>
                </a:solidFill>
              </a:rPr>
              <a:t>stat</a:t>
            </a:r>
            <a:r>
              <a:rPr lang="cs-CZ" sz="1800" dirty="0">
                <a:solidFill>
                  <a:srgbClr val="0070C0"/>
                </a:solidFill>
              </a:rPr>
              <a:t> = "</a:t>
            </a:r>
            <a:r>
              <a:rPr lang="cs-CZ" sz="1800" dirty="0" err="1">
                <a:solidFill>
                  <a:srgbClr val="0070C0"/>
                </a:solidFill>
              </a:rPr>
              <a:t>count</a:t>
            </a:r>
            <a:r>
              <a:rPr lang="cs-CZ" sz="1800" dirty="0">
                <a:solidFill>
                  <a:srgbClr val="0070C0"/>
                </a:solidFill>
              </a:rPr>
              <a:t>" / </a:t>
            </a:r>
            <a:r>
              <a:rPr lang="cs-CZ" sz="1800" dirty="0" err="1">
                <a:solidFill>
                  <a:srgbClr val="0070C0"/>
                </a:solidFill>
              </a:rPr>
              <a:t>stat</a:t>
            </a:r>
            <a:r>
              <a:rPr lang="cs-CZ" sz="1800" dirty="0">
                <a:solidFill>
                  <a:srgbClr val="0070C0"/>
                </a:solidFill>
              </a:rPr>
              <a:t> = "identity„</a:t>
            </a:r>
          </a:p>
          <a:p>
            <a:endParaRPr lang="cs-CZ" sz="18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cs-CZ" sz="1800" dirty="0">
              <a:solidFill>
                <a:srgbClr val="0070C0"/>
              </a:solidFill>
            </a:endParaRPr>
          </a:p>
          <a:p>
            <a:r>
              <a:rPr lang="cs-CZ" sz="1800" dirty="0"/>
              <a:t>+ změna souřadnicového systému </a:t>
            </a:r>
            <a:r>
              <a:rPr lang="cs-CZ" sz="1800" dirty="0" err="1">
                <a:solidFill>
                  <a:srgbClr val="FF0000"/>
                </a:solidFill>
              </a:rPr>
              <a:t>coord_polar</a:t>
            </a:r>
            <a:r>
              <a:rPr lang="cs-CZ" sz="1800" dirty="0">
                <a:solidFill>
                  <a:srgbClr val="FF0000"/>
                </a:solidFill>
              </a:rPr>
              <a:t>() </a:t>
            </a:r>
            <a:r>
              <a:rPr lang="cs-CZ" sz="1800" dirty="0">
                <a:solidFill>
                  <a:schemeClr val="tx1"/>
                </a:solidFill>
              </a:rPr>
              <a:t>a nastavení </a:t>
            </a:r>
            <a:r>
              <a:rPr lang="cs-CZ" sz="1800" dirty="0">
                <a:solidFill>
                  <a:srgbClr val="0070C0"/>
                </a:solidFill>
              </a:rPr>
              <a:t>argumentu </a:t>
            </a:r>
            <a:r>
              <a:rPr lang="cs-CZ" sz="1800" dirty="0" err="1">
                <a:solidFill>
                  <a:srgbClr val="0070C0"/>
                </a:solidFill>
              </a:rPr>
              <a:t>theta</a:t>
            </a:r>
            <a:r>
              <a:rPr lang="cs-CZ" sz="1800" dirty="0">
                <a:solidFill>
                  <a:srgbClr val="0070C0"/>
                </a:solidFill>
              </a:rPr>
              <a:t> </a:t>
            </a:r>
          </a:p>
          <a:p>
            <a:pPr marL="0" indent="0">
              <a:buNone/>
            </a:pPr>
            <a:r>
              <a:rPr lang="cs-CZ" sz="1800" dirty="0">
                <a:solidFill>
                  <a:srgbClr val="0070C0"/>
                </a:solidFill>
              </a:rPr>
              <a:t> </a:t>
            </a:r>
          </a:p>
          <a:p>
            <a:pPr marL="0" indent="0">
              <a:buNone/>
            </a:pPr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marL="0" indent="0">
              <a:buNone/>
            </a:pPr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AF015A23-EB14-D722-E26C-A41B6A45C7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999" y="2636912"/>
            <a:ext cx="4675814" cy="450335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BBC45669-19F9-AB54-E107-A607F5B5C2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930" y="3527999"/>
            <a:ext cx="4655198" cy="611289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B6DB110A-998C-EEA3-378E-5C4CEAC525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1880" y="4348697"/>
            <a:ext cx="2520279" cy="1951301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4D1A0505-6B08-397B-81AC-589DAAB43C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9636" y="4319223"/>
            <a:ext cx="2441539" cy="1908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28910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8E3AEF6-7835-9FE8-B86E-C2A82F6D7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Koláčový graf 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91F1E106-3429-C4BF-D9DB-3AC2D4834C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000" y="903812"/>
            <a:ext cx="8820472" cy="2300091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D0277241-803B-7429-624D-1A7715D436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5816" y="3429000"/>
            <a:ext cx="3675190" cy="2813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34982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D9FE054-8A16-D7AB-661F-1089B9556A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Krabicový graf (</a:t>
            </a:r>
            <a:r>
              <a:rPr lang="cs-CZ" dirty="0" err="1"/>
              <a:t>Boxplot</a:t>
            </a:r>
            <a:r>
              <a:rPr lang="cs-CZ" dirty="0"/>
              <a:t>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96E2F56-F260-B21F-5838-B0EE63C52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72141"/>
            <a:ext cx="8640000" cy="5256000"/>
          </a:xfrm>
        </p:spPr>
        <p:txBody>
          <a:bodyPr/>
          <a:lstStyle/>
          <a:p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Slouží pro 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vizualizaci kvantitativních dat.</a:t>
            </a:r>
          </a:p>
          <a:p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Nástrojem pro detekování 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odlehlých hodnot.</a:t>
            </a:r>
            <a:endParaRPr lang="cs-CZ" dirty="0"/>
          </a:p>
          <a:p>
            <a:r>
              <a:rPr lang="cs-CZ" dirty="0"/>
              <a:t>Graf ve tvaru obdélníku doplněný tzv. fousky. Jednotlivé prvky krabicového grafu nejčastěji odpovídají významným kvantilům vypočteným na základě pozorovaných dat.</a:t>
            </a:r>
          </a:p>
          <a:p>
            <a:r>
              <a:rPr lang="cs-CZ" dirty="0"/>
              <a:t>Funkce </a:t>
            </a:r>
            <a:r>
              <a:rPr lang="cs-CZ" dirty="0" err="1">
                <a:solidFill>
                  <a:srgbClr val="FF0000"/>
                </a:solidFill>
              </a:rPr>
              <a:t>geom_boxplot</a:t>
            </a:r>
            <a:r>
              <a:rPr lang="cs-CZ" dirty="0">
                <a:solidFill>
                  <a:srgbClr val="FF0000"/>
                </a:solidFill>
              </a:rPr>
              <a:t>()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7B8280C4-EADA-419F-0737-5A61AA028F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9952" y="2405385"/>
            <a:ext cx="3876675" cy="742950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E0F0F163-B47D-6E16-40CA-65A2641214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48" b="5362"/>
          <a:stretch/>
        </p:blipFill>
        <p:spPr>
          <a:xfrm>
            <a:off x="683568" y="3264476"/>
            <a:ext cx="4032448" cy="2863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735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C413451-1ECF-4D08-150D-F79E77C8C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Krabicový graf (</a:t>
            </a:r>
            <a:r>
              <a:rPr lang="cs-CZ" dirty="0" err="1"/>
              <a:t>Boxplot</a:t>
            </a:r>
            <a:r>
              <a:rPr lang="cs-CZ" dirty="0"/>
              <a:t>)</a:t>
            </a:r>
          </a:p>
        </p:txBody>
      </p:sp>
      <p:sp>
        <p:nvSpPr>
          <p:cNvPr id="8" name="Zástupný obsah 7">
            <a:extLst>
              <a:ext uri="{FF2B5EF4-FFF2-40B4-BE49-F238E27FC236}">
                <a16:creationId xmlns:a16="http://schemas.microsoft.com/office/drawing/2014/main" id="{8B9F798D-A751-2CE9-2E2B-4D2FCF8D2A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Podle skupiny</a:t>
            </a:r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marL="0" indent="0">
              <a:buNone/>
            </a:pPr>
            <a:endParaRPr lang="cs-CZ" dirty="0"/>
          </a:p>
          <a:p>
            <a:r>
              <a:rPr lang="cs-CZ" dirty="0"/>
              <a:t>Podle skupin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1CB75F06-2FCC-9E8F-2BA8-2E97AADDEC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941" y="1473755"/>
            <a:ext cx="4968552" cy="521391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5F3419F5-50F4-BC48-BCF4-64D9BBD1F1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167" y="3146513"/>
            <a:ext cx="4782879" cy="581171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3CC27899-3ABE-DE3C-627D-AA7256E29C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2675" y="1167798"/>
            <a:ext cx="3038702" cy="2269301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88206DAD-AA47-FE72-FB11-D2CE070F04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55776" y="3872186"/>
            <a:ext cx="3264829" cy="2427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3067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DA11C29-BD71-BFEC-E9F6-E4670EE84D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Krabicový graf (</a:t>
            </a:r>
            <a:r>
              <a:rPr lang="cs-CZ" dirty="0" err="1"/>
              <a:t>Boxplot</a:t>
            </a:r>
            <a:r>
              <a:rPr lang="cs-CZ" dirty="0"/>
              <a:t>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04F56E3-15B9-4B55-87DA-7FA06B9E22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Co dál?</a:t>
            </a:r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r>
              <a:rPr lang="cs-CZ" dirty="0"/>
              <a:t>Nastavení oddělovače tisícin</a:t>
            </a:r>
          </a:p>
          <a:p>
            <a:endParaRPr lang="cs-CZ" dirty="0"/>
          </a:p>
          <a:p>
            <a:r>
              <a:rPr lang="cs-CZ" dirty="0"/>
              <a:t>Doplňující informace</a:t>
            </a: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8A4BE173-A08E-A18D-0AA6-BE0099225D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731" y="1191323"/>
            <a:ext cx="4869581" cy="2873851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5F9BCDA4-E8F2-8B57-663D-EF927D4B37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2173" y="2420888"/>
            <a:ext cx="307653" cy="742820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4CE119DB-7F2C-FE4D-3DD6-5F41BEA57F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063" y="1191323"/>
            <a:ext cx="3602159" cy="1960875"/>
          </a:xfrm>
          <a:prstGeom prst="rect">
            <a:avLst/>
          </a:prstGeom>
          <a:ln w="12700">
            <a:solidFill>
              <a:srgbClr val="00B050"/>
            </a:solidFill>
          </a:ln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11598D28-EC34-2987-795A-71FD03C2C9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6058" y="4622351"/>
            <a:ext cx="3883768" cy="154623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762004DA-4F99-14E8-7AD1-8253837F243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1560" y="5427826"/>
            <a:ext cx="5128704" cy="769687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C85E26A3-29EF-6964-2B6B-D01C30009D4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37723" y="3338468"/>
            <a:ext cx="3357106" cy="2352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2343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AC31BD2-63DA-C6DC-CCC5-8DAE29C84D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Houslový graf (Violin)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4BD8050-38BE-F269-A3CC-ABF902D491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/>
              <a:t>Funkce </a:t>
            </a:r>
            <a:r>
              <a:rPr lang="cs-CZ" dirty="0" err="1">
                <a:solidFill>
                  <a:srgbClr val="FF0000"/>
                </a:solidFill>
              </a:rPr>
              <a:t>geom_violin</a:t>
            </a:r>
            <a:r>
              <a:rPr lang="cs-CZ" dirty="0">
                <a:solidFill>
                  <a:srgbClr val="FF0000"/>
                </a:solidFill>
              </a:rPr>
              <a:t>()</a:t>
            </a:r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marL="0" indent="0">
              <a:buNone/>
            </a:pPr>
            <a:endParaRPr lang="cs-CZ" dirty="0"/>
          </a:p>
          <a:p>
            <a:r>
              <a:rPr lang="cs-CZ" dirty="0"/>
              <a:t>Graf je často využíván pro znázornění rozložení číselné proměnné. </a:t>
            </a:r>
          </a:p>
          <a:p>
            <a:r>
              <a:rPr lang="cs-CZ" dirty="0"/>
              <a:t>Šířka křivky ve vybraném bodě představuje přibližnou četnost případů v tomto bodě. </a:t>
            </a:r>
          </a:p>
          <a:p>
            <a:r>
              <a:rPr lang="cs-CZ" dirty="0"/>
              <a:t>Hlavním přínosem v porovnání s </a:t>
            </a:r>
            <a:r>
              <a:rPr lang="cs-CZ" dirty="0" err="1"/>
              <a:t>boxplotem</a:t>
            </a:r>
            <a:r>
              <a:rPr lang="cs-CZ" dirty="0"/>
              <a:t> však spočívá v tom, že vidíme kompletní rozdělení dat v jednotlivých skupinách.</a:t>
            </a:r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F3DAB12B-3F3F-D5DD-0E83-15FF322A05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143" b="2627"/>
          <a:stretch/>
        </p:blipFill>
        <p:spPr>
          <a:xfrm>
            <a:off x="539552" y="1268760"/>
            <a:ext cx="7830616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40044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FD05AA4-31BF-BA88-A469-6A8B7698A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Korelace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CD85E20-9942-287B-C532-57DB5080A8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Korelace je lineární závislost mezi dvěma veličinami</a:t>
            </a:r>
            <a:r>
              <a:rPr lang="cs-CZ" dirty="0"/>
              <a:t>.</a:t>
            </a:r>
          </a:p>
          <a:p>
            <a:r>
              <a:rPr lang="cs-CZ" dirty="0"/>
              <a:t>Míru korelace vyjadřuje tzv. korelační koeficient, který nabývá hodnot od -1 do 1.</a:t>
            </a:r>
          </a:p>
          <a:p>
            <a:r>
              <a:rPr lang="cs-CZ" dirty="0"/>
              <a:t>Hodnota 0 znamená, že mezi veličinami lineární závislost není.</a:t>
            </a:r>
          </a:p>
          <a:p>
            <a:r>
              <a:rPr lang="cs-CZ" dirty="0"/>
              <a:t>Čím blíže je hodnota korelačního koeficientu jedné nebo mínus jedné, tím je vztah silnější.</a:t>
            </a:r>
          </a:p>
          <a:p>
            <a:r>
              <a:rPr lang="cs-CZ" dirty="0"/>
              <a:t>Instalace </a:t>
            </a:r>
            <a:r>
              <a:rPr lang="cs-CZ" dirty="0">
                <a:solidFill>
                  <a:srgbClr val="0070C0"/>
                </a:solidFill>
              </a:rPr>
              <a:t>balíku </a:t>
            </a:r>
            <a:r>
              <a:rPr lang="cs-CZ" dirty="0" err="1">
                <a:solidFill>
                  <a:srgbClr val="0070C0"/>
                </a:solidFill>
              </a:rPr>
              <a:t>ggcorplot</a:t>
            </a:r>
            <a:endParaRPr lang="cs-CZ" dirty="0">
              <a:solidFill>
                <a:srgbClr val="0070C0"/>
              </a:solidFill>
            </a:endParaRPr>
          </a:p>
          <a:p>
            <a:r>
              <a:rPr lang="cs-CZ" dirty="0"/>
              <a:t>Funkce </a:t>
            </a:r>
            <a:r>
              <a:rPr lang="cs-CZ" dirty="0" err="1">
                <a:solidFill>
                  <a:srgbClr val="FF0000"/>
                </a:solidFill>
              </a:rPr>
              <a:t>ggcorrplot</a:t>
            </a:r>
            <a:r>
              <a:rPr lang="cs-CZ" dirty="0">
                <a:solidFill>
                  <a:srgbClr val="FF0000"/>
                </a:solidFill>
              </a:rPr>
              <a:t>()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382D1EA0-E0AA-DEA7-5D87-11D58C838C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984" y="2920712"/>
            <a:ext cx="3708408" cy="3071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95334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B22AFC0-67B3-9FCC-94C0-FE5CBCBE1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Spojnicový graf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1035ADA-7154-AEAF-8C64-5096CEF353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Slouží nejčastěji pro zobrazení hodnot veličin v závislosti na čase, pro sledování vývoje různých ukazatelů v průběhu nějakého období.</a:t>
            </a:r>
          </a:p>
          <a:p>
            <a:r>
              <a:rPr lang="cs-CZ" dirty="0"/>
              <a:t>Na vodorovné ose je čas/datum, na svislé ose jsou hodnoty dané veličiny.</a:t>
            </a:r>
          </a:p>
          <a:p>
            <a:r>
              <a:rPr lang="cs-CZ" dirty="0"/>
              <a:t>Funkce </a:t>
            </a:r>
            <a:r>
              <a:rPr lang="cs-CZ" dirty="0" err="1">
                <a:solidFill>
                  <a:srgbClr val="FF0000"/>
                </a:solidFill>
              </a:rPr>
              <a:t>geom_line</a:t>
            </a:r>
            <a:r>
              <a:rPr lang="cs-CZ" dirty="0">
                <a:solidFill>
                  <a:srgbClr val="FF0000"/>
                </a:solidFill>
              </a:rPr>
              <a:t>()</a:t>
            </a:r>
          </a:p>
        </p:txBody>
      </p:sp>
      <p:pic>
        <p:nvPicPr>
          <p:cNvPr id="4" name="Zástupný obsah 4">
            <a:extLst>
              <a:ext uri="{FF2B5EF4-FFF2-40B4-BE49-F238E27FC236}">
                <a16:creationId xmlns:a16="http://schemas.microsoft.com/office/drawing/2014/main" id="{9E822DF7-5BAF-FF03-F838-2EB40FC553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83"/>
          <a:stretch/>
        </p:blipFill>
        <p:spPr>
          <a:xfrm>
            <a:off x="333918" y="2636912"/>
            <a:ext cx="8404163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936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0456C71-1DE5-D5A1-BD2C-BD63E417E2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Graf pro časové řady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C4A66F5-ABD9-9193-5552-54EB65A32F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Další důležité funkce:</a:t>
            </a:r>
          </a:p>
          <a:p>
            <a:pPr lvl="1"/>
            <a:r>
              <a:rPr lang="cs-CZ" dirty="0" err="1">
                <a:solidFill>
                  <a:srgbClr val="FF0000"/>
                </a:solidFill>
              </a:rPr>
              <a:t>stat_peaks</a:t>
            </a:r>
            <a:r>
              <a:rPr lang="cs-CZ" dirty="0">
                <a:solidFill>
                  <a:srgbClr val="FF0000"/>
                </a:solidFill>
              </a:rPr>
              <a:t>() </a:t>
            </a:r>
            <a:r>
              <a:rPr lang="cs-CZ" dirty="0"/>
              <a:t>– popisek nejvyššího bodu (</a:t>
            </a:r>
            <a:r>
              <a:rPr lang="cs-CZ" dirty="0" err="1"/>
              <a:t>ggpmisc</a:t>
            </a:r>
            <a:r>
              <a:rPr lang="cs-CZ" dirty="0"/>
              <a:t>)</a:t>
            </a:r>
          </a:p>
          <a:p>
            <a:pPr lvl="1"/>
            <a:r>
              <a:rPr lang="cs-CZ" dirty="0" err="1">
                <a:solidFill>
                  <a:srgbClr val="FF0000"/>
                </a:solidFill>
              </a:rPr>
              <a:t>stat_valleys</a:t>
            </a:r>
            <a:r>
              <a:rPr lang="cs-CZ" dirty="0">
                <a:solidFill>
                  <a:srgbClr val="FF0000"/>
                </a:solidFill>
              </a:rPr>
              <a:t>()</a:t>
            </a:r>
            <a:r>
              <a:rPr lang="cs-CZ" dirty="0">
                <a:solidFill>
                  <a:schemeClr val="accent6"/>
                </a:solidFill>
              </a:rPr>
              <a:t> </a:t>
            </a:r>
            <a:r>
              <a:rPr lang="cs-CZ" dirty="0"/>
              <a:t>– popisek nejnižšího bodu (</a:t>
            </a:r>
            <a:r>
              <a:rPr lang="cs-CZ" dirty="0" err="1"/>
              <a:t>ggpmisc</a:t>
            </a:r>
            <a:r>
              <a:rPr lang="cs-CZ" dirty="0"/>
              <a:t>)</a:t>
            </a:r>
          </a:p>
          <a:p>
            <a:pPr lvl="1"/>
            <a:r>
              <a:rPr lang="cs-CZ" dirty="0" err="1">
                <a:solidFill>
                  <a:srgbClr val="FF0000"/>
                </a:solidFill>
              </a:rPr>
              <a:t>geom_vline</a:t>
            </a:r>
            <a:r>
              <a:rPr lang="cs-CZ" dirty="0">
                <a:solidFill>
                  <a:srgbClr val="FF0000"/>
                </a:solidFill>
              </a:rPr>
              <a:t>() </a:t>
            </a:r>
            <a:r>
              <a:rPr lang="cs-CZ" dirty="0"/>
              <a:t>– čára </a:t>
            </a:r>
          </a:p>
          <a:p>
            <a:pPr lvl="1"/>
            <a:r>
              <a:rPr lang="cs-CZ" dirty="0" err="1">
                <a:solidFill>
                  <a:srgbClr val="FF0000"/>
                </a:solidFill>
              </a:rPr>
              <a:t>ts</a:t>
            </a:r>
            <a:r>
              <a:rPr lang="cs-CZ" dirty="0">
                <a:solidFill>
                  <a:srgbClr val="FF0000"/>
                </a:solidFill>
              </a:rPr>
              <a:t>() </a:t>
            </a:r>
            <a:r>
              <a:rPr lang="cs-CZ" dirty="0"/>
              <a:t>– vytvoření časové řady</a:t>
            </a:r>
          </a:p>
          <a:p>
            <a:pPr marL="457200" lvl="1" indent="0">
              <a:buNone/>
            </a:pPr>
            <a:endParaRPr lang="cs-CZ" dirty="0"/>
          </a:p>
          <a:p>
            <a:r>
              <a:rPr lang="cs-CZ" dirty="0"/>
              <a:t>Knihovna </a:t>
            </a:r>
            <a:r>
              <a:rPr lang="cs-CZ" dirty="0" err="1"/>
              <a:t>lubridate</a:t>
            </a:r>
            <a:r>
              <a:rPr lang="cs-CZ" dirty="0"/>
              <a:t> – usnadňuje práci s daty a časy</a:t>
            </a:r>
          </a:p>
          <a:p>
            <a:pPr lvl="1"/>
            <a:r>
              <a:rPr lang="cs-CZ" dirty="0"/>
              <a:t>analýza,</a:t>
            </a:r>
          </a:p>
          <a:p>
            <a:pPr lvl="1"/>
            <a:r>
              <a:rPr lang="cs-CZ" dirty="0"/>
              <a:t>extrakce informací,</a:t>
            </a:r>
          </a:p>
          <a:p>
            <a:pPr lvl="1"/>
            <a:r>
              <a:rPr lang="cs-CZ" dirty="0"/>
              <a:t>časové pásma,</a:t>
            </a:r>
          </a:p>
          <a:p>
            <a:pPr lvl="1"/>
            <a:r>
              <a:rPr lang="cs-CZ" dirty="0"/>
              <a:t>výpočty,</a:t>
            </a:r>
          </a:p>
          <a:p>
            <a:pPr lvl="1"/>
            <a:r>
              <a:rPr lang="cs-CZ" dirty="0"/>
              <a:t>…</a:t>
            </a:r>
          </a:p>
          <a:p>
            <a:pPr marL="457200" lvl="1" indent="0">
              <a:buNone/>
            </a:pPr>
            <a:endParaRPr lang="cs-CZ" dirty="0"/>
          </a:p>
          <a:p>
            <a:pPr marL="0" indent="0" algn="ctr">
              <a:buNone/>
            </a:pPr>
            <a:r>
              <a:rPr lang="cs-CZ" dirty="0">
                <a:hlinkClick r:id="rId2"/>
              </a:rPr>
              <a:t>https://cran.r-project.org/web/packages/lubridate/vignettes/lubridate.html</a:t>
            </a: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0F766551-4988-E0F3-1A74-5110E36E8C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6136" y="1043679"/>
            <a:ext cx="1470787" cy="685859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875B9C0B-5C3A-D093-0FAF-DF36B7A13E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4248" y="1896260"/>
            <a:ext cx="1531753" cy="670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225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19FEC0B-13F0-4F4D-B114-5AB0CE4836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Harmonogram kurzu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AB530D4-0723-4081-A4C7-17459CB5EF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400" dirty="0">
                <a:solidFill>
                  <a:schemeClr val="accent6"/>
                </a:solidFill>
              </a:rPr>
              <a:t>1. hodina  9:00-10:30 </a:t>
            </a:r>
          </a:p>
          <a:p>
            <a:pPr marL="0" indent="0">
              <a:buNone/>
            </a:pPr>
            <a:r>
              <a:rPr lang="cs-CZ" sz="2400" dirty="0"/>
              <a:t>    </a:t>
            </a:r>
            <a:r>
              <a:rPr lang="cs-CZ" sz="2400" b="0" dirty="0"/>
              <a:t> Pauza 10:30 – 10:45</a:t>
            </a:r>
          </a:p>
          <a:p>
            <a:pPr marL="0" indent="0">
              <a:buNone/>
            </a:pPr>
            <a:endParaRPr lang="cs-CZ" sz="2400" b="0" dirty="0"/>
          </a:p>
          <a:p>
            <a:r>
              <a:rPr lang="cs-CZ" sz="2400" dirty="0">
                <a:solidFill>
                  <a:schemeClr val="accent6"/>
                </a:solidFill>
              </a:rPr>
              <a:t>2. hodina 10:45-12:15 </a:t>
            </a:r>
          </a:p>
          <a:p>
            <a:pPr marL="0" indent="0">
              <a:buNone/>
            </a:pPr>
            <a:r>
              <a:rPr lang="cs-CZ" sz="2400" b="0" dirty="0"/>
              <a:t>     Pauza 12:15-13:15</a:t>
            </a:r>
          </a:p>
          <a:p>
            <a:pPr marL="0" indent="0">
              <a:buNone/>
            </a:pPr>
            <a:endParaRPr lang="cs-CZ" sz="2400" b="0" dirty="0"/>
          </a:p>
          <a:p>
            <a:r>
              <a:rPr lang="cs-CZ" sz="2400" dirty="0">
                <a:solidFill>
                  <a:schemeClr val="accent6"/>
                </a:solidFill>
              </a:rPr>
              <a:t>3. hodina 13:15-14:45</a:t>
            </a:r>
          </a:p>
          <a:p>
            <a:pPr marL="0" indent="0">
              <a:buNone/>
            </a:pPr>
            <a:r>
              <a:rPr lang="cs-CZ" sz="2400" dirty="0"/>
              <a:t>     </a:t>
            </a:r>
            <a:r>
              <a:rPr lang="cs-CZ" sz="2400" b="0" dirty="0"/>
              <a:t>Pauza 14:45 – 15:00</a:t>
            </a:r>
          </a:p>
          <a:p>
            <a:pPr marL="0" indent="0">
              <a:buNone/>
            </a:pPr>
            <a:endParaRPr lang="cs-CZ" sz="2400" b="0" dirty="0"/>
          </a:p>
          <a:p>
            <a:r>
              <a:rPr lang="cs-CZ" sz="2400" dirty="0">
                <a:solidFill>
                  <a:schemeClr val="accent6"/>
                </a:solidFill>
              </a:rPr>
              <a:t>4. hodina 15:00-16:30</a:t>
            </a:r>
          </a:p>
          <a:p>
            <a:endParaRPr lang="cs-CZ" sz="2400" dirty="0"/>
          </a:p>
          <a:p>
            <a:endParaRPr lang="cs-CZ" sz="2400" dirty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883F817B-529F-43FE-8361-E2FCF3F5A17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3542843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877B984-4D36-9F30-9B17-C1F9C541C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Graf pro časové řady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926C4E0-9500-DE87-00DC-A88DDF91C1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Funkce </a:t>
            </a:r>
            <a:r>
              <a:rPr lang="cs-CZ" dirty="0" err="1">
                <a:solidFill>
                  <a:srgbClr val="FF0000"/>
                </a:solidFill>
              </a:rPr>
              <a:t>geom_area</a:t>
            </a:r>
            <a:r>
              <a:rPr lang="cs-CZ" dirty="0">
                <a:solidFill>
                  <a:srgbClr val="FF0000"/>
                </a:solidFill>
              </a:rPr>
              <a:t>()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1D1243BA-B51C-B833-3737-71484DA3AB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000" y="1610378"/>
            <a:ext cx="8568000" cy="4347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54740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2F1BAF2-A981-9053-8075-590ACEA3D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Speciální grafy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BA1E0D2-8CED-5B15-C446-6355AA56E9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Balík </a:t>
            </a:r>
            <a:r>
              <a:rPr lang="cs-CZ" dirty="0" err="1">
                <a:solidFill>
                  <a:srgbClr val="0070C0"/>
                </a:solidFill>
              </a:rPr>
              <a:t>ggpubr</a:t>
            </a:r>
            <a:endParaRPr lang="cs-CZ" dirty="0">
              <a:solidFill>
                <a:srgbClr val="0070C0"/>
              </a:solidFill>
            </a:endParaRPr>
          </a:p>
          <a:p>
            <a:r>
              <a:rPr lang="cs-CZ" dirty="0"/>
              <a:t>Funkce </a:t>
            </a:r>
            <a:r>
              <a:rPr lang="cs-CZ" dirty="0" err="1">
                <a:solidFill>
                  <a:srgbClr val="FF0000"/>
                </a:solidFill>
              </a:rPr>
              <a:t>ggscatterhist</a:t>
            </a:r>
            <a:r>
              <a:rPr lang="cs-CZ" dirty="0">
                <a:solidFill>
                  <a:srgbClr val="FF0000"/>
                </a:solidFill>
              </a:rPr>
              <a:t>()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FEF78EF7-C2F9-66B8-AB1E-0D7A8A9B27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699" y="1772816"/>
            <a:ext cx="8008602" cy="772834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A8C1066A-37E7-5BDF-92DE-DC20C83F21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3196620"/>
            <a:ext cx="3469096" cy="2975320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58CD73E1-6706-AD22-8A2E-933BCB2900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6351" y="3246319"/>
            <a:ext cx="3583953" cy="2981680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FBC56AE2-8FEB-C407-4B65-CAB6C8055B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576" y="2756308"/>
            <a:ext cx="4016088" cy="205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91976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E013E86-4757-7682-B0CD-55185494F0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Interaktivní grafy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5F26443-49C7-786A-D3BA-8A82837AF5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Balík </a:t>
            </a:r>
            <a:r>
              <a:rPr lang="cs-CZ" dirty="0" err="1">
                <a:solidFill>
                  <a:srgbClr val="0070C0"/>
                </a:solidFill>
              </a:rPr>
              <a:t>plotly</a:t>
            </a:r>
            <a:endParaRPr lang="cs-CZ" dirty="0">
              <a:solidFill>
                <a:srgbClr val="0070C0"/>
              </a:solidFill>
            </a:endParaRPr>
          </a:p>
          <a:p>
            <a:r>
              <a:rPr lang="cs-CZ" dirty="0"/>
              <a:t>Funkce </a:t>
            </a:r>
            <a:r>
              <a:rPr lang="cs-CZ" dirty="0" err="1">
                <a:solidFill>
                  <a:srgbClr val="FF0000"/>
                </a:solidFill>
              </a:rPr>
              <a:t>ggplotly</a:t>
            </a:r>
            <a:r>
              <a:rPr lang="cs-CZ" dirty="0">
                <a:solidFill>
                  <a:srgbClr val="FF0000"/>
                </a:solidFill>
              </a:rPr>
              <a:t>()</a:t>
            </a:r>
          </a:p>
          <a:p>
            <a:pPr lvl="1"/>
            <a:r>
              <a:rPr lang="cs-CZ" dirty="0"/>
              <a:t>Do funkce vložíme vytvořený </a:t>
            </a:r>
            <a:r>
              <a:rPr lang="cs-CZ" dirty="0" err="1"/>
              <a:t>ggplot</a:t>
            </a:r>
            <a:r>
              <a:rPr lang="cs-CZ" dirty="0"/>
              <a:t> 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5FF2027F-9D9F-B948-7272-54A9D9739B8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1" t="955"/>
          <a:stretch/>
        </p:blipFill>
        <p:spPr>
          <a:xfrm>
            <a:off x="2267744" y="2204864"/>
            <a:ext cx="4608512" cy="386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9494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7C703CD-1433-9493-1CE4-5C887504DB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Kombinování grafů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73FCC97-7865-E49B-352B-519AECC789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Balík </a:t>
            </a:r>
            <a:r>
              <a:rPr lang="cs-CZ" dirty="0" err="1">
                <a:solidFill>
                  <a:srgbClr val="0070C0"/>
                </a:solidFill>
              </a:rPr>
              <a:t>patchwork</a:t>
            </a:r>
            <a:endParaRPr lang="cs-CZ" dirty="0">
              <a:solidFill>
                <a:srgbClr val="0070C0"/>
              </a:solidFill>
            </a:endParaRPr>
          </a:p>
          <a:p>
            <a:r>
              <a:rPr lang="cs-CZ" dirty="0"/>
              <a:t>Vytvořené </a:t>
            </a:r>
            <a:r>
              <a:rPr lang="cs-CZ" dirty="0" err="1"/>
              <a:t>ggplot</a:t>
            </a:r>
            <a:r>
              <a:rPr lang="cs-CZ" dirty="0"/>
              <a:t>: p1, p2, p3, p4</a:t>
            </a:r>
          </a:p>
          <a:p>
            <a:endParaRPr lang="cs-CZ" dirty="0"/>
          </a:p>
          <a:p>
            <a:r>
              <a:rPr lang="cs-CZ" dirty="0">
                <a:solidFill>
                  <a:srgbClr val="FF0000"/>
                </a:solidFill>
              </a:rPr>
              <a:t>p1 + p2 + p3 + p4	</a:t>
            </a:r>
            <a:r>
              <a:rPr lang="cs-CZ" dirty="0">
                <a:solidFill>
                  <a:schemeClr val="accent6"/>
                </a:solidFill>
              </a:rPr>
              <a:t>		</a:t>
            </a:r>
            <a:r>
              <a:rPr lang="cs-CZ" dirty="0">
                <a:solidFill>
                  <a:srgbClr val="FF0000"/>
                </a:solidFill>
              </a:rPr>
              <a:t>p1 + p2 + p3 + p4 + </a:t>
            </a:r>
            <a:r>
              <a:rPr lang="cs-CZ" dirty="0" err="1">
                <a:solidFill>
                  <a:srgbClr val="FF0000"/>
                </a:solidFill>
              </a:rPr>
              <a:t>plot_layout</a:t>
            </a:r>
            <a:r>
              <a:rPr lang="cs-CZ" dirty="0">
                <a:solidFill>
                  <a:srgbClr val="FF0000"/>
                </a:solidFill>
              </a:rPr>
              <a:t>()</a:t>
            </a:r>
          </a:p>
          <a:p>
            <a:endParaRPr lang="cs-CZ" dirty="0">
              <a:solidFill>
                <a:schemeClr val="accent6"/>
              </a:solidFill>
            </a:endParaRPr>
          </a:p>
          <a:p>
            <a:endParaRPr lang="cs-CZ" dirty="0">
              <a:solidFill>
                <a:schemeClr val="accent6"/>
              </a:solidFill>
            </a:endParaRPr>
          </a:p>
          <a:p>
            <a:endParaRPr lang="cs-CZ" dirty="0">
              <a:solidFill>
                <a:schemeClr val="accent6"/>
              </a:solidFill>
            </a:endParaRPr>
          </a:p>
          <a:p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AB880894-45B6-9FF3-68AB-32AA0616F8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533" y="2682566"/>
            <a:ext cx="3348368" cy="2821162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07E1656C-E5B3-2026-BDFA-451C9FCB00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2668085"/>
            <a:ext cx="3367586" cy="2821162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66703B04-9EE1-80DA-6C50-B4925C899B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4490" y="5722847"/>
            <a:ext cx="2698670" cy="47030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9958199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0D5BFA0-89FA-C672-C68E-34A7E3EA7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Kombinování grafů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06BED39-1E3B-C60C-53F1-B4C84B9CFF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>
                <a:solidFill>
                  <a:srgbClr val="FF0000"/>
                </a:solidFill>
              </a:rPr>
              <a:t>(p1 | p2) / p3    </a:t>
            </a:r>
            <a:r>
              <a:rPr lang="cs-CZ" dirty="0">
                <a:solidFill>
                  <a:schemeClr val="tx1"/>
                </a:solidFill>
              </a:rPr>
              <a:t>Dva grafy na horu a 1 dolu</a:t>
            </a:r>
          </a:p>
          <a:p>
            <a:endParaRPr lang="cs-CZ" dirty="0">
              <a:solidFill>
                <a:schemeClr val="tx1"/>
              </a:solidFill>
            </a:endParaRPr>
          </a:p>
          <a:p>
            <a:endParaRPr lang="cs-CZ" dirty="0">
              <a:solidFill>
                <a:schemeClr val="tx1"/>
              </a:solidFill>
            </a:endParaRPr>
          </a:p>
          <a:p>
            <a:endParaRPr lang="cs-CZ" dirty="0">
              <a:solidFill>
                <a:schemeClr val="tx1"/>
              </a:solidFill>
            </a:endParaRPr>
          </a:p>
          <a:p>
            <a:endParaRPr lang="cs-CZ" dirty="0">
              <a:solidFill>
                <a:schemeClr val="tx1"/>
              </a:solidFill>
            </a:endParaRPr>
          </a:p>
          <a:p>
            <a:endParaRPr lang="cs-CZ" dirty="0">
              <a:solidFill>
                <a:schemeClr val="tx1"/>
              </a:solidFill>
            </a:endParaRPr>
          </a:p>
          <a:p>
            <a:endParaRPr lang="cs-CZ" dirty="0">
              <a:solidFill>
                <a:schemeClr val="tx1"/>
              </a:solidFill>
            </a:endParaRPr>
          </a:p>
          <a:p>
            <a:endParaRPr lang="cs-CZ" dirty="0">
              <a:solidFill>
                <a:schemeClr val="tx1"/>
              </a:solidFill>
            </a:endParaRPr>
          </a:p>
          <a:p>
            <a:endParaRPr lang="cs-CZ" dirty="0">
              <a:solidFill>
                <a:schemeClr val="tx1"/>
              </a:solidFill>
            </a:endParaRPr>
          </a:p>
          <a:p>
            <a:endParaRPr lang="cs-CZ" dirty="0">
              <a:solidFill>
                <a:schemeClr val="tx1"/>
              </a:solidFill>
            </a:endParaRPr>
          </a:p>
          <a:p>
            <a:r>
              <a:rPr lang="cs-CZ" dirty="0">
                <a:solidFill>
                  <a:schemeClr val="tx1"/>
                </a:solidFill>
              </a:rPr>
              <a:t>Název pro kombinaci grafů a popisky – </a:t>
            </a:r>
            <a:r>
              <a:rPr lang="cs-CZ" dirty="0" err="1">
                <a:solidFill>
                  <a:srgbClr val="FF0000"/>
                </a:solidFill>
              </a:rPr>
              <a:t>plot_annotation</a:t>
            </a:r>
            <a:r>
              <a:rPr lang="cs-CZ" dirty="0">
                <a:solidFill>
                  <a:srgbClr val="FF0000"/>
                </a:solidFill>
              </a:rPr>
              <a:t>()</a:t>
            </a:r>
          </a:p>
          <a:p>
            <a:endParaRPr lang="cs-CZ" dirty="0">
              <a:solidFill>
                <a:schemeClr val="tx1"/>
              </a:solidFill>
            </a:endParaRPr>
          </a:p>
          <a:p>
            <a:endParaRPr lang="cs-CZ" dirty="0">
              <a:solidFill>
                <a:schemeClr val="accent6"/>
              </a:solidFill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0978D1CB-3ACD-90FA-959C-44D5BEC3C1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1700808"/>
            <a:ext cx="3168352" cy="2616176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B582F71F-A269-148B-E4FB-5E7F1250A6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1286" y="5061264"/>
            <a:ext cx="5360686" cy="118220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A03B0B4D-0A21-4C9A-E7D5-9F463917D4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7768" y="1435501"/>
            <a:ext cx="3708408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09566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AE68205-BC7A-C3FB-114A-D7DA74857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000" y="198892"/>
            <a:ext cx="7560000" cy="540000"/>
          </a:xfrm>
        </p:spPr>
        <p:txBody>
          <a:bodyPr/>
          <a:lstStyle/>
          <a:p>
            <a:r>
              <a:rPr lang="cs-CZ" dirty="0"/>
              <a:t>Kombinování grafů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13AA695-CF9D-DE03-3362-8353352585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Funkce </a:t>
            </a:r>
            <a:r>
              <a:rPr lang="cs-CZ" dirty="0" err="1">
                <a:solidFill>
                  <a:srgbClr val="FF0000"/>
                </a:solidFill>
              </a:rPr>
              <a:t>wrap_plots</a:t>
            </a:r>
            <a:r>
              <a:rPr lang="cs-CZ" dirty="0">
                <a:solidFill>
                  <a:srgbClr val="FF0000"/>
                </a:solidFill>
              </a:rPr>
              <a:t>()</a:t>
            </a:r>
          </a:p>
        </p:txBody>
      </p:sp>
      <p:pic>
        <p:nvPicPr>
          <p:cNvPr id="4" name="Zástupný obsah 4">
            <a:extLst>
              <a:ext uri="{FF2B5EF4-FFF2-40B4-BE49-F238E27FC236}">
                <a16:creationId xmlns:a16="http://schemas.microsoft.com/office/drawing/2014/main" id="{014F7EB6-A8DB-2D42-2A9C-228AB4C778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752" y="2434108"/>
            <a:ext cx="4176464" cy="3523893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747D0F32-0C89-A7EE-F48A-97256D4925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1556301"/>
            <a:ext cx="4822274" cy="57166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3354050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779712" y="1700808"/>
            <a:ext cx="5392688" cy="1470025"/>
          </a:xfrm>
        </p:spPr>
        <p:txBody>
          <a:bodyPr/>
          <a:lstStyle/>
          <a:p>
            <a:r>
              <a:rPr lang="cs-CZ" dirty="0"/>
              <a:t>Popisná statistika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2959821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C63D50F-6249-FDBC-BF0D-8A5B40FFB1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Význam popisu a vizualizace dat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626281D-481D-41AC-2F66-AE073A9986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Popisná statistika</a:t>
            </a:r>
          </a:p>
          <a:p>
            <a:pPr lvl="1"/>
            <a:r>
              <a:rPr lang="cs-CZ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První krok k odhalení informací skrytých ve velkém množství dat. </a:t>
            </a:r>
            <a:endParaRPr lang="cs-CZ" sz="2000" dirty="0"/>
          </a:p>
          <a:p>
            <a:pPr lvl="1"/>
            <a:r>
              <a:rPr lang="cs-CZ" sz="2000" dirty="0"/>
              <a:t>Cílem je sumarizovat pozorované hodnoty tak, abychom mohli lépe a jednodušeji pracovat s informací v nich uloženou. </a:t>
            </a:r>
          </a:p>
          <a:p>
            <a:pPr marL="457200" lvl="1" indent="0">
              <a:buNone/>
            </a:pPr>
            <a:endParaRPr lang="cs-CZ" sz="2000" dirty="0"/>
          </a:p>
          <a:p>
            <a:r>
              <a:rPr lang="cs-CZ" dirty="0"/>
              <a:t>Vizualizace</a:t>
            </a:r>
          </a:p>
          <a:p>
            <a:pPr lvl="1"/>
            <a:r>
              <a:rPr lang="cs-CZ" sz="2000" dirty="0"/>
              <a:t>Cílem je především pozorovaná data graficky zpřehlednit a poskytnout uživateli na minimální ploše maximum informací. </a:t>
            </a:r>
          </a:p>
          <a:p>
            <a:pPr marL="457200" lvl="1" indent="0">
              <a:buNone/>
            </a:pPr>
            <a:endParaRPr lang="cs-CZ" sz="2000" dirty="0"/>
          </a:p>
          <a:p>
            <a:r>
              <a:rPr lang="cs-CZ" dirty="0"/>
              <a:t>Dává informaci nejen o charakteru dat ale i o problematických záznamech například o extrémních, odlehlých nebo chybných hodnotách.</a:t>
            </a:r>
          </a:p>
        </p:txBody>
      </p:sp>
    </p:spTree>
    <p:extLst>
      <p:ext uri="{BB962C8B-B14F-4D97-AF65-F5344CB8AC3E}">
        <p14:creationId xmlns:p14="http://schemas.microsoft.com/office/powerpoint/2010/main" val="82058391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5D71D7F-0754-E774-EC8C-49CA5D0360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Typy proměnných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F5B6B14-2031-109A-BCB6-F654C19D1C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eaLnBrk="1" hangingPunct="1">
              <a:lnSpc>
                <a:spcPct val="80000"/>
              </a:lnSpc>
              <a:buNone/>
            </a:pPr>
            <a:endParaRPr lang="cs-CZ" altLang="en-US" sz="2000" i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457200" indent="-457200" eaLnBrk="1" hangingPunct="1">
              <a:lnSpc>
                <a:spcPct val="80000"/>
              </a:lnSpc>
              <a:buFont typeface="Arial" panose="020B0604020202020204" pitchFamily="34" charset="0"/>
              <a:buAutoNum type="arabicPeriod"/>
            </a:pPr>
            <a:r>
              <a:rPr lang="cs-CZ" altLang="en-US" sz="2000" i="1" dirty="0">
                <a:solidFill>
                  <a:schemeClr val="tx1"/>
                </a:solidFill>
                <a:cs typeface="Arial" panose="020B0604020202020204" pitchFamily="34" charset="0"/>
              </a:rPr>
              <a:t>Kvalitativní proměnné (kategorizované, kategoriální):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cs-CZ" altLang="en-US" sz="1200" i="1" dirty="0">
                <a:solidFill>
                  <a:schemeClr val="tx1"/>
                </a:solidFill>
                <a:cs typeface="Arial" panose="020B0604020202020204" pitchFamily="34" charset="0"/>
              </a:rPr>
              <a:t>		</a:t>
            </a: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cs-CZ" altLang="en-US" sz="2000" i="1" dirty="0">
                <a:solidFill>
                  <a:schemeClr val="tx1"/>
                </a:solidFill>
                <a:cs typeface="Arial" panose="020B0604020202020204" pitchFamily="34" charset="0"/>
              </a:rPr>
              <a:t>		nominální </a:t>
            </a:r>
            <a:r>
              <a:rPr lang="cs-CZ" altLang="en-US" sz="2000" b="0" i="1" dirty="0">
                <a:solidFill>
                  <a:schemeClr val="tx1"/>
                </a:solidFill>
                <a:cs typeface="Arial" panose="020B0604020202020204" pitchFamily="34" charset="0"/>
              </a:rPr>
              <a:t>– </a:t>
            </a:r>
            <a:r>
              <a:rPr lang="cs-CZ" b="0" i="1" dirty="0">
                <a:solidFill>
                  <a:schemeClr val="tx1"/>
                </a:solidFill>
              </a:rPr>
              <a:t>fakulta, studijní obor, rodinný stav, …</a:t>
            </a:r>
            <a:endParaRPr lang="cs-CZ" altLang="en-US" sz="2000" i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cs-CZ" altLang="en-US" sz="2000" i="1" dirty="0">
                <a:solidFill>
                  <a:schemeClr val="tx1"/>
                </a:solidFill>
                <a:cs typeface="Arial" panose="020B0604020202020204" pitchFamily="34" charset="0"/>
              </a:rPr>
              <a:t>		ordinální</a:t>
            </a:r>
            <a:r>
              <a:rPr lang="cs-CZ" b="0" dirty="0">
                <a:solidFill>
                  <a:schemeClr val="tx1"/>
                </a:solidFill>
              </a:rPr>
              <a:t> </a:t>
            </a:r>
            <a:r>
              <a:rPr lang="cs-CZ" altLang="en-US" sz="2000" b="0" i="1" dirty="0">
                <a:solidFill>
                  <a:schemeClr val="tx1"/>
                </a:solidFill>
                <a:cs typeface="Arial" panose="020B0604020202020204" pitchFamily="34" charset="0"/>
              </a:rPr>
              <a:t>– dosažené </a:t>
            </a:r>
            <a:r>
              <a:rPr lang="cs-CZ" b="0" i="1" dirty="0">
                <a:solidFill>
                  <a:schemeClr val="tx1"/>
                </a:solidFill>
              </a:rPr>
              <a:t>vzdělání, úroveň spokojenosti, stupeň bolesti, …</a:t>
            </a:r>
          </a:p>
          <a:p>
            <a:pPr>
              <a:lnSpc>
                <a:spcPct val="80000"/>
              </a:lnSpc>
              <a:buNone/>
            </a:pPr>
            <a:r>
              <a:rPr lang="cs-CZ" altLang="en-US" sz="2000" i="1" dirty="0">
                <a:solidFill>
                  <a:schemeClr val="tx1"/>
                </a:solidFill>
                <a:cs typeface="Arial" panose="020B0604020202020204" pitchFamily="34" charset="0"/>
              </a:rPr>
              <a:t>		</a:t>
            </a:r>
            <a:endParaRPr lang="cs-CZ" altLang="en-US" sz="2000" b="0" i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cs-CZ" altLang="en-US" b="0" i="1" dirty="0">
                <a:solidFill>
                  <a:schemeClr val="tx1"/>
                </a:solidFill>
                <a:cs typeface="Arial" panose="020B0604020202020204" pitchFamily="34" charset="0"/>
              </a:rPr>
              <a:t>		</a:t>
            </a:r>
            <a:r>
              <a:rPr lang="cs-CZ" altLang="en-US" i="1" dirty="0">
                <a:solidFill>
                  <a:schemeClr val="tx1"/>
                </a:solidFill>
                <a:cs typeface="Arial" panose="020B0604020202020204" pitchFamily="34" charset="0"/>
              </a:rPr>
              <a:t>dichotomické</a:t>
            </a:r>
            <a:r>
              <a:rPr lang="cs-CZ" altLang="en-US" sz="2000" b="0" i="1" dirty="0">
                <a:solidFill>
                  <a:schemeClr val="tx1"/>
                </a:solidFill>
                <a:cs typeface="Arial" panose="020B0604020202020204" pitchFamily="34" charset="0"/>
              </a:rPr>
              <a:t> – </a:t>
            </a:r>
            <a:r>
              <a:rPr lang="cs-CZ" b="0" i="1" dirty="0">
                <a:solidFill>
                  <a:schemeClr val="tx1"/>
                </a:solidFill>
              </a:rPr>
              <a:t>pacient se uzdravil/neuzdravil, muž/žena, …</a:t>
            </a:r>
            <a:endParaRPr lang="cs-CZ" altLang="en-US" b="0" i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cs-CZ" altLang="en-US" sz="2000" b="0" i="1" dirty="0">
                <a:solidFill>
                  <a:schemeClr val="tx1"/>
                </a:solidFill>
                <a:cs typeface="Arial" panose="020B0604020202020204" pitchFamily="34" charset="0"/>
              </a:rPr>
              <a:t>		</a:t>
            </a:r>
            <a:r>
              <a:rPr lang="cs-CZ" altLang="en-US" sz="2000" i="1" dirty="0" err="1">
                <a:solidFill>
                  <a:schemeClr val="tx1"/>
                </a:solidFill>
                <a:cs typeface="Arial" panose="020B0604020202020204" pitchFamily="34" charset="0"/>
              </a:rPr>
              <a:t>vícekategoriální</a:t>
            </a:r>
            <a:r>
              <a:rPr lang="cs-CZ" altLang="en-US" sz="2000" b="0" i="1" dirty="0">
                <a:solidFill>
                  <a:schemeClr val="tx1"/>
                </a:solidFill>
                <a:cs typeface="Arial" panose="020B0604020202020204" pitchFamily="34" charset="0"/>
              </a:rPr>
              <a:t> – </a:t>
            </a:r>
            <a:r>
              <a:rPr lang="cs-CZ" b="0" i="1" dirty="0">
                <a:solidFill>
                  <a:schemeClr val="tx1"/>
                </a:solidFill>
              </a:rPr>
              <a:t>fakulta, stát, kraj, …</a:t>
            </a:r>
            <a:endParaRPr lang="cs-CZ" altLang="en-US" sz="2000" i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cs-CZ" altLang="en-US" sz="2000" i="1" dirty="0">
                <a:solidFill>
                  <a:schemeClr val="tx1"/>
                </a:solidFill>
                <a:cs typeface="Arial" panose="020B0604020202020204" pitchFamily="34" charset="0"/>
              </a:rPr>
              <a:t>				</a:t>
            </a: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cs-CZ" altLang="en-US" sz="2000" i="1" dirty="0">
                <a:solidFill>
                  <a:schemeClr val="tx1"/>
                </a:solidFill>
                <a:cs typeface="Arial" panose="020B0604020202020204" pitchFamily="34" charset="0"/>
              </a:rPr>
              <a:t>2.  Kvantitativní proměnné (číselné, kardinální):</a:t>
            </a:r>
            <a:endParaRPr lang="cs-CZ" altLang="en-US" sz="2000" i="1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cs-CZ" altLang="en-US" sz="1200" dirty="0">
                <a:solidFill>
                  <a:schemeClr val="tx1"/>
                </a:solidFill>
              </a:rPr>
              <a:t>		</a:t>
            </a: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cs-CZ" altLang="en-US" sz="2000" i="1" dirty="0">
                <a:solidFill>
                  <a:schemeClr val="tx1"/>
                </a:solidFill>
              </a:rPr>
              <a:t>		</a:t>
            </a:r>
            <a:r>
              <a:rPr lang="cs-CZ" altLang="en-US" sz="2000" i="1" dirty="0">
                <a:solidFill>
                  <a:schemeClr val="tx1"/>
                </a:solidFill>
                <a:cs typeface="Arial" panose="020B0604020202020204" pitchFamily="34" charset="0"/>
              </a:rPr>
              <a:t>spojité </a:t>
            </a:r>
            <a:r>
              <a:rPr lang="cs-CZ" altLang="en-US" sz="2000" b="0" i="1" dirty="0">
                <a:solidFill>
                  <a:schemeClr val="tx1"/>
                </a:solidFill>
                <a:cs typeface="Arial" panose="020B0604020202020204" pitchFamily="34" charset="0"/>
              </a:rPr>
              <a:t>– </a:t>
            </a:r>
            <a:r>
              <a:rPr lang="cs-CZ" b="0" i="1" dirty="0">
                <a:solidFill>
                  <a:schemeClr val="tx1"/>
                </a:solidFill>
              </a:rPr>
              <a:t>výška respondenta, roční příjem domácnosti, …</a:t>
            </a:r>
            <a:r>
              <a:rPr lang="cs-CZ" altLang="en-US" sz="2000" i="1" dirty="0">
                <a:solidFill>
                  <a:schemeClr val="tx1"/>
                </a:solidFill>
              </a:rPr>
              <a:t>		</a:t>
            </a: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cs-CZ" altLang="en-US" sz="2000" i="1" dirty="0">
                <a:solidFill>
                  <a:schemeClr val="tx1"/>
                </a:solidFill>
              </a:rPr>
              <a:t>		diskrétní</a:t>
            </a:r>
            <a:r>
              <a:rPr lang="cs-CZ" b="0" dirty="0">
                <a:solidFill>
                  <a:schemeClr val="tx1"/>
                </a:solidFill>
              </a:rPr>
              <a:t> </a:t>
            </a:r>
            <a:r>
              <a:rPr lang="cs-CZ" altLang="en-US" sz="2000" b="0" i="1" dirty="0">
                <a:solidFill>
                  <a:schemeClr val="tx1"/>
                </a:solidFill>
                <a:cs typeface="Arial" panose="020B0604020202020204" pitchFamily="34" charset="0"/>
              </a:rPr>
              <a:t>– </a:t>
            </a:r>
            <a:r>
              <a:rPr lang="cs-CZ" b="0" i="1" dirty="0">
                <a:solidFill>
                  <a:schemeClr val="tx1"/>
                </a:solidFill>
              </a:rPr>
              <a:t>počet dětí, počet experimentů, …</a:t>
            </a:r>
            <a:endParaRPr lang="cs-CZ" altLang="en-US" sz="2000" i="1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endParaRPr lang="cs-CZ" altLang="en-US" i="1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cs-CZ" altLang="en-US" sz="2000" i="1" dirty="0">
                <a:solidFill>
                  <a:schemeClr val="tx1"/>
                </a:solidFill>
                <a:cs typeface="Arial" panose="020B0604020202020204" pitchFamily="34" charset="0"/>
              </a:rPr>
              <a:t>		poměrové </a:t>
            </a:r>
            <a:r>
              <a:rPr lang="cs-CZ" altLang="en-US" sz="2000" b="0" i="1" dirty="0">
                <a:solidFill>
                  <a:schemeClr val="tx1"/>
                </a:solidFill>
                <a:cs typeface="Arial" panose="020B0604020202020204" pitchFamily="34" charset="0"/>
              </a:rPr>
              <a:t>– v</a:t>
            </a:r>
            <a:r>
              <a:rPr lang="cs-CZ" b="0" i="1" dirty="0">
                <a:solidFill>
                  <a:schemeClr val="tx1"/>
                </a:solidFill>
              </a:rPr>
              <a:t>ýška respondenta, …</a:t>
            </a:r>
            <a:endParaRPr lang="cs-CZ" altLang="en-US" sz="2000" i="1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cs-CZ" altLang="en-US" sz="2000" i="1" dirty="0">
                <a:solidFill>
                  <a:schemeClr val="tx1"/>
                </a:solidFill>
              </a:rPr>
              <a:t>		intervalové</a:t>
            </a:r>
            <a:r>
              <a:rPr lang="cs-CZ" altLang="en-US" sz="2000" b="0" i="1" dirty="0">
                <a:solidFill>
                  <a:schemeClr val="tx1"/>
                </a:solidFill>
                <a:cs typeface="Arial" panose="020B0604020202020204" pitchFamily="34" charset="0"/>
              </a:rPr>
              <a:t> –</a:t>
            </a:r>
            <a:r>
              <a:rPr lang="cs-CZ" altLang="en-US" sz="2000" i="1" dirty="0">
                <a:solidFill>
                  <a:schemeClr val="tx1"/>
                </a:solidFill>
              </a:rPr>
              <a:t> </a:t>
            </a:r>
            <a:r>
              <a:rPr lang="cs-CZ" altLang="en-US" sz="2000" b="0" i="1" dirty="0">
                <a:solidFill>
                  <a:schemeClr val="tx1"/>
                </a:solidFill>
                <a:cs typeface="Arial" panose="020B0604020202020204" pitchFamily="34" charset="0"/>
              </a:rPr>
              <a:t>t</a:t>
            </a:r>
            <a:r>
              <a:rPr lang="cs-CZ" b="0" i="1" dirty="0">
                <a:solidFill>
                  <a:schemeClr val="tx1"/>
                </a:solidFill>
              </a:rPr>
              <a:t>eplota ve stupních Celsia, …</a:t>
            </a:r>
            <a:endParaRPr lang="cs-CZ" altLang="en-US" sz="2000" i="1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endParaRPr lang="cs-CZ" altLang="en-US" sz="2000" i="1" dirty="0">
              <a:solidFill>
                <a:schemeClr val="tx1"/>
              </a:solidFill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1695410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F347129-CC31-368D-1BB7-7CD2F2564B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Kategorizované proměnné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BC7F40C-E5EC-BB6A-6BE1-0BEA38AD5E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Mají kvalitativní charakter.</a:t>
            </a:r>
          </a:p>
          <a:p>
            <a:r>
              <a:rPr lang="cs-CZ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N</a:t>
            </a:r>
            <a:r>
              <a:rPr lang="cs-CZ" b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abývají neměřitelné hodnoty (n</a:t>
            </a:r>
            <a:r>
              <a:rPr lang="cs-CZ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emůžeme je sečíst, zprůměrovat, ...).</a:t>
            </a:r>
          </a:p>
          <a:p>
            <a:r>
              <a:rPr lang="cs-CZ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Hodnoty takových proměnných mohou být vyjádřeny textem nebo také číslem, které představuje danou kategorii.</a:t>
            </a:r>
          </a:p>
          <a:p>
            <a:r>
              <a:rPr lang="cs-CZ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Například kvalita produktu může být posouzena jako dobrá nebo špatná nebo odpověď na průzkum může zahrnovat kategorie jako souhlas, nesouhlas nebo žádný názor. </a:t>
            </a:r>
          </a:p>
          <a:p>
            <a:r>
              <a:rPr lang="cs-CZ" dirty="0"/>
              <a:t>Proměnné můžeme dále rozdělit na:</a:t>
            </a:r>
          </a:p>
          <a:p>
            <a:pPr lvl="1"/>
            <a:r>
              <a:rPr lang="cs-CZ" dirty="0"/>
              <a:t>nominální,</a:t>
            </a:r>
          </a:p>
          <a:p>
            <a:pPr lvl="1"/>
            <a:r>
              <a:rPr lang="cs-CZ" dirty="0"/>
              <a:t>ordinální – hodnoty lze navíc vzájemně seřadit.</a:t>
            </a:r>
          </a:p>
          <a:p>
            <a:r>
              <a:rPr lang="cs-CZ" dirty="0"/>
              <a:t>Podle počtu kategorii:</a:t>
            </a:r>
          </a:p>
          <a:p>
            <a:pPr lvl="1"/>
            <a:r>
              <a:rPr lang="cs-CZ" dirty="0"/>
              <a:t>dichotomické/binární/alternativní – pouze dvě varianty,</a:t>
            </a:r>
          </a:p>
          <a:p>
            <a:pPr lvl="1"/>
            <a:r>
              <a:rPr lang="cs-CZ" dirty="0" err="1"/>
              <a:t>vícekategoriální</a:t>
            </a:r>
            <a:r>
              <a:rPr lang="cs-CZ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977379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/>
              <a:t>Vizualizace dat v jazyce R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/>
              <a:t>Balík ggplot2</a:t>
            </a:r>
          </a:p>
        </p:txBody>
      </p:sp>
    </p:spTree>
    <p:extLst>
      <p:ext uri="{BB962C8B-B14F-4D97-AF65-F5344CB8AC3E}">
        <p14:creationId xmlns:p14="http://schemas.microsoft.com/office/powerpoint/2010/main" val="203594138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31738A5-648B-9862-3F19-66271AA7E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Práce v R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B96F7B1-E1A4-2EF9-A1E2-76F4D66C1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>
                <a:solidFill>
                  <a:schemeClr val="tx1"/>
                </a:solidFill>
              </a:rPr>
              <a:t>Převod na faktor</a:t>
            </a:r>
          </a:p>
          <a:p>
            <a:pPr lvl="1"/>
            <a:r>
              <a:rPr lang="cs-CZ" b="1" dirty="0">
                <a:solidFill>
                  <a:schemeClr val="tx1"/>
                </a:solidFill>
              </a:rPr>
              <a:t>Funkce</a:t>
            </a:r>
            <a:r>
              <a:rPr lang="cs-CZ" dirty="0"/>
              <a:t> </a:t>
            </a:r>
            <a:r>
              <a:rPr lang="cs-CZ" b="1" dirty="0" err="1">
                <a:solidFill>
                  <a:srgbClr val="FF0000"/>
                </a:solidFill>
              </a:rPr>
              <a:t>factor</a:t>
            </a:r>
            <a:r>
              <a:rPr lang="cs-CZ" b="1" dirty="0">
                <a:solidFill>
                  <a:srgbClr val="FF0000"/>
                </a:solidFill>
              </a:rPr>
              <a:t>() – důležité argumenty: </a:t>
            </a:r>
            <a:r>
              <a:rPr lang="cs-CZ" b="1" dirty="0" err="1">
                <a:solidFill>
                  <a:srgbClr val="FF0000"/>
                </a:solidFill>
              </a:rPr>
              <a:t>levels</a:t>
            </a:r>
            <a:r>
              <a:rPr lang="cs-CZ" b="1" dirty="0">
                <a:solidFill>
                  <a:srgbClr val="FF0000"/>
                </a:solidFill>
              </a:rPr>
              <a:t>, </a:t>
            </a:r>
            <a:r>
              <a:rPr lang="cs-CZ" b="1" dirty="0" err="1">
                <a:solidFill>
                  <a:srgbClr val="FF0000"/>
                </a:solidFill>
              </a:rPr>
              <a:t>labels</a:t>
            </a:r>
            <a:r>
              <a:rPr lang="cs-CZ" b="1" dirty="0">
                <a:solidFill>
                  <a:srgbClr val="FF0000"/>
                </a:solidFill>
              </a:rPr>
              <a:t>.</a:t>
            </a:r>
            <a:endParaRPr lang="cs-CZ" dirty="0"/>
          </a:p>
          <a:p>
            <a:pPr lvl="1"/>
            <a:r>
              <a:rPr lang="cs-CZ" dirty="0"/>
              <a:t>Před převodem může mít proměnná číselné/znakové hodnoty.</a:t>
            </a:r>
          </a:p>
          <a:p>
            <a:pPr lvl="1"/>
            <a:r>
              <a:rPr lang="cs-CZ" dirty="0"/>
              <a:t>Převod </a:t>
            </a:r>
            <a:r>
              <a:rPr lang="cs-CZ" dirty="0">
                <a:solidFill>
                  <a:schemeClr val="accent6"/>
                </a:solidFill>
              </a:rPr>
              <a:t>z „</a:t>
            </a:r>
            <a:r>
              <a:rPr lang="cs-CZ" dirty="0" err="1">
                <a:solidFill>
                  <a:schemeClr val="accent6"/>
                </a:solidFill>
              </a:rPr>
              <a:t>character</a:t>
            </a:r>
            <a:r>
              <a:rPr lang="cs-CZ" dirty="0">
                <a:solidFill>
                  <a:schemeClr val="accent6"/>
                </a:solidFill>
              </a:rPr>
              <a:t>“ na „</a:t>
            </a:r>
            <a:r>
              <a:rPr lang="cs-CZ" dirty="0" err="1">
                <a:solidFill>
                  <a:schemeClr val="accent6"/>
                </a:solidFill>
              </a:rPr>
              <a:t>factor</a:t>
            </a:r>
            <a:r>
              <a:rPr lang="cs-CZ" dirty="0">
                <a:solidFill>
                  <a:schemeClr val="accent6"/>
                </a:solidFill>
              </a:rPr>
              <a:t>“:</a:t>
            </a:r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lvl="1"/>
            <a:r>
              <a:rPr lang="cs-CZ" dirty="0"/>
              <a:t>Kódy přiradí podle pořadí v </a:t>
            </a:r>
            <a:r>
              <a:rPr lang="cs-CZ" dirty="0" err="1"/>
              <a:t>levels</a:t>
            </a:r>
            <a:r>
              <a:rPr lang="cs-CZ" dirty="0"/>
              <a:t>.</a:t>
            </a:r>
          </a:p>
          <a:p>
            <a:pPr lvl="1"/>
            <a:r>
              <a:rPr lang="cs-CZ" dirty="0"/>
              <a:t>Převod </a:t>
            </a:r>
            <a:r>
              <a:rPr lang="cs-CZ" dirty="0">
                <a:solidFill>
                  <a:schemeClr val="accent6"/>
                </a:solidFill>
              </a:rPr>
              <a:t>z „</a:t>
            </a:r>
            <a:r>
              <a:rPr lang="cs-CZ" dirty="0" err="1">
                <a:solidFill>
                  <a:schemeClr val="accent6"/>
                </a:solidFill>
              </a:rPr>
              <a:t>Numeric</a:t>
            </a:r>
            <a:r>
              <a:rPr lang="cs-CZ" dirty="0">
                <a:solidFill>
                  <a:schemeClr val="accent6"/>
                </a:solidFill>
              </a:rPr>
              <a:t>“ na „</a:t>
            </a:r>
            <a:r>
              <a:rPr lang="cs-CZ" dirty="0" err="1">
                <a:solidFill>
                  <a:schemeClr val="accent6"/>
                </a:solidFill>
              </a:rPr>
              <a:t>factor</a:t>
            </a:r>
            <a:r>
              <a:rPr lang="cs-CZ" dirty="0">
                <a:solidFill>
                  <a:schemeClr val="accent6"/>
                </a:solidFill>
              </a:rPr>
              <a:t>“:</a:t>
            </a:r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lvl="1"/>
            <a:r>
              <a:rPr lang="cs-CZ" dirty="0"/>
              <a:t>Popisky přiřadí podle pořadí.</a:t>
            </a:r>
          </a:p>
          <a:p>
            <a:pPr lvl="1" algn="just"/>
            <a:r>
              <a:rPr lang="cs-CZ" dirty="0"/>
              <a:t>Funkce </a:t>
            </a:r>
            <a:r>
              <a:rPr lang="cs-CZ" b="1" dirty="0" err="1">
                <a:solidFill>
                  <a:srgbClr val="FF0000"/>
                </a:solidFill>
              </a:rPr>
              <a:t>unique</a:t>
            </a:r>
            <a:r>
              <a:rPr lang="cs-CZ" b="1" dirty="0">
                <a:solidFill>
                  <a:srgbClr val="FF0000"/>
                </a:solidFill>
              </a:rPr>
              <a:t>() </a:t>
            </a:r>
            <a:r>
              <a:rPr lang="cs-CZ" dirty="0"/>
              <a:t>vypíše unikátní hodnoty dané proměnné.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7AD9C7A1-FB7B-2387-3D59-7A6F1121A0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728" y="2276872"/>
            <a:ext cx="6120680" cy="98307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69D48798-3452-6234-0279-9E3CD26CB2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6544" y="4122818"/>
            <a:ext cx="4464496" cy="117030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5912369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5C3FD0E-6D1F-6707-C086-50BC125103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Popis nominálních proměnných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1635ED5-915B-4E1D-9CAA-E780870B35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Proměnná, o jejíž dvou hodnotách můžeme pouze říci, zda jsou stejné či různé</a:t>
            </a:r>
            <a:r>
              <a:rPr lang="cs-CZ" b="0" dirty="0"/>
              <a:t>.</a:t>
            </a:r>
          </a:p>
          <a:p>
            <a:r>
              <a:rPr lang="cs-CZ" b="0" dirty="0"/>
              <a:t>Hodnotami mohou být texty, případně i číselné kódy</a:t>
            </a:r>
            <a:r>
              <a:rPr lang="cs-CZ" dirty="0"/>
              <a:t>.</a:t>
            </a:r>
          </a:p>
          <a:p>
            <a:r>
              <a:rPr lang="cs-CZ" b="0" dirty="0"/>
              <a:t>Lze u nich zjišťovat </a:t>
            </a:r>
            <a:r>
              <a:rPr lang="cs-CZ" dirty="0">
                <a:solidFill>
                  <a:schemeClr val="accent6"/>
                </a:solidFill>
              </a:rPr>
              <a:t>rozdělení četností variant znaků (tabulka četností).</a:t>
            </a:r>
          </a:p>
          <a:p>
            <a:r>
              <a:rPr lang="cs-CZ" b="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Sledujeme</a:t>
            </a:r>
            <a:r>
              <a:rPr lang="cs-CZ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</a:t>
            </a:r>
            <a:r>
              <a:rPr lang="cs-CZ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bsolutní četnost a relativní četnost.</a:t>
            </a:r>
          </a:p>
          <a:p>
            <a:r>
              <a:rPr lang="cs-CZ" dirty="0">
                <a:solidFill>
                  <a:schemeClr val="tx1"/>
                </a:solidFill>
              </a:rPr>
              <a:t>Funkce v R</a:t>
            </a:r>
            <a:r>
              <a:rPr lang="cs-CZ" b="0" dirty="0">
                <a:solidFill>
                  <a:schemeClr val="tx1"/>
                </a:solidFill>
              </a:rPr>
              <a:t>:</a:t>
            </a:r>
          </a:p>
          <a:p>
            <a:pPr lvl="1"/>
            <a:r>
              <a:rPr lang="cs-CZ" sz="2000" dirty="0">
                <a:solidFill>
                  <a:schemeClr val="tx1"/>
                </a:solidFill>
              </a:rPr>
              <a:t>Funkce </a:t>
            </a:r>
            <a:r>
              <a:rPr lang="cs-CZ" sz="2000" b="1" dirty="0">
                <a:solidFill>
                  <a:srgbClr val="FF0000"/>
                </a:solidFill>
              </a:rPr>
              <a:t>table()</a:t>
            </a:r>
            <a:r>
              <a:rPr lang="cs-CZ" sz="2000" dirty="0">
                <a:solidFill>
                  <a:schemeClr val="tx1"/>
                </a:solidFill>
              </a:rPr>
              <a:t>/</a:t>
            </a:r>
            <a:r>
              <a:rPr lang="cs-CZ" sz="2000" b="1" dirty="0" err="1">
                <a:solidFill>
                  <a:srgbClr val="FF0000"/>
                </a:solidFill>
              </a:rPr>
              <a:t>prop.table</a:t>
            </a:r>
            <a:r>
              <a:rPr lang="cs-CZ" sz="2000" b="1" dirty="0">
                <a:solidFill>
                  <a:srgbClr val="FF0000"/>
                </a:solidFill>
              </a:rPr>
              <a:t>() </a:t>
            </a:r>
            <a:r>
              <a:rPr lang="cs-CZ" sz="2000" dirty="0">
                <a:solidFill>
                  <a:schemeClr val="tx1"/>
                </a:solidFill>
              </a:rPr>
              <a:t>z „base“</a:t>
            </a:r>
          </a:p>
          <a:p>
            <a:pPr lvl="1"/>
            <a:r>
              <a:rPr lang="cs-CZ" sz="2000" dirty="0">
                <a:solidFill>
                  <a:schemeClr val="tx1"/>
                </a:solidFill>
              </a:rPr>
              <a:t>Funkce </a:t>
            </a:r>
            <a:r>
              <a:rPr lang="cs-CZ" sz="2000" b="1" dirty="0" err="1">
                <a:solidFill>
                  <a:srgbClr val="FF0000"/>
                </a:solidFill>
              </a:rPr>
              <a:t>freq</a:t>
            </a:r>
            <a:r>
              <a:rPr lang="cs-CZ" sz="2000" b="1" dirty="0">
                <a:solidFill>
                  <a:srgbClr val="FF0000"/>
                </a:solidFill>
              </a:rPr>
              <a:t>() </a:t>
            </a:r>
            <a:r>
              <a:rPr lang="cs-CZ" sz="2000" dirty="0">
                <a:solidFill>
                  <a:schemeClr val="tx1"/>
                </a:solidFill>
              </a:rPr>
              <a:t>z balíku </a:t>
            </a:r>
            <a:r>
              <a:rPr lang="cs-CZ" sz="2000" i="1" dirty="0">
                <a:solidFill>
                  <a:schemeClr val="tx1"/>
                </a:solidFill>
              </a:rPr>
              <a:t>„</a:t>
            </a:r>
            <a:r>
              <a:rPr lang="cs-CZ" sz="2000" i="1" dirty="0" err="1">
                <a:solidFill>
                  <a:schemeClr val="tx1"/>
                </a:solidFill>
              </a:rPr>
              <a:t>summarytools</a:t>
            </a:r>
            <a:r>
              <a:rPr lang="cs-CZ" sz="2000" i="1" dirty="0">
                <a:solidFill>
                  <a:schemeClr val="tx1"/>
                </a:solidFill>
              </a:rPr>
              <a:t>“</a:t>
            </a:r>
          </a:p>
          <a:p>
            <a:pPr marL="0" indent="0">
              <a:buNone/>
            </a:pPr>
            <a:endParaRPr lang="cs-CZ" dirty="0">
              <a:solidFill>
                <a:schemeClr val="accent6"/>
              </a:solidFill>
            </a:endParaRPr>
          </a:p>
          <a:p>
            <a:pPr marL="0" indent="0">
              <a:buNone/>
            </a:pPr>
            <a:endParaRPr lang="cs-CZ" dirty="0">
              <a:solidFill>
                <a:schemeClr val="accent6"/>
              </a:solidFill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86A84F1A-EAA5-B273-83DD-10F6E7FEFB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736" y="4293096"/>
            <a:ext cx="2664296" cy="126716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9899746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B3F7056-E762-780E-8929-697A0D1D36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Statistiky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80AC2326-0EDB-100B-501D-B5559DE64C1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dirty="0">
                    <a:solidFill>
                      <a:schemeClr val="tx1"/>
                    </a:solidFill>
                  </a:rPr>
                  <a:t>Statistiky nominální proměnné jsou založené pouze na základě četností výskytu. </a:t>
                </a:r>
              </a:p>
              <a:p>
                <a:pPr marL="0" indent="0">
                  <a:buNone/>
                </a:pPr>
                <a:endParaRPr lang="cs-CZ" dirty="0">
                  <a:solidFill>
                    <a:schemeClr val="tx1"/>
                  </a:solidFill>
                </a:endParaRPr>
              </a:p>
              <a:p>
                <a:r>
                  <a:rPr lang="cs-CZ" dirty="0">
                    <a:solidFill>
                      <a:schemeClr val="accent6"/>
                    </a:solidFill>
                  </a:rPr>
                  <a:t>Modální kategorie </a:t>
                </a:r>
                <a:r>
                  <a:rPr lang="cs-CZ" b="0" dirty="0">
                    <a:solidFill>
                      <a:schemeClr val="tx1"/>
                    </a:solidFill>
                  </a:rPr>
                  <a:t>– </a:t>
                </a:r>
                <a:r>
                  <a:rPr lang="cs-CZ" b="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kategorie vykazující nejvyšší četnost.</a:t>
                </a:r>
              </a:p>
              <a:p>
                <a:pPr marL="0" indent="0">
                  <a:buNone/>
                </a:pPr>
                <a:endParaRPr lang="cs-CZ" b="0" dirty="0">
                  <a:solidFill>
                    <a:schemeClr val="tx1"/>
                  </a:solidFill>
                </a:endParaRPr>
              </a:p>
              <a:p>
                <a:r>
                  <a:rPr lang="cs-CZ" dirty="0">
                    <a:solidFill>
                      <a:schemeClr val="accent6"/>
                    </a:solidFill>
                  </a:rPr>
                  <a:t>Nominální rozptyl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𝒏𝒐𝒎𝒗𝒂𝒓</m:t>
                      </m:r>
                      <m:r>
                        <a:rPr lang="cs-CZ" sz="20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 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cs-CZ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cs-CZ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((</m:t>
                          </m:r>
                          <m:sSub>
                            <m:sSubPr>
                              <m:ctrlPr>
                                <a:rPr lang="cs-CZ" sz="20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cs-CZ" sz="20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𝒑</m:t>
                              </m:r>
                            </m:e>
                            <m:sub>
                              <m:r>
                                <a:rPr lang="cs-CZ" sz="20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𝒊</m:t>
                              </m:r>
                            </m:sub>
                          </m:sSub>
                          <m:d>
                            <m:dPr>
                              <m:ctrlPr>
                                <a:rPr lang="cs-CZ" sz="20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cs-CZ" sz="20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𝟏</m:t>
                              </m:r>
                              <m:r>
                                <a:rPr lang="cs-CZ" sz="20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cs-CZ" sz="20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sz="20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𝒑</m:t>
                                  </m:r>
                                </m:e>
                                <m:sub>
                                  <m:r>
                                    <a:rPr lang="cs-CZ" sz="20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𝒊</m:t>
                                  </m:r>
                                </m:sub>
                              </m:sSub>
                            </m:e>
                          </m:d>
                          <m:r>
                            <a:rPr lang="cs-CZ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cs-CZ" dirty="0">
                  <a:solidFill>
                    <a:schemeClr val="accent6"/>
                  </a:solidFill>
                </a:endParaRPr>
              </a:p>
              <a:p>
                <a:r>
                  <a:rPr lang="cs-CZ" dirty="0">
                    <a:solidFill>
                      <a:schemeClr val="accent6"/>
                    </a:solidFill>
                  </a:rPr>
                  <a:t>Normalizovaný nominální rozptyl</a:t>
                </a:r>
              </a:p>
              <a:p>
                <a:pPr marL="0" indent="0">
                  <a:buNone/>
                </a:pPr>
                <a:endParaRPr lang="cs-CZ" dirty="0">
                  <a:solidFill>
                    <a:schemeClr val="accent6"/>
                  </a:solidFill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𝒏𝒐𝒓𝒎</m:t>
                      </m:r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.</m:t>
                      </m:r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𝒏𝒐𝒎𝒗𝒂𝒓</m:t>
                      </m:r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𝑲</m:t>
                      </m:r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∗</m:t>
                      </m:r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𝒏𝒐𝒎𝒗𝒂𝒓</m:t>
                      </m:r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/(</m:t>
                      </m:r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𝑲</m:t>
                      </m:r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𝟏</m:t>
                      </m:r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)</m:t>
                      </m:r>
                    </m:oMath>
                  </m:oMathPara>
                </a14:m>
                <a:endParaRPr lang="cs-CZ" dirty="0">
                  <a:solidFill>
                    <a:schemeClr val="tx1"/>
                  </a:solidFill>
                  <a:latin typeface="+mj-lt"/>
                  <a:cs typeface="Arial" panose="020B0604020202020204" pitchFamily="34" charset="0"/>
                </a:endParaRPr>
              </a:p>
              <a:p>
                <a:pPr marL="0" indent="0">
                  <a:buNone/>
                </a:pPr>
                <a:endParaRPr lang="cs-CZ" dirty="0">
                  <a:solidFill>
                    <a:schemeClr val="accent6"/>
                  </a:solidFill>
                </a:endParaRPr>
              </a:p>
              <a:p>
                <a:r>
                  <a:rPr lang="cs-CZ" dirty="0">
                    <a:solidFill>
                      <a:schemeClr val="accent6"/>
                    </a:solidFill>
                  </a:rPr>
                  <a:t>Variační poměr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1" i="1" smtClean="0">
                          <a:latin typeface="Cambria Math" panose="02040503050406030204" pitchFamily="18" charset="0"/>
                        </a:rPr>
                        <m:t>𝒗</m:t>
                      </m:r>
                      <m:r>
                        <a:rPr lang="cs-CZ" sz="20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2000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cs-CZ" sz="2000" b="1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cs-CZ" sz="20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2000" b="1" i="1" smtClean="0"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</m:e>
                            <m:sub>
                              <m:r>
                                <a:rPr lang="cs-CZ" sz="2000" b="1" i="1" smtClean="0">
                                  <a:latin typeface="Cambria Math" panose="02040503050406030204" pitchFamily="18" charset="0"/>
                                </a:rPr>
                                <m:t>𝑴𝒐</m:t>
                              </m:r>
                            </m:sub>
                          </m:sSub>
                        </m:num>
                        <m:den>
                          <m:r>
                            <a:rPr lang="cs-CZ" sz="2000" b="1" i="1" smtClean="0">
                              <a:latin typeface="Cambria Math" panose="02040503050406030204" pitchFamily="18" charset="0"/>
                            </a:rPr>
                            <m:t>𝒏</m:t>
                          </m:r>
                        </m:den>
                      </m:f>
                    </m:oMath>
                  </m:oMathPara>
                </a14:m>
                <a:endParaRPr lang="cs-CZ" dirty="0">
                  <a:solidFill>
                    <a:schemeClr val="accent6"/>
                  </a:solidFill>
                </a:endParaRPr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80AC2326-0EDB-100B-501D-B5559DE64C1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35" t="-69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0957651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1E87828-3312-EFBF-9B88-1BDE75F135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Grafy pro kategorizované proměnné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DF8AD90-3F8F-9CD9-2118-D8A6FF89C3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1232857"/>
          </a:xfrm>
        </p:spPr>
        <p:txBody>
          <a:bodyPr/>
          <a:lstStyle/>
          <a:p>
            <a:r>
              <a:rPr lang="cs-CZ" dirty="0"/>
              <a:t>Pro vizualizaci kvalitativních dat se nejčastěji používají </a:t>
            </a:r>
            <a:r>
              <a:rPr lang="cs-CZ" dirty="0">
                <a:solidFill>
                  <a:schemeClr val="accent6"/>
                </a:solidFill>
              </a:rPr>
              <a:t>sloupcový graf – </a:t>
            </a:r>
            <a:r>
              <a:rPr lang="cs-CZ" dirty="0" err="1">
                <a:solidFill>
                  <a:srgbClr val="FF0000"/>
                </a:solidFill>
              </a:rPr>
              <a:t>barplot</a:t>
            </a:r>
            <a:r>
              <a:rPr lang="cs-CZ" dirty="0">
                <a:solidFill>
                  <a:srgbClr val="FF0000"/>
                </a:solidFill>
              </a:rPr>
              <a:t>() </a:t>
            </a:r>
            <a:r>
              <a:rPr lang="cs-CZ" dirty="0"/>
              <a:t>a </a:t>
            </a:r>
            <a:r>
              <a:rPr lang="cs-CZ" dirty="0">
                <a:solidFill>
                  <a:schemeClr val="accent6"/>
                </a:solidFill>
              </a:rPr>
              <a:t>koláčový graf – </a:t>
            </a:r>
            <a:r>
              <a:rPr lang="cs-CZ" dirty="0" err="1">
                <a:solidFill>
                  <a:srgbClr val="FF0000"/>
                </a:solidFill>
              </a:rPr>
              <a:t>pie</a:t>
            </a:r>
            <a:r>
              <a:rPr lang="cs-CZ" dirty="0">
                <a:solidFill>
                  <a:srgbClr val="FF0000"/>
                </a:solidFill>
              </a:rPr>
              <a:t>()</a:t>
            </a:r>
            <a:r>
              <a:rPr lang="cs-CZ" dirty="0">
                <a:solidFill>
                  <a:schemeClr val="tx1"/>
                </a:solidFill>
              </a:rPr>
              <a:t>,</a:t>
            </a:r>
            <a:r>
              <a:rPr lang="cs-CZ" dirty="0">
                <a:solidFill>
                  <a:srgbClr val="FF0000"/>
                </a:solidFill>
              </a:rPr>
              <a:t> </a:t>
            </a:r>
            <a:r>
              <a:rPr lang="cs-CZ" dirty="0"/>
              <a:t>kde výška sloupců, respektive plocha výsečí, pro jednotlivé varianty je úměrná jejich četnosti.</a:t>
            </a:r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1ACC596B-97D8-E38C-0817-BFBB4CF34A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2780928"/>
            <a:ext cx="3647506" cy="2339909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B89CFD49-356C-BE9C-678B-EBBE3FE174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5976" y="2564904"/>
            <a:ext cx="3795215" cy="2465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41933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3ABB4AD-25F5-F7C3-09D0-D8C868778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Popis ordinálních proměnných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A010B40-6987-A2CA-BF09-6A80B9AC6B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3033057"/>
          </a:xfrm>
        </p:spPr>
        <p:txBody>
          <a:bodyPr>
            <a:normAutofit/>
          </a:bodyPr>
          <a:lstStyle/>
          <a:p>
            <a:r>
              <a:rPr lang="cs-CZ" dirty="0"/>
              <a:t>Proměnná, u jejíž dvou hodnot můžeme navíc určit pořadí </a:t>
            </a:r>
            <a:r>
              <a:rPr lang="cs-CZ" b="0" dirty="0"/>
              <a:t>(úroveň spokojenosti, vzdělání, …). </a:t>
            </a:r>
          </a:p>
          <a:p>
            <a:r>
              <a:rPr lang="cs-CZ" b="0" dirty="0"/>
              <a:t>Hodnotami mohou být texty, případně i číselné kódy</a:t>
            </a:r>
            <a:r>
              <a:rPr lang="cs-CZ" dirty="0"/>
              <a:t>.</a:t>
            </a:r>
            <a:endParaRPr lang="cs-CZ" b="0" dirty="0"/>
          </a:p>
          <a:p>
            <a:r>
              <a:rPr lang="cs-CZ" b="0" dirty="0"/>
              <a:t>Lze u nich zjišťovat </a:t>
            </a:r>
            <a:r>
              <a:rPr lang="cs-CZ" dirty="0">
                <a:solidFill>
                  <a:schemeClr val="accent6"/>
                </a:solidFill>
              </a:rPr>
              <a:t>rozdělení četností variant znaků (tabulka četností).</a:t>
            </a:r>
          </a:p>
          <a:p>
            <a:r>
              <a:rPr lang="cs-CZ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Sledujeme </a:t>
            </a:r>
            <a:r>
              <a:rPr lang="cs-CZ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absolutní četnost, relativní četnost, kumulativní četnost.</a:t>
            </a:r>
          </a:p>
          <a:p>
            <a:r>
              <a:rPr lang="cs-CZ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Funkce v R:</a:t>
            </a:r>
            <a:endParaRPr lang="cs-CZ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cs-CZ" sz="2000" dirty="0">
                <a:solidFill>
                  <a:schemeClr val="tx1"/>
                </a:solidFill>
              </a:rPr>
              <a:t>Funkce </a:t>
            </a:r>
            <a:r>
              <a:rPr lang="cs-CZ" sz="2000" b="1" dirty="0">
                <a:solidFill>
                  <a:srgbClr val="FF0000"/>
                </a:solidFill>
              </a:rPr>
              <a:t>table()</a:t>
            </a:r>
            <a:r>
              <a:rPr lang="cs-CZ" sz="2000" dirty="0">
                <a:solidFill>
                  <a:schemeClr val="tx1"/>
                </a:solidFill>
              </a:rPr>
              <a:t>/</a:t>
            </a:r>
            <a:r>
              <a:rPr lang="cs-CZ" sz="2000" b="1" dirty="0" err="1">
                <a:solidFill>
                  <a:srgbClr val="FF0000"/>
                </a:solidFill>
              </a:rPr>
              <a:t>prop.table</a:t>
            </a:r>
            <a:r>
              <a:rPr lang="cs-CZ" sz="2000" b="1" dirty="0">
                <a:solidFill>
                  <a:srgbClr val="FF0000"/>
                </a:solidFill>
              </a:rPr>
              <a:t>() </a:t>
            </a:r>
            <a:r>
              <a:rPr lang="cs-CZ" sz="2000" dirty="0">
                <a:solidFill>
                  <a:schemeClr val="tx1"/>
                </a:solidFill>
              </a:rPr>
              <a:t>z „base“</a:t>
            </a:r>
          </a:p>
          <a:p>
            <a:pPr lvl="1"/>
            <a:r>
              <a:rPr lang="cs-CZ" sz="2000" dirty="0">
                <a:solidFill>
                  <a:schemeClr val="tx1"/>
                </a:solidFill>
              </a:rPr>
              <a:t>Funkce </a:t>
            </a:r>
            <a:r>
              <a:rPr lang="cs-CZ" sz="2000" b="1" dirty="0" err="1">
                <a:solidFill>
                  <a:srgbClr val="FF0000"/>
                </a:solidFill>
              </a:rPr>
              <a:t>freq</a:t>
            </a:r>
            <a:r>
              <a:rPr lang="cs-CZ" sz="2000" b="1" dirty="0">
                <a:solidFill>
                  <a:srgbClr val="FF0000"/>
                </a:solidFill>
              </a:rPr>
              <a:t>() </a:t>
            </a:r>
            <a:r>
              <a:rPr lang="cs-CZ" sz="2000" dirty="0">
                <a:solidFill>
                  <a:schemeClr val="tx1"/>
                </a:solidFill>
              </a:rPr>
              <a:t>z balíku </a:t>
            </a:r>
            <a:r>
              <a:rPr lang="cs-CZ" sz="2000" i="1" dirty="0">
                <a:solidFill>
                  <a:schemeClr val="tx1"/>
                </a:solidFill>
              </a:rPr>
              <a:t>„</a:t>
            </a:r>
            <a:r>
              <a:rPr lang="cs-CZ" sz="2000" i="1" dirty="0" err="1">
                <a:solidFill>
                  <a:schemeClr val="tx1"/>
                </a:solidFill>
              </a:rPr>
              <a:t>summarytools</a:t>
            </a:r>
            <a:r>
              <a:rPr lang="cs-CZ" sz="2000" i="1" dirty="0">
                <a:solidFill>
                  <a:schemeClr val="tx1"/>
                </a:solidFill>
              </a:rPr>
              <a:t>“</a:t>
            </a:r>
          </a:p>
          <a:p>
            <a:pPr marL="0" indent="0">
              <a:buNone/>
            </a:pPr>
            <a:endParaRPr lang="cs-CZ" dirty="0">
              <a:solidFill>
                <a:schemeClr val="accent6"/>
              </a:solidFill>
            </a:endParaRPr>
          </a:p>
          <a:p>
            <a:endParaRPr lang="cs-CZ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1406100B-FD1C-B0BB-B7BF-22CF527E95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698" y="4030614"/>
            <a:ext cx="2906167" cy="97946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78E6AA4C-2451-27DE-2C9A-B978B301B4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9952" y="4508728"/>
            <a:ext cx="4248472" cy="144927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7871204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714340F-745F-E79D-9F94-348C57383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Statistiky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2C547985-033E-BAED-5FA2-C68A8F968AD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dirty="0">
                    <a:solidFill>
                      <a:schemeClr val="tx1"/>
                    </a:solidFill>
                  </a:rPr>
                  <a:t>Statistiky ordinální proměnné jsou založené pouze na základě četností výskytu. </a:t>
                </a:r>
              </a:p>
              <a:p>
                <a:pPr marL="0" indent="0">
                  <a:buNone/>
                </a:pPr>
                <a:endParaRPr lang="cs-CZ" dirty="0">
                  <a:solidFill>
                    <a:schemeClr val="accent6"/>
                  </a:solidFill>
                </a:endParaRPr>
              </a:p>
              <a:p>
                <a:r>
                  <a:rPr lang="cs-CZ" dirty="0">
                    <a:solidFill>
                      <a:schemeClr val="accent6"/>
                    </a:solidFill>
                  </a:rPr>
                  <a:t>Modální kategorie </a:t>
                </a:r>
                <a:r>
                  <a:rPr lang="cs-CZ" b="0" dirty="0">
                    <a:solidFill>
                      <a:schemeClr val="tx1"/>
                    </a:solidFill>
                  </a:rPr>
                  <a:t>– </a:t>
                </a:r>
                <a:r>
                  <a:rPr lang="cs-CZ" sz="2000" b="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kategorie vykazující nejvyšší četnost.</a:t>
                </a:r>
              </a:p>
              <a:p>
                <a:pPr marL="0" indent="0">
                  <a:buNone/>
                </a:pPr>
                <a:endParaRPr lang="cs-CZ" b="0" dirty="0">
                  <a:solidFill>
                    <a:schemeClr val="tx1"/>
                  </a:solidFill>
                </a:endParaRPr>
              </a:p>
              <a:p>
                <a:r>
                  <a:rPr lang="cs-CZ" dirty="0">
                    <a:solidFill>
                      <a:schemeClr val="accent6"/>
                    </a:solidFill>
                  </a:rPr>
                  <a:t>Mediánová kategorie </a:t>
                </a:r>
                <a:r>
                  <a:rPr lang="cs-CZ" b="0" dirty="0">
                    <a:solidFill>
                      <a:schemeClr val="tx1"/>
                    </a:solidFill>
                  </a:rPr>
                  <a:t>– kategorie, pro kterou je kumulativní relativní četnost 0,5 anebo &gt; a předcházející byla menší než 0,5.</a:t>
                </a:r>
              </a:p>
              <a:p>
                <a:pPr marL="0" indent="0">
                  <a:buNone/>
                </a:pPr>
                <a:endParaRPr lang="cs-CZ" b="0" dirty="0">
                  <a:solidFill>
                    <a:schemeClr val="tx1"/>
                  </a:solidFill>
                </a:endParaRPr>
              </a:p>
              <a:p>
                <a:r>
                  <a:rPr lang="cs-CZ" dirty="0">
                    <a:solidFill>
                      <a:schemeClr val="accent6"/>
                    </a:solidFill>
                  </a:rPr>
                  <a:t>Ordinální rozptyl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𝒅𝒐𝒓𝒗𝒂𝒓</m:t>
                      </m:r>
                      <m:r>
                        <a:rPr lang="cs-CZ" sz="20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cs-CZ" sz="20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𝟐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cs-CZ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cs-CZ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((</m:t>
                          </m:r>
                          <m:sSub>
                            <m:sSubPr>
                              <m:ctrlPr>
                                <a:rPr lang="cs-CZ" sz="20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cs-CZ" sz="20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𝑷</m:t>
                              </m:r>
                            </m:e>
                            <m:sub>
                              <m:r>
                                <a:rPr lang="cs-CZ" sz="20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𝒊</m:t>
                              </m:r>
                            </m:sub>
                          </m:sSub>
                          <m:d>
                            <m:dPr>
                              <m:ctrlPr>
                                <a:rPr lang="cs-CZ" sz="20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cs-CZ" sz="20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𝟏</m:t>
                              </m:r>
                              <m:r>
                                <a:rPr lang="cs-CZ" sz="20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cs-CZ" sz="20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sz="20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𝑷</m:t>
                                  </m:r>
                                </m:e>
                                <m:sub>
                                  <m:r>
                                    <a:rPr lang="cs-CZ" sz="20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𝒊</m:t>
                                  </m:r>
                                </m:sub>
                              </m:sSub>
                            </m:e>
                          </m:d>
                          <m:r>
                            <a:rPr lang="cs-CZ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cs-CZ" dirty="0">
                  <a:solidFill>
                    <a:schemeClr val="accent6"/>
                  </a:solidFill>
                </a:endParaRPr>
              </a:p>
              <a:p>
                <a:r>
                  <a:rPr lang="cs-CZ" dirty="0">
                    <a:solidFill>
                      <a:schemeClr val="accent6"/>
                    </a:solidFill>
                  </a:rPr>
                  <a:t>Normalizovaný ordinální rozptyl</a:t>
                </a:r>
              </a:p>
              <a:p>
                <a:pPr marL="0" indent="0">
                  <a:buNone/>
                </a:pPr>
                <a:endParaRPr lang="cs-CZ" dirty="0">
                  <a:solidFill>
                    <a:schemeClr val="accent6"/>
                  </a:solidFill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𝒏𝒐𝒓𝒎</m:t>
                      </m:r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.</m:t>
                      </m:r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𝒅𝒐𝒓𝒗𝒂𝒓</m:t>
                      </m:r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𝟐</m:t>
                      </m:r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∗</m:t>
                      </m:r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𝒅𝒐𝒓𝒗𝒂𝒓</m:t>
                      </m:r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/(</m:t>
                      </m:r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𝑲</m:t>
                      </m:r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𝟏</m:t>
                      </m:r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)</m:t>
                      </m:r>
                    </m:oMath>
                  </m:oMathPara>
                </a14:m>
                <a:endParaRPr lang="cs-CZ" dirty="0">
                  <a:solidFill>
                    <a:schemeClr val="tx1"/>
                  </a:solidFill>
                  <a:latin typeface="+mj-lt"/>
                  <a:cs typeface="Arial" panose="020B0604020202020204" pitchFamily="34" charset="0"/>
                </a:endParaRPr>
              </a:p>
              <a:p>
                <a:pPr marL="0" indent="0">
                  <a:buNone/>
                </a:pPr>
                <a:endParaRPr lang="cs-CZ" dirty="0">
                  <a:solidFill>
                    <a:schemeClr val="accent6"/>
                  </a:solidFill>
                </a:endParaRPr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2C547985-033E-BAED-5FA2-C68A8F968AD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35" t="-69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2675445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5A0E8C2-CC59-1B69-0D35-9A756BDE98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Číselné proměnné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01599BE-5396-A1DE-21EC-B6AEDE1B48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Nabývají měřitelné hodnoty – můžeme s nimi provádět aritmetické operace.</a:t>
            </a:r>
          </a:p>
          <a:p>
            <a:r>
              <a:rPr lang="cs-CZ" dirty="0"/>
              <a:t>Hodnotami jsou čísla.</a:t>
            </a:r>
          </a:p>
          <a:p>
            <a:r>
              <a:rPr lang="cs-CZ" dirty="0"/>
              <a:t>Kvantitativní proměnné můžeme dále rozdělit na </a:t>
            </a:r>
          </a:p>
          <a:p>
            <a:pPr lvl="1"/>
            <a:r>
              <a:rPr lang="cs-CZ" dirty="0"/>
              <a:t>diskrétní,</a:t>
            </a:r>
          </a:p>
          <a:p>
            <a:pPr lvl="1"/>
            <a:r>
              <a:rPr lang="cs-CZ" dirty="0"/>
              <a:t>spojité.</a:t>
            </a:r>
          </a:p>
          <a:p>
            <a:r>
              <a:rPr lang="cs-CZ" dirty="0">
                <a:solidFill>
                  <a:schemeClr val="accent6"/>
                </a:solidFill>
              </a:rPr>
              <a:t>Spojitá proměnná </a:t>
            </a:r>
            <a:r>
              <a:rPr lang="cs-CZ" dirty="0"/>
              <a:t>může nabývat jakýchkoliv hodnot z určitého intervalu. Příkladem je například výška respondenta, roční příjem domácnosti, cena výrobku … (178,25cm). </a:t>
            </a:r>
          </a:p>
          <a:p>
            <a:r>
              <a:rPr lang="cs-CZ" dirty="0">
                <a:solidFill>
                  <a:schemeClr val="accent6"/>
                </a:solidFill>
              </a:rPr>
              <a:t>Diskrétní proměnná </a:t>
            </a:r>
            <a:r>
              <a:rPr lang="cs-CZ" dirty="0"/>
              <a:t>může nabývat pouze spočetně mnoha hodnot. Nabývají pouze celočíselných obměn. Příkladem je počet dětí, počet experimentů, počet domácností, ...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9210704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386F988-23B4-C24F-E94B-FE8CB3FCD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Grafy pro číselné proměnné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ABFD4C1-54DA-E82B-FA36-8FE1C1F432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>
                <a:solidFill>
                  <a:schemeClr val="accent6"/>
                </a:solidFill>
              </a:rPr>
              <a:t>Histogram</a:t>
            </a:r>
            <a:r>
              <a:rPr lang="cs-CZ" dirty="0"/>
              <a:t> </a:t>
            </a:r>
            <a:r>
              <a:rPr lang="cs-CZ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cs-CZ" dirty="0"/>
              <a:t> </a:t>
            </a:r>
            <a:r>
              <a:rPr lang="cs-CZ" dirty="0">
                <a:cs typeface="Times New Roman" panose="02020603050405020304" pitchFamily="18" charset="0"/>
              </a:rPr>
              <a:t>n</a:t>
            </a:r>
            <a:r>
              <a:rPr lang="cs-CZ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ejpoužívanější grafický nástroj</a:t>
            </a:r>
            <a:endParaRPr lang="cs-CZ" dirty="0"/>
          </a:p>
          <a:p>
            <a:pPr lvl="1"/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Zobrazuje četnosti pomocí sloupců u souboru hodnot rozděleného do intervalů. Sloupce jsou stejné šířky, vyjadřující šířku intervalů, přičemž výška sloupců vyjadřuje četnost sledované veličiny v daném intervale.</a:t>
            </a:r>
          </a:p>
          <a:p>
            <a:pPr lvl="1"/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Histogram vzhledem připomíná sloupcový graf, ale na rozdíl od sloupcového grafu jsou v histogramu sloupce umístěny těsně vedle sebe, aby byla znázorněna návaznost intervalů.</a:t>
            </a:r>
          </a:p>
          <a:p>
            <a:pPr lvl="1"/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Při vhodné konstrukci představuje histogram odhad pravděpodobnostního rozdělení sledované veličiny.</a:t>
            </a:r>
          </a:p>
          <a:p>
            <a:pPr marL="457200" lvl="1" indent="0">
              <a:buNone/>
            </a:pPr>
            <a:endParaRPr lang="cs-CZ" dirty="0">
              <a:solidFill>
                <a:schemeClr val="accent6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cs-CZ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Funkce v R: </a:t>
            </a:r>
            <a:r>
              <a:rPr lang="cs-CZ" sz="2000" b="1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hist</a:t>
            </a:r>
            <a:r>
              <a:rPr lang="cs-CZ" sz="2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()</a:t>
            </a:r>
            <a:endParaRPr lang="cs-CZ" sz="20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B1C6C192-B040-6EE1-7FB8-9A5B6A60A2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944" y="3593562"/>
            <a:ext cx="4233401" cy="272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05051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2F81A94-E49A-4669-40EE-84092779C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Popis číselných proměnných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EBB41C04-8E02-B571-0CBE-CC163AE95B7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cs-CZ" dirty="0">
                    <a:solidFill>
                      <a:schemeClr val="accent6"/>
                    </a:solidFill>
                  </a:rPr>
                  <a:t>Charakteristiky polohy:</a:t>
                </a:r>
              </a:p>
              <a:p>
                <a:r>
                  <a:rPr lang="cs-CZ" dirty="0">
                    <a:solidFill>
                      <a:schemeClr val="tx1"/>
                    </a:solidFill>
                  </a:rPr>
                  <a:t>Aritmetický průměr (výběrový průměr) – Funkce v R: </a:t>
                </a:r>
                <a:r>
                  <a:rPr lang="cs-CZ" dirty="0" err="1">
                    <a:solidFill>
                      <a:srgbClr val="FF0000"/>
                    </a:solidFill>
                  </a:rPr>
                  <a:t>mean</a:t>
                </a:r>
                <a:r>
                  <a:rPr lang="cs-CZ" dirty="0">
                    <a:solidFill>
                      <a:srgbClr val="FF0000"/>
                    </a:solidFill>
                  </a:rPr>
                  <a:t>()</a:t>
                </a:r>
              </a:p>
              <a:p>
                <a:pPr lvl="1"/>
                <a:r>
                  <a:rPr lang="cs-CZ" dirty="0">
                    <a:solidFill>
                      <a:schemeClr val="tx1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Odhadem střední hodnoty </a:t>
                </a:r>
                <a:r>
                  <a:rPr lang="cs-CZ" sz="1800" kern="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populační charakteristiky (všech jednotek statistického souboru).</a:t>
                </a:r>
                <a:endParaRPr lang="cs-CZ" dirty="0">
                  <a:solidFill>
                    <a:schemeClr val="tx1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lvl="1"/>
                <a:r>
                  <a:rPr lang="cs-CZ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Definovaný jako s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oučet pozorovaných hodnot dělený jejich počtem.</a:t>
                </a:r>
              </a:p>
              <a:p>
                <a:pPr lvl="1"/>
                <a:r>
                  <a:rPr lang="pl-PL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Průměr zohledňuje všechny hodnoty, ale je citlivý na chyby.</a:t>
                </a:r>
              </a:p>
              <a:p>
                <a:pPr marL="457200" lvl="1" indent="0">
                  <a:buNone/>
                </a:pPr>
                <a:endParaRPr lang="cs-CZ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cs-CZ" b="1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cs-CZ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𝒙</m:t>
                          </m:r>
                        </m:e>
                      </m:acc>
                      <m:r>
                        <a:rPr lang="cs-CZ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cs-CZ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cs-CZ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cs-CZ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𝒏</m:t>
                          </m:r>
                        </m:den>
                      </m:f>
                      <m:nary>
                        <m:naryPr>
                          <m:chr m:val="∑"/>
                          <m:ctrlPr>
                            <a:rPr lang="cs-CZ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a:rPr lang="cs-CZ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𝒌</m:t>
                          </m:r>
                          <m:r>
                            <a:rPr lang="cs-CZ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=</m:t>
                          </m:r>
                          <m:r>
                            <a:rPr lang="cs-CZ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sub>
                        <m:sup>
                          <m:r>
                            <a:rPr lang="cs-CZ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𝒏</m:t>
                          </m:r>
                        </m:sup>
                        <m:e>
                          <m:sSub>
                            <m:sSubPr>
                              <m:ctrlPr>
                                <a:rPr lang="cs-CZ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cs-CZ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cs-CZ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lvl="1"/>
                <a:endParaRPr lang="cs-CZ" dirty="0">
                  <a:solidFill>
                    <a:schemeClr val="tx1"/>
                  </a:solidFill>
                </a:endParaRPr>
              </a:p>
              <a:p>
                <a:r>
                  <a:rPr lang="cs-CZ" dirty="0"/>
                  <a:t>Medián </a:t>
                </a:r>
                <a:r>
                  <a:rPr lang="cs-CZ" dirty="0">
                    <a:solidFill>
                      <a:schemeClr val="tx1"/>
                    </a:solidFill>
                  </a:rPr>
                  <a:t>– Funkce v R: </a:t>
                </a:r>
                <a:r>
                  <a:rPr lang="cs-CZ" dirty="0" err="1">
                    <a:solidFill>
                      <a:srgbClr val="FF0000"/>
                    </a:solidFill>
                  </a:rPr>
                  <a:t>quantile</a:t>
                </a:r>
                <a:r>
                  <a:rPr lang="cs-CZ" dirty="0">
                    <a:solidFill>
                      <a:srgbClr val="FF0000"/>
                    </a:solidFill>
                  </a:rPr>
                  <a:t>()</a:t>
                </a:r>
              </a:p>
              <a:p>
                <a:pPr lvl="1"/>
                <a:r>
                  <a:rPr lang="cs-CZ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</a:t>
                </a:r>
                <a:r>
                  <a:rPr lang="cs-CZ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rostřední hodnota uspořádaného souboru.</a:t>
                </a:r>
              </a:p>
              <a:p>
                <a:pPr lvl="1"/>
                <a:r>
                  <a:rPr lang="cs-CZ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Méně citlivý na chyby.</a:t>
                </a:r>
              </a:p>
              <a:p>
                <a:pPr lvl="1"/>
                <a:r>
                  <a:rPr lang="cs-CZ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Speciální název pro 50% kvantil.</a:t>
                </a:r>
              </a:p>
              <a:p>
                <a:pPr lvl="1"/>
                <a:r>
                  <a:rPr lang="cs-CZ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Rozděluje soubor na dvě části.</a:t>
                </a:r>
              </a:p>
              <a:p>
                <a:pPr marL="57150" indent="0">
                  <a:buNone/>
                </a:pPr>
                <a:endParaRPr lang="cs-CZ" dirty="0">
                  <a:solidFill>
                    <a:schemeClr val="tx1"/>
                  </a:solidFill>
                </a:endParaRPr>
              </a:p>
              <a:p>
                <a:endParaRPr lang="cs-CZ" dirty="0">
                  <a:solidFill>
                    <a:schemeClr val="accent6"/>
                  </a:solidFill>
                </a:endParaRP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EBB41C04-8E02-B571-0CBE-CC163AE95B7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705" t="-69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>
            <a:extLst>
              <a:ext uri="{FF2B5EF4-FFF2-40B4-BE49-F238E27FC236}">
                <a16:creationId xmlns:a16="http://schemas.microsoft.com/office/drawing/2014/main" id="{00A81837-B45E-41D0-247A-223FC502B85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49" b="34507"/>
          <a:stretch/>
        </p:blipFill>
        <p:spPr>
          <a:xfrm>
            <a:off x="5868144" y="4572876"/>
            <a:ext cx="2197112" cy="1214131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B75541CA-65E2-51CE-3DB5-D1B157FEB9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6216" y="2821934"/>
            <a:ext cx="2145271" cy="121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45854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608A475-201F-104C-E54D-AC2B30026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Popis číselných proměnných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C311A3A-B0A5-105C-3C19-373DFC12E1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00050"/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Kvantily </a:t>
            </a:r>
            <a:r>
              <a:rPr lang="cs-CZ" dirty="0">
                <a:solidFill>
                  <a:schemeClr val="tx1"/>
                </a:solidFill>
              </a:rPr>
              <a:t>– Funkce v R: </a:t>
            </a:r>
            <a:r>
              <a:rPr lang="cs-CZ" dirty="0" err="1">
                <a:solidFill>
                  <a:srgbClr val="FF0000"/>
                </a:solidFill>
              </a:rPr>
              <a:t>quantile</a:t>
            </a:r>
            <a:r>
              <a:rPr lang="cs-CZ" dirty="0">
                <a:solidFill>
                  <a:srgbClr val="FF0000"/>
                </a:solidFill>
              </a:rPr>
              <a:t>()</a:t>
            </a:r>
            <a:endParaRPr lang="cs-CZ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lvl="1"/>
            <a:r>
              <a:rPr lang="cs-CZ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Kvantil rozděluje pozorované hodnoty na dvě části dle pravděpodobnosti. </a:t>
            </a:r>
          </a:p>
          <a:p>
            <a:pPr marL="800100" lvl="1"/>
            <a:r>
              <a:rPr lang="cs-CZ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Hodnota, pro kterou je přibližně 100*P% hodnot ze souboru menších a </a:t>
            </a:r>
          </a:p>
          <a:p>
            <a:pPr marL="514350" lvl="1" indent="0">
              <a:buNone/>
            </a:pPr>
            <a:r>
              <a:rPr lang="cs-CZ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100*(1-P)% hodnot větších.</a:t>
            </a:r>
          </a:p>
          <a:p>
            <a:pPr marL="800100" lvl="1"/>
            <a:r>
              <a:rPr lang="cs-CZ" sz="1800" i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0&lt;P&lt;1</a:t>
            </a:r>
            <a:r>
              <a:rPr lang="cs-CZ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cs-CZ" sz="1800" i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cs-CZ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-kvantil resp. </a:t>
            </a:r>
            <a:r>
              <a:rPr lang="cs-CZ" sz="1800" i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100*P%</a:t>
            </a:r>
            <a:r>
              <a:rPr lang="cs-CZ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kvantil.</a:t>
            </a:r>
          </a:p>
          <a:p>
            <a:pPr marL="514350" lvl="1" indent="0">
              <a:buNone/>
            </a:pPr>
            <a:endParaRPr lang="cs-CZ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1" indent="0">
              <a:buNone/>
            </a:pPr>
            <a:r>
              <a:rPr lang="cs-CZ" b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Speciální názvy mají kvantily</a:t>
            </a:r>
            <a:r>
              <a:rPr lang="cs-CZ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800100" lvl="1"/>
            <a:r>
              <a:rPr lang="cs-CZ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 ̃50  medián,</a:t>
            </a:r>
          </a:p>
          <a:p>
            <a:pPr marL="800100" lvl="1"/>
            <a:r>
              <a:rPr lang="cs-CZ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 ̃25  dolní kvartil,</a:t>
            </a:r>
          </a:p>
          <a:p>
            <a:pPr marL="800100" lvl="1"/>
            <a:r>
              <a:rPr lang="cs-CZ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 ̃75  horní kvartil.</a:t>
            </a:r>
          </a:p>
          <a:p>
            <a:pPr marL="514350" lvl="1" indent="0">
              <a:buNone/>
            </a:pPr>
            <a:endParaRPr lang="cs-CZ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/>
            <a:r>
              <a:rPr lang="cs-CZ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Modus</a:t>
            </a:r>
          </a:p>
          <a:p>
            <a:pPr marL="857250" lvl="1"/>
            <a:r>
              <a:rPr lang="cs-CZ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Představuje nejčastěji se vyskytující hodnotu proměnné.</a:t>
            </a:r>
          </a:p>
          <a:p>
            <a:pPr marL="857250" lvl="1"/>
            <a:r>
              <a:rPr lang="cs-CZ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 spojité proměnné -&gt; modální interval.</a:t>
            </a:r>
          </a:p>
          <a:p>
            <a:pPr marL="857250" lvl="1"/>
            <a:r>
              <a:rPr lang="cs-CZ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cs-CZ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á ale minimální vypovídací hodnotu.</a:t>
            </a:r>
          </a:p>
          <a:p>
            <a:pPr marL="571500" lvl="1" indent="0">
              <a:buNone/>
            </a:pPr>
            <a:endParaRPr lang="cs-CZ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/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lvl="1"/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endParaRPr lang="cs-CZ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0C90E8DB-1C5F-3BCC-96A9-A2477ADA13A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740"/>
          <a:stretch/>
        </p:blipFill>
        <p:spPr>
          <a:xfrm>
            <a:off x="6588224" y="4733865"/>
            <a:ext cx="2084911" cy="1224136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E1CEA934-C53E-2F65-25F5-304772FB53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048" y="2348880"/>
            <a:ext cx="2304256" cy="1556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2867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08987AE-2E83-E354-BB12-9F8454B2A0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Balík ggplot2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A71132E-B4A3-17B2-8FFD-B8698A043C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908720"/>
            <a:ext cx="8640000" cy="5256000"/>
          </a:xfrm>
        </p:spPr>
        <p:txBody>
          <a:bodyPr>
            <a:normAutofit/>
          </a:bodyPr>
          <a:lstStyle/>
          <a:p>
            <a:r>
              <a:rPr lang="cs-CZ" b="0" dirty="0">
                <a:effectLst/>
                <a:ea typeface="Calibri" panose="020F0502020204030204" pitchFamily="34" charset="0"/>
              </a:rPr>
              <a:t>Součástí kolekce </a:t>
            </a:r>
            <a:r>
              <a:rPr lang="cs-CZ" i="1" dirty="0">
                <a:effectLst/>
                <a:ea typeface="Calibri" panose="020F0502020204030204" pitchFamily="34" charset="0"/>
              </a:rPr>
              <a:t>R balíků – </a:t>
            </a:r>
            <a:r>
              <a:rPr lang="cs-CZ" i="1" dirty="0" err="1">
                <a:effectLst/>
                <a:ea typeface="Calibri" panose="020F0502020204030204" pitchFamily="34" charset="0"/>
              </a:rPr>
              <a:t>tidyverse</a:t>
            </a:r>
            <a:r>
              <a:rPr lang="cs-CZ" dirty="0">
                <a:ea typeface="Calibri" panose="020F0502020204030204" pitchFamily="34" charset="0"/>
              </a:rPr>
              <a:t>, </a:t>
            </a:r>
            <a:r>
              <a:rPr lang="cs-CZ" b="0" dirty="0">
                <a:ea typeface="Calibri" panose="020F0502020204030204" pitchFamily="34" charset="0"/>
              </a:rPr>
              <a:t>navržených pro datovou vědu </a:t>
            </a:r>
            <a:r>
              <a:rPr lang="cs-CZ" b="0" dirty="0" err="1">
                <a:ea typeface="Calibri" panose="020F0502020204030204" pitchFamily="34" charset="0"/>
              </a:rPr>
              <a:t>Hadley</a:t>
            </a:r>
            <a:r>
              <a:rPr lang="cs-CZ" b="0" dirty="0">
                <a:ea typeface="Calibri" panose="020F0502020204030204" pitchFamily="34" charset="0"/>
              </a:rPr>
              <a:t> </a:t>
            </a:r>
            <a:r>
              <a:rPr lang="cs-CZ" b="0" dirty="0" err="1">
                <a:ea typeface="Calibri" panose="020F0502020204030204" pitchFamily="34" charset="0"/>
              </a:rPr>
              <a:t>Wickhamem</a:t>
            </a:r>
            <a:r>
              <a:rPr lang="cs-CZ" b="0" dirty="0">
                <a:ea typeface="Calibri" panose="020F0502020204030204" pitchFamily="34" charset="0"/>
              </a:rPr>
              <a:t> a jeho týmem (</a:t>
            </a:r>
            <a:r>
              <a:rPr lang="cs-CZ" b="0" dirty="0">
                <a:ea typeface="Calibri" panose="020F0502020204030204" pitchFamily="34" charset="0"/>
                <a:hlinkClick r:id="rId2"/>
              </a:rPr>
              <a:t>https://www.tidyverse.org/</a:t>
            </a:r>
            <a:r>
              <a:rPr lang="cs-CZ" b="0" dirty="0" err="1">
                <a:ea typeface="Calibri" panose="020F0502020204030204" pitchFamily="34" charset="0"/>
                <a:hlinkClick r:id="rId2"/>
              </a:rPr>
              <a:t>packages</a:t>
            </a:r>
            <a:r>
              <a:rPr lang="cs-CZ" b="0" dirty="0">
                <a:ea typeface="Calibri" panose="020F0502020204030204" pitchFamily="34" charset="0"/>
                <a:hlinkClick r:id="rId2"/>
              </a:rPr>
              <a:t>/</a:t>
            </a:r>
            <a:r>
              <a:rPr lang="cs-CZ" b="0" dirty="0">
                <a:ea typeface="Calibri" panose="020F0502020204030204" pitchFamily="34" charset="0"/>
              </a:rPr>
              <a:t>)</a:t>
            </a:r>
          </a:p>
          <a:p>
            <a:pPr marL="0" indent="0">
              <a:buNone/>
            </a:pPr>
            <a:endParaRPr lang="cs-CZ" b="0" dirty="0">
              <a:ea typeface="Calibri" panose="020F0502020204030204" pitchFamily="34" charset="0"/>
            </a:endParaRPr>
          </a:p>
          <a:p>
            <a:r>
              <a:rPr lang="cs-CZ" dirty="0"/>
              <a:t>Nutná instalace:</a:t>
            </a:r>
          </a:p>
          <a:p>
            <a:pPr marL="457200" lvl="1" indent="0">
              <a:buNone/>
            </a:pPr>
            <a:endParaRPr lang="cs-CZ" sz="2000" dirty="0"/>
          </a:p>
          <a:p>
            <a:pPr marL="457200" lvl="1" indent="0">
              <a:buNone/>
            </a:pPr>
            <a:endParaRPr lang="cs-CZ" sz="2000" dirty="0"/>
          </a:p>
          <a:p>
            <a:pPr marL="457200" lvl="1" indent="0">
              <a:buNone/>
            </a:pPr>
            <a:endParaRPr lang="cs-CZ" sz="2000" dirty="0"/>
          </a:p>
          <a:p>
            <a:r>
              <a:rPr lang="cs-CZ" b="0" dirty="0"/>
              <a:t>Založen na konceptu </a:t>
            </a:r>
            <a:r>
              <a:rPr lang="cs-CZ" b="0" i="1" dirty="0">
                <a:solidFill>
                  <a:schemeClr val="accent6"/>
                </a:solidFill>
              </a:rPr>
              <a:t>„</a:t>
            </a:r>
            <a:r>
              <a:rPr lang="cs-CZ" i="1" dirty="0" err="1">
                <a:solidFill>
                  <a:schemeClr val="accent6"/>
                </a:solidFill>
              </a:rPr>
              <a:t>Grammar</a:t>
            </a:r>
            <a:r>
              <a:rPr lang="cs-CZ" i="1" dirty="0">
                <a:solidFill>
                  <a:schemeClr val="accent6"/>
                </a:solidFill>
              </a:rPr>
              <a:t> </a:t>
            </a:r>
            <a:r>
              <a:rPr lang="cs-CZ" i="1" dirty="0" err="1">
                <a:solidFill>
                  <a:schemeClr val="accent6"/>
                </a:solidFill>
              </a:rPr>
              <a:t>of</a:t>
            </a:r>
            <a:r>
              <a:rPr lang="cs-CZ" i="1" dirty="0">
                <a:solidFill>
                  <a:schemeClr val="accent6"/>
                </a:solidFill>
              </a:rPr>
              <a:t> </a:t>
            </a:r>
            <a:r>
              <a:rPr lang="cs-CZ" i="1" dirty="0" err="1">
                <a:solidFill>
                  <a:schemeClr val="accent6"/>
                </a:solidFill>
              </a:rPr>
              <a:t>Graphics</a:t>
            </a:r>
            <a:r>
              <a:rPr lang="cs-CZ" b="0" i="1" dirty="0">
                <a:solidFill>
                  <a:schemeClr val="accent6"/>
                </a:solidFill>
              </a:rPr>
              <a:t>“</a:t>
            </a:r>
            <a:r>
              <a:rPr lang="cs-CZ" b="0" dirty="0"/>
              <a:t>, který umožní skládat grafy kombinací nezávislých komponent.</a:t>
            </a:r>
          </a:p>
          <a:p>
            <a:r>
              <a:rPr lang="cs-CZ" b="0" dirty="0"/>
              <a:t>Umožňuje </a:t>
            </a:r>
            <a:r>
              <a:rPr lang="cs-CZ" b="0" dirty="0">
                <a:effectLst/>
                <a:ea typeface="Calibri" panose="020F0502020204030204" pitchFamily="34" charset="0"/>
              </a:rPr>
              <a:t>vytvořit grafy, které budou přizpůsobeny konkrétnímu zadání.</a:t>
            </a:r>
            <a:endParaRPr lang="cs-CZ" b="0" dirty="0"/>
          </a:p>
          <a:p>
            <a:r>
              <a:rPr lang="cs-CZ" b="0" dirty="0"/>
              <a:t>Grafy jsou více profesionální. </a:t>
            </a:r>
          </a:p>
          <a:p>
            <a:r>
              <a:rPr lang="cs-CZ" b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Balík ggplot2 umožňuje konstruovat jenom dvoudimenzionální grafy.</a:t>
            </a:r>
          </a:p>
          <a:p>
            <a:r>
              <a:rPr lang="cs-CZ" b="0" dirty="0"/>
              <a:t>Nepopisuje interaktivní grafiku, pouze statickou.</a:t>
            </a:r>
          </a:p>
          <a:p>
            <a:r>
              <a:rPr lang="cs-CZ" b="0" dirty="0"/>
              <a:t>Existují různé doplňkové balíčky.</a:t>
            </a:r>
          </a:p>
          <a:p>
            <a:pPr marL="0" indent="0">
              <a:buNone/>
            </a:pPr>
            <a:endParaRPr lang="cs-CZ" sz="2400" b="0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269C11E1-C87D-E691-3216-FFEEBB73029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925" t="5489" r="9582" b="5446"/>
          <a:stretch/>
        </p:blipFill>
        <p:spPr>
          <a:xfrm>
            <a:off x="6353958" y="2108552"/>
            <a:ext cx="1008113" cy="1224136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0DE5476F-390F-6386-AA6C-B0267D3CA4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1800" y="1988840"/>
            <a:ext cx="3096344" cy="111258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26" name="Picture 2" descr="Tidyverse">
            <a:extLst>
              <a:ext uri="{FF2B5EF4-FFF2-40B4-BE49-F238E27FC236}">
                <a16:creationId xmlns:a16="http://schemas.microsoft.com/office/drawing/2014/main" id="{570220C5-D7B5-62C0-1B4C-859751D7EA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5832" y="1526638"/>
            <a:ext cx="1008112" cy="1163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744569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8121499-D6A7-6B40-BB9A-268FA4B87E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Popis číselných proměnných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CB68BEF-166A-D087-6C86-53369FF327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51932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>
                <a:solidFill>
                  <a:schemeClr val="accent6"/>
                </a:solidFill>
                <a:latin typeface="+mj-lt"/>
              </a:rPr>
              <a:t>Charakteristiky Variability:</a:t>
            </a:r>
            <a:endParaRPr lang="cs-CZ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Variabilita (rozptýlenost) </a:t>
            </a:r>
            <a:r>
              <a:rPr lang="cs-CZ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cs-CZ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b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vyjadřuje, </a:t>
            </a:r>
            <a:r>
              <a:rPr lang="cs-CZ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jak jsou hodnoty veličiny u jednotlivých prvků souboru vzájemně blízké či vzdálené.</a:t>
            </a:r>
            <a:endParaRPr lang="cs-CZ" sz="1800" b="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Jednorozměrný diagram rozptýlení hodnoty spojité proměnné </a:t>
            </a:r>
          </a:p>
          <a:p>
            <a:pPr lvl="1"/>
            <a:r>
              <a:rPr lang="cs-CZ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Funkce v R: </a:t>
            </a:r>
            <a:r>
              <a:rPr lang="cs-CZ" sz="2000" b="1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stripchart</a:t>
            </a:r>
            <a:r>
              <a:rPr lang="cs-CZ" sz="2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()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90800F56-F8B0-C3C4-B155-D6F344EA21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442"/>
          <a:stretch/>
        </p:blipFill>
        <p:spPr>
          <a:xfrm>
            <a:off x="1763688" y="2811805"/>
            <a:ext cx="5400600" cy="3281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9920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98F3A12-EDED-A827-EFF3-8B0219531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Popis číselných proměnných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1B1E0CC0-5947-256A-3D16-D79A71C8A95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cs-CZ" dirty="0"/>
                  <a:t>Kvantilová rozpětí</a:t>
                </a:r>
                <a:r>
                  <a:rPr lang="cs-CZ" dirty="0">
                    <a:solidFill>
                      <a:schemeClr val="tx1"/>
                    </a:solidFill>
                  </a:rPr>
                  <a:t> – </a:t>
                </a:r>
                <a:r>
                  <a:rPr lang="cs-CZ" b="1" dirty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Funkce v R: </a:t>
                </a:r>
                <a:r>
                  <a:rPr lang="cs-CZ" dirty="0" err="1">
                    <a:solidFill>
                      <a:srgbClr val="FF0000"/>
                    </a:solidFill>
                  </a:rPr>
                  <a:t>diff</a:t>
                </a:r>
                <a:r>
                  <a:rPr lang="cs-CZ" dirty="0">
                    <a:solidFill>
                      <a:srgbClr val="FF0000"/>
                    </a:solidFill>
                  </a:rPr>
                  <a:t>(</a:t>
                </a:r>
                <a:r>
                  <a:rPr lang="cs-CZ" dirty="0" err="1">
                    <a:solidFill>
                      <a:srgbClr val="FF0000"/>
                    </a:solidFill>
                  </a:rPr>
                  <a:t>quantile</a:t>
                </a:r>
                <a:r>
                  <a:rPr lang="cs-CZ" dirty="0">
                    <a:solidFill>
                      <a:srgbClr val="FF0000"/>
                    </a:solidFill>
                  </a:rPr>
                  <a:t>())</a:t>
                </a:r>
              </a:p>
              <a:p>
                <a:pPr lvl="1"/>
                <a:r>
                  <a:rPr lang="cs-CZ" dirty="0"/>
                  <a:t>Definováno hodnotami 100*P% kvantilu a 100*(1 – P)% kvantilu jako rozdíl.</a:t>
                </a:r>
              </a:p>
              <a:p>
                <a:pPr lvl="1"/>
                <a:r>
                  <a:rPr lang="cs-CZ" dirty="0"/>
                  <a:t>Speciálním případem kvantilového rozpětí je tzv. </a:t>
                </a:r>
                <a:r>
                  <a:rPr lang="cs-CZ" sz="2000" b="1" dirty="0" err="1"/>
                  <a:t>kvartilové</a:t>
                </a:r>
                <a:r>
                  <a:rPr lang="cs-CZ" sz="2000" b="1" dirty="0"/>
                  <a:t> rozpětí</a:t>
                </a:r>
                <a:r>
                  <a:rPr lang="cs-CZ" sz="1800" dirty="0"/>
                  <a:t>, které je dáno dolním a horním kvartilem a které pokrývá 50 % pozorovaných hodnot.</a:t>
                </a:r>
                <a:endParaRPr lang="cs-CZ" dirty="0"/>
              </a:p>
              <a:p>
                <a:pPr lvl="2"/>
                <a:r>
                  <a:rPr lang="cs-CZ" sz="1800" b="1" dirty="0">
                    <a:solidFill>
                      <a:schemeClr val="tx1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Funkce v R:</a:t>
                </a:r>
                <a:r>
                  <a:rPr lang="cs-CZ" sz="1800" b="1" dirty="0">
                    <a:solidFill>
                      <a:schemeClr val="accent6"/>
                    </a:solidFill>
                  </a:rPr>
                  <a:t> </a:t>
                </a:r>
                <a:r>
                  <a:rPr lang="cs-CZ" sz="1800" b="1" dirty="0">
                    <a:solidFill>
                      <a:srgbClr val="FF0000"/>
                    </a:solidFill>
                  </a:rPr>
                  <a:t>IQR() </a:t>
                </a:r>
                <a:r>
                  <a:rPr lang="cs-CZ" sz="1800" dirty="0">
                    <a:solidFill>
                      <a:schemeClr val="tx1"/>
                    </a:solidFill>
                  </a:rPr>
                  <a:t>–</a:t>
                </a:r>
                <a:r>
                  <a:rPr lang="cs-CZ" sz="1800" b="1" dirty="0">
                    <a:solidFill>
                      <a:schemeClr val="accent6"/>
                    </a:solidFill>
                  </a:rPr>
                  <a:t> </a:t>
                </a:r>
                <a:r>
                  <a:rPr lang="cs-CZ" sz="1800" dirty="0" err="1"/>
                  <a:t>InterQuartile</a:t>
                </a:r>
                <a:r>
                  <a:rPr lang="cs-CZ" sz="1800" dirty="0"/>
                  <a:t> </a:t>
                </a:r>
                <a:r>
                  <a:rPr lang="cs-CZ" sz="1800" dirty="0" err="1"/>
                  <a:t>Range</a:t>
                </a:r>
                <a:endParaRPr lang="cs-CZ" sz="1800" dirty="0"/>
              </a:p>
              <a:p>
                <a:pPr marL="0" indent="0">
                  <a:buNone/>
                </a:pPr>
                <a:endParaRPr lang="cs-CZ" dirty="0"/>
              </a:p>
              <a:p>
                <a:r>
                  <a:rPr lang="cs-CZ" dirty="0"/>
                  <a:t>Rozptyl (výběrový) </a:t>
                </a:r>
                <a:r>
                  <a:rPr lang="cs-CZ" dirty="0">
                    <a:solidFill>
                      <a:schemeClr val="tx1"/>
                    </a:solidFill>
                  </a:rPr>
                  <a:t>– </a:t>
                </a:r>
                <a:r>
                  <a:rPr lang="cs-CZ" sz="2000" b="1" dirty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Funkce v R: </a:t>
                </a:r>
                <a:r>
                  <a:rPr lang="cs-CZ" dirty="0">
                    <a:solidFill>
                      <a:srgbClr val="FF0000"/>
                    </a:solidFill>
                  </a:rPr>
                  <a:t>var()</a:t>
                </a:r>
              </a:p>
              <a:p>
                <a:pPr lvl="1"/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Průměrná čtvercová odchylka jednotlivých hodnot od průměru.</a:t>
                </a:r>
              </a:p>
              <a:p>
                <a:pPr lvl="1"/>
                <a:r>
                  <a:rPr lang="cs-CZ" sz="1800" dirty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Vyjadřuje variabilitu dat.</a:t>
                </a:r>
                <a:endParaRPr lang="cs-CZ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lvl="1"/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Jednotky jsou čtvercem původních proměnných.</a:t>
                </a:r>
              </a:p>
              <a:p>
                <a:pPr lvl="1"/>
                <a:endParaRPr lang="cs-CZ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1600" b="1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𝑺</m:t>
                          </m:r>
                        </m:e>
                        <m:sup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sup>
                      </m:sSup>
                      <m:r>
                        <a:rPr lang="cs-CZ" sz="16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𝒏</m:t>
                          </m:r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den>
                      </m:f>
                      <m:nary>
                        <m:naryPr>
                          <m:chr m:val="∑"/>
                          <m:ctrlP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𝒊</m:t>
                          </m:r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=</m:t>
                          </m:r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sub>
                        <m:sup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𝒏</m:t>
                          </m:r>
                        </m:sup>
                        <m:e>
                          <m:sSup>
                            <m:sSupPr>
                              <m:ctrlPr>
                                <a:rPr lang="cs-CZ" sz="16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cs-CZ" sz="1600" b="1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sz="1600" b="1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(</m:t>
                                  </m:r>
                                  <m:r>
                                    <a:rPr lang="cs-CZ" sz="1600" b="1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cs-CZ" sz="1600" b="1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𝒊</m:t>
                                  </m:r>
                                </m:sub>
                              </m:sSub>
                              <m:r>
                                <a:rPr lang="cs-CZ" sz="16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acc>
                                <m:accPr>
                                  <m:chr m:val="̅"/>
                                  <m:ctrlPr>
                                    <a:rPr lang="cs-CZ" sz="1600" b="1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cs-CZ" sz="1600" b="1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𝒙</m:t>
                                  </m:r>
                                </m:e>
                              </m:acc>
                              <m:r>
                                <a:rPr lang="cs-CZ" sz="16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cs-CZ" sz="16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cs-CZ" sz="18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cs-CZ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Směrodatná odchylka (</a:t>
                </a:r>
                <a:r>
                  <a:rPr lang="cs-CZ" dirty="0"/>
                  <a:t>výběrová)</a:t>
                </a:r>
                <a:r>
                  <a:rPr lang="cs-CZ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cs-CZ" dirty="0">
                    <a:solidFill>
                      <a:schemeClr val="tx1"/>
                    </a:solidFill>
                  </a:rPr>
                  <a:t>– </a:t>
                </a:r>
                <a:r>
                  <a:rPr lang="cs-CZ" sz="2000" b="1" dirty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Funkce v R: </a:t>
                </a:r>
                <a:r>
                  <a:rPr lang="cs-CZ" dirty="0" err="1">
                    <a:solidFill>
                      <a:srgbClr val="FF0000"/>
                    </a:solidFill>
                  </a:rPr>
                  <a:t>sd</a:t>
                </a:r>
                <a:r>
                  <a:rPr lang="cs-CZ" dirty="0">
                    <a:solidFill>
                      <a:srgbClr val="FF0000"/>
                    </a:solidFill>
                  </a:rPr>
                  <a:t>()</a:t>
                </a:r>
                <a:endParaRPr lang="cs-CZ" dirty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lvl="1"/>
                <a:r>
                  <a:rPr lang="cs-CZ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Definovaná jako </a:t>
                </a:r>
                <a:r>
                  <a:rPr lang="cs-CZ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od</a:t>
                </a:r>
                <a:r>
                  <a:rPr lang="cs-CZ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mocnina z rozptylu.</a:t>
                </a:r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1B1E0CC0-5947-256A-3D16-D79A71C8A95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35" t="-1276" r="-1128"/>
                </a:stretch>
              </a:blipFill>
            </p:spPr>
            <p:txBody>
              <a:bodyPr/>
              <a:lstStyle/>
              <a:p>
                <a:r>
                  <a:rPr lang="sk-SK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Obrázek 4">
            <a:extLst>
              <a:ext uri="{FF2B5EF4-FFF2-40B4-BE49-F238E27FC236}">
                <a16:creationId xmlns:a16="http://schemas.microsoft.com/office/drawing/2014/main" id="{1CBA5AEF-AA75-2472-00ED-7ED98C9BC9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4073" y="2099413"/>
            <a:ext cx="1851820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33356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20FCBB2-5165-B598-9D34-9D778FBB29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Popis číselných proměnných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AD18EBB0-C2AF-B8C1-4D26-4BED934729D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cs-CZ" dirty="0"/>
                  <a:t>Koeficient šikmosti </a:t>
                </a:r>
                <a:r>
                  <a:rPr lang="cs-CZ" dirty="0">
                    <a:solidFill>
                      <a:schemeClr val="tx1"/>
                    </a:solidFill>
                  </a:rPr>
                  <a:t>– </a:t>
                </a:r>
                <a:r>
                  <a:rPr lang="cs-CZ" b="1" dirty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Funkce v R: </a:t>
                </a:r>
                <a:r>
                  <a:rPr lang="cs-CZ" dirty="0" err="1">
                    <a:solidFill>
                      <a:srgbClr val="FF0000"/>
                    </a:solidFill>
                  </a:rPr>
                  <a:t>skew</a:t>
                </a:r>
                <a:r>
                  <a:rPr lang="cs-CZ" dirty="0">
                    <a:solidFill>
                      <a:srgbClr val="FF0000"/>
                    </a:solidFill>
                  </a:rPr>
                  <a:t>() </a:t>
                </a:r>
                <a:r>
                  <a:rPr lang="cs-CZ" dirty="0">
                    <a:solidFill>
                      <a:schemeClr val="tx1"/>
                    </a:solidFill>
                  </a:rPr>
                  <a:t>z balíku „psych“</a:t>
                </a:r>
              </a:p>
              <a:p>
                <a:pPr marL="0" indent="0">
                  <a:buNone/>
                </a:pPr>
                <a:endParaRPr lang="cs-CZ" dirty="0"/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600" b="1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𝑨</m:t>
                          </m:r>
                        </m:e>
                        <m:sub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𝟑</m:t>
                          </m:r>
                        </m:sub>
                      </m:sSub>
                      <m:r>
                        <a:rPr lang="cs-CZ" sz="16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𝒏</m:t>
                          </m:r>
                          <m:sSup>
                            <m:sSupPr>
                              <m:ctrlPr>
                                <a:rPr lang="cs-CZ" sz="16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16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𝒔</m:t>
                              </m:r>
                            </m:e>
                            <m:sup>
                              <m:r>
                                <a:rPr lang="cs-CZ" sz="16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</m:sup>
                          </m:sSup>
                        </m:den>
                      </m:f>
                      <m:nary>
                        <m:naryPr>
                          <m:chr m:val="∑"/>
                          <m:ctrlP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𝒊</m:t>
                          </m:r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=</m:t>
                          </m:r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sub>
                        <m:sup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𝒏</m:t>
                          </m:r>
                        </m:sup>
                        <m:e>
                          <m:sSup>
                            <m:sSupPr>
                              <m:ctrlPr>
                                <a:rPr lang="cs-CZ" sz="16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16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cs-CZ" sz="1600" b="1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sz="1600" b="1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cs-CZ" sz="1600" b="1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𝒊</m:t>
                                  </m:r>
                                </m:sub>
                              </m:sSub>
                              <m:r>
                                <a:rPr lang="cs-CZ" sz="16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acc>
                                <m:accPr>
                                  <m:chr m:val="̅"/>
                                  <m:ctrlPr>
                                    <a:rPr lang="cs-CZ" sz="1600" b="1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cs-CZ" sz="1600" b="1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𝒙</m:t>
                                  </m:r>
                                </m:e>
                              </m:acc>
                              <m:r>
                                <a:rPr lang="cs-CZ" sz="16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cs-CZ" sz="16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cs-CZ" sz="16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lvl="1" indent="0">
                  <a:buNone/>
                </a:pPr>
                <a:endParaRPr lang="cs-CZ" sz="16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lvl="1"/>
                <a:r>
                  <a:rPr lang="cs-CZ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Popisuje symetrii/asymetrii rozdělení pravděpodobnosti, to znamená, jestli jsou hodnoty zastoupené víc doleva anebo doprava od střední hodnoty (průměru). </a:t>
                </a:r>
              </a:p>
              <a:p>
                <a:pPr lvl="1"/>
                <a:r>
                  <a:rPr lang="cs-CZ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 případě, že je </a:t>
                </a:r>
                <a:r>
                  <a:rPr lang="cs-CZ" b="1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rozdělení symetrické </a:t>
                </a:r>
                <a:r>
                  <a:rPr lang="cs-CZ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(kolem průměru), tak </a:t>
                </a:r>
                <a:r>
                  <a:rPr lang="cs-CZ" b="1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A3 = 0</a:t>
                </a:r>
                <a:r>
                  <a:rPr lang="cs-CZ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lvl="1"/>
                <a:r>
                  <a:rPr lang="cs-CZ" b="1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Kladný koeficient A3 &gt; 0 </a:t>
                </a:r>
                <a:r>
                  <a:rPr lang="cs-CZ" dirty="0"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vyjadřuje</a:t>
                </a:r>
                <a:r>
                  <a:rPr lang="cs-CZ" b="1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cs-CZ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zešikmení směrem doprava.</a:t>
                </a:r>
              </a:p>
              <a:p>
                <a:pPr lvl="1"/>
                <a:r>
                  <a:rPr lang="cs-CZ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 případě, že </a:t>
                </a:r>
                <a:r>
                  <a:rPr lang="cs-CZ" b="1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je koeficient záporný A3 &lt; 0</a:t>
                </a:r>
                <a:r>
                  <a:rPr lang="cs-CZ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cs-CZ" dirty="0"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vyjadřuje </a:t>
                </a:r>
                <a:r>
                  <a:rPr lang="cs-CZ" b="1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zešikmení, je směrem doleva.</a:t>
                </a:r>
                <a:endParaRPr lang="cs-CZ" dirty="0">
                  <a:latin typeface="+mj-lt"/>
                </a:endParaRPr>
              </a:p>
              <a:p>
                <a:pPr marL="0" indent="0">
                  <a:buNone/>
                </a:pPr>
                <a:endParaRPr lang="cs-CZ" dirty="0"/>
              </a:p>
              <a:p>
                <a:endParaRPr lang="cs-CZ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AD18EBB0-C2AF-B8C1-4D26-4BED934729D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35" t="-69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>
            <a:extLst>
              <a:ext uri="{FF2B5EF4-FFF2-40B4-BE49-F238E27FC236}">
                <a16:creationId xmlns:a16="http://schemas.microsoft.com/office/drawing/2014/main" id="{A01E4D15-3B84-6C5B-C1C3-4A5ED35C6D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4365104"/>
            <a:ext cx="7251405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31749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B23F4DE-4893-AFBB-D320-B03CACF2A9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Popis číselných proměnných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3FC34068-AFF0-33BB-09B4-E6FF6955ADA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dirty="0"/>
                  <a:t>Koeficient špičatosti </a:t>
                </a:r>
                <a:r>
                  <a:rPr lang="cs-CZ" dirty="0">
                    <a:solidFill>
                      <a:schemeClr val="tx1"/>
                    </a:solidFill>
                  </a:rPr>
                  <a:t>– </a:t>
                </a:r>
                <a:r>
                  <a:rPr lang="cs-CZ" b="1" dirty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Funkce v R: </a:t>
                </a:r>
                <a:r>
                  <a:rPr lang="cs-CZ" dirty="0" err="1">
                    <a:solidFill>
                      <a:srgbClr val="FF0000"/>
                    </a:solidFill>
                  </a:rPr>
                  <a:t>kurtosi</a:t>
                </a:r>
                <a:r>
                  <a:rPr lang="cs-CZ" dirty="0">
                    <a:solidFill>
                      <a:srgbClr val="FF0000"/>
                    </a:solidFill>
                  </a:rPr>
                  <a:t>()</a:t>
                </a:r>
                <a:r>
                  <a:rPr lang="cs-CZ" dirty="0">
                    <a:solidFill>
                      <a:schemeClr val="accent6"/>
                    </a:solidFill>
                  </a:rPr>
                  <a:t> </a:t>
                </a:r>
                <a:r>
                  <a:rPr lang="cs-CZ" dirty="0">
                    <a:solidFill>
                      <a:schemeClr val="tx1"/>
                    </a:solidFill>
                  </a:rPr>
                  <a:t>z balíku „psych“</a:t>
                </a:r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600" b="1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𝑨</m:t>
                          </m:r>
                        </m:e>
                        <m:sub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𝟒</m:t>
                          </m:r>
                        </m:sub>
                      </m:sSub>
                      <m:r>
                        <a:rPr lang="cs-CZ" sz="16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𝒏</m:t>
                          </m:r>
                          <m:sSup>
                            <m:sSupPr>
                              <m:ctrlPr>
                                <a:rPr lang="cs-CZ" sz="16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16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𝒔</m:t>
                              </m:r>
                            </m:e>
                            <m:sup>
                              <m:r>
                                <a:rPr lang="cs-CZ" sz="16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</m:sup>
                          </m:sSup>
                        </m:den>
                      </m:f>
                      <m:nary>
                        <m:naryPr>
                          <m:chr m:val="∑"/>
                          <m:ctrlP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𝒊</m:t>
                          </m:r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=</m:t>
                          </m:r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sub>
                        <m:sup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𝒏</m:t>
                          </m:r>
                        </m:sup>
                        <m:e>
                          <m:sSup>
                            <m:sSupPr>
                              <m:ctrlPr>
                                <a:rPr lang="cs-CZ" sz="16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cs-CZ" sz="1600" b="1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cs-CZ" sz="1600" b="1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cs-CZ" sz="1600" b="1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𝒙</m:t>
                                      </m:r>
                                    </m:e>
                                    <m:sub>
                                      <m:r>
                                        <a:rPr lang="cs-CZ" sz="1600" b="1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𝒊</m:t>
                                      </m:r>
                                    </m:sub>
                                  </m:sSub>
                                  <m:r>
                                    <a:rPr lang="cs-CZ" sz="1600" b="1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−</m:t>
                                  </m:r>
                                  <m:acc>
                                    <m:accPr>
                                      <m:chr m:val="̅"/>
                                      <m:ctrlPr>
                                        <a:rPr lang="cs-CZ" sz="1600" b="1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cs-CZ" sz="1600" b="1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𝒙</m:t>
                                      </m:r>
                                    </m:e>
                                  </m:acc>
                                </m:e>
                              </m:d>
                            </m:e>
                            <m:sup>
                              <m:r>
                                <a:rPr lang="cs-CZ" sz="16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</m:sup>
                          </m:sSup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𝟑</m:t>
                          </m:r>
                        </m:e>
                      </m:nary>
                    </m:oMath>
                  </m:oMathPara>
                </a14:m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  <a:p>
                <a:pPr lvl="1"/>
                <a:r>
                  <a:rPr lang="cs-CZ" dirty="0"/>
                  <a:t>Je to statistika, která popisuje či jsou hodnoty koncentrované víc kolem střední hodnoty (špičaté rozdělení) anebo jsou rozptýlenější (ploché rozdělení). </a:t>
                </a:r>
              </a:p>
              <a:p>
                <a:pPr lvl="1"/>
                <a:r>
                  <a:rPr lang="cs-CZ" dirty="0"/>
                  <a:t>V případě, že </a:t>
                </a:r>
                <a:r>
                  <a:rPr lang="cs-CZ" b="1" dirty="0"/>
                  <a:t>A4 = 0, </a:t>
                </a:r>
                <a:r>
                  <a:rPr lang="cs-CZ" dirty="0"/>
                  <a:t>tak rozdělení má </a:t>
                </a:r>
                <a:r>
                  <a:rPr lang="cs-CZ" b="1" dirty="0"/>
                  <a:t>normální špičatost</a:t>
                </a:r>
                <a:r>
                  <a:rPr lang="cs-CZ" dirty="0"/>
                  <a:t>. </a:t>
                </a:r>
              </a:p>
              <a:p>
                <a:pPr lvl="1"/>
                <a:r>
                  <a:rPr lang="cs-CZ" dirty="0"/>
                  <a:t>V případě, že </a:t>
                </a:r>
                <a:r>
                  <a:rPr lang="cs-CZ" b="1" dirty="0"/>
                  <a:t>A4 &gt; 0, </a:t>
                </a:r>
                <a:r>
                  <a:rPr lang="cs-CZ" dirty="0"/>
                  <a:t>tak rozdělení je </a:t>
                </a:r>
                <a:r>
                  <a:rPr lang="cs-CZ" b="1" dirty="0"/>
                  <a:t>špičatější než normální.</a:t>
                </a:r>
              </a:p>
              <a:p>
                <a:pPr lvl="1"/>
                <a:r>
                  <a:rPr lang="cs-CZ" dirty="0"/>
                  <a:t>V případě, že </a:t>
                </a:r>
                <a:r>
                  <a:rPr lang="cs-CZ" b="1" dirty="0"/>
                  <a:t>A4 &lt; 0, </a:t>
                </a:r>
                <a:r>
                  <a:rPr lang="cs-CZ" dirty="0"/>
                  <a:t>tak rozdělení je </a:t>
                </a:r>
                <a:r>
                  <a:rPr lang="cs-CZ" b="1" dirty="0"/>
                  <a:t>plošší než normální.</a:t>
                </a: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3FC34068-AFF0-33BB-09B4-E6FF6955ADA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35" t="-69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Obrázek 7">
            <a:extLst>
              <a:ext uri="{FF2B5EF4-FFF2-40B4-BE49-F238E27FC236}">
                <a16:creationId xmlns:a16="http://schemas.microsoft.com/office/drawing/2014/main" id="{221A0E0C-5F25-6197-8777-0C38818617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000"/>
          <a:stretch/>
        </p:blipFill>
        <p:spPr>
          <a:xfrm>
            <a:off x="1164062" y="4365104"/>
            <a:ext cx="6815876" cy="1944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3013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C41EF82-D389-8384-024D-885F949D7D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Grafy pro číselné proměnné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ACD38AD-5280-9160-D789-8512B4DC74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8"/>
            <a:ext cx="8640000" cy="5337314"/>
          </a:xfrm>
        </p:spPr>
        <p:txBody>
          <a:bodyPr>
            <a:normAutofit/>
          </a:bodyPr>
          <a:lstStyle/>
          <a:p>
            <a:r>
              <a:rPr lang="cs-CZ" dirty="0">
                <a:solidFill>
                  <a:schemeClr val="accent6"/>
                </a:solidFill>
              </a:rPr>
              <a:t>Krabicový graf </a:t>
            </a:r>
            <a:r>
              <a:rPr lang="cs-CZ" dirty="0"/>
              <a:t>– 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graf ve tvaru obdélníku doplněný o tzv. fousky.</a:t>
            </a:r>
          </a:p>
          <a:p>
            <a:r>
              <a:rPr lang="cs-CZ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Jednotlivé prvky krabicového grafu nejčastěji odpovídají významným kvantilům vypočteným na základě pozorovaných dat. </a:t>
            </a:r>
          </a:p>
          <a:p>
            <a:pPr marL="0" indent="0">
              <a:buNone/>
            </a:pPr>
            <a:endParaRPr lang="cs-CZ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Funkce v R: </a:t>
            </a:r>
            <a:r>
              <a:rPr lang="cs-CZ" dirty="0" err="1">
                <a:solidFill>
                  <a:srgbClr val="FF0000"/>
                </a:solidFill>
              </a:rPr>
              <a:t>boxplot</a:t>
            </a:r>
            <a:r>
              <a:rPr lang="cs-CZ" dirty="0">
                <a:solidFill>
                  <a:srgbClr val="FF0000"/>
                </a:solidFill>
              </a:rPr>
              <a:t>()</a:t>
            </a:r>
            <a:endParaRPr lang="cs-CZ" dirty="0"/>
          </a:p>
          <a:p>
            <a:pPr marL="0" indent="0">
              <a:buNone/>
            </a:pPr>
            <a:endParaRPr lang="cs-CZ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086D7045-7B42-74F1-1956-75FE633C05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291" y="2276872"/>
            <a:ext cx="7007417" cy="3294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29468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5DE58A4-6808-4603-E805-B41807F44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Identifikace odlehlých hodnot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AE550CA-F0B7-DE5C-F62C-83C98CC0EF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Chybné hodnoty nebo také odlehlá pozorování </a:t>
            </a:r>
            <a:r>
              <a:rPr lang="cs-CZ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mohou zásadním způsobem ovlivnit výsledky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což může vést k mylné interpretaci a závěrům. </a:t>
            </a:r>
          </a:p>
          <a:p>
            <a:r>
              <a:rPr lang="cs-CZ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Ideální nástroje pro identifikaci odlehlých hodnot:</a:t>
            </a:r>
            <a:endParaRPr lang="cs-CZ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jsou zejména výše uvedené </a:t>
            </a:r>
            <a:r>
              <a:rPr lang="cs-CZ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grafy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které většinou jednoznačně odhalí problematickou hodnotu jako nezvykle vzdálenou od ostatních pozorovaných hodnot. </a:t>
            </a:r>
            <a:endParaRPr lang="cs-CZ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cs-CZ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cs-CZ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opisné statistiky 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jsou další pomůckou pro odhalování problematických hodnot, sumarizace minimálních a maximálních pozorovaných hodnot, případně 5% a 95% kvantilů, nám vždy jasně ukáže, v jakém rozsahu hodnot se náš soubor pohybuje.</a:t>
            </a:r>
          </a:p>
          <a:p>
            <a:pPr marL="457200" lvl="1" indent="0">
              <a:buNone/>
            </a:pPr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sz="1800" b="1" dirty="0">
                <a:latin typeface="Calibri" panose="020F0502020204030204" pitchFamily="34" charset="0"/>
                <a:cs typeface="Times New Roman" panose="02020603050405020304" pitchFamily="18" charset="0"/>
              </a:rPr>
              <a:t>Užitečné funkce v R: </a:t>
            </a:r>
          </a:p>
          <a:p>
            <a:pPr lvl="2"/>
            <a:r>
              <a:rPr lang="cs-CZ" sz="1800" b="1" dirty="0" err="1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descr</a:t>
            </a:r>
            <a:r>
              <a:rPr lang="cs-CZ" sz="1800" b="1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() </a:t>
            </a:r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z balíku </a:t>
            </a:r>
            <a:r>
              <a:rPr lang="cs-CZ" sz="1800" i="1" dirty="0">
                <a:latin typeface="Calibri" panose="020F0502020204030204" pitchFamily="34" charset="0"/>
                <a:cs typeface="Times New Roman" panose="02020603050405020304" pitchFamily="18" charset="0"/>
              </a:rPr>
              <a:t>„</a:t>
            </a:r>
            <a:r>
              <a:rPr lang="cs-CZ" sz="1800" i="1" dirty="0" err="1">
                <a:latin typeface="Calibri" panose="020F0502020204030204" pitchFamily="34" charset="0"/>
                <a:cs typeface="Times New Roman" panose="02020603050405020304" pitchFamily="18" charset="0"/>
              </a:rPr>
              <a:t>summarytools</a:t>
            </a:r>
            <a:r>
              <a:rPr lang="cs-CZ" sz="1800" i="1" dirty="0">
                <a:latin typeface="Calibri" panose="020F0502020204030204" pitchFamily="34" charset="0"/>
                <a:cs typeface="Times New Roman" panose="02020603050405020304" pitchFamily="18" charset="0"/>
              </a:rPr>
              <a:t>“</a:t>
            </a:r>
          </a:p>
          <a:p>
            <a:pPr lvl="2"/>
            <a:r>
              <a:rPr lang="cs-CZ" sz="1800" b="1" dirty="0" err="1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summary</a:t>
            </a:r>
            <a:r>
              <a:rPr lang="cs-CZ" sz="1800" b="1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()</a:t>
            </a:r>
            <a:r>
              <a:rPr lang="cs-CZ" sz="1800" i="1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z balíku </a:t>
            </a:r>
            <a:r>
              <a:rPr lang="cs-CZ" sz="1800" i="1" dirty="0">
                <a:latin typeface="Calibri" panose="020F0502020204030204" pitchFamily="34" charset="0"/>
                <a:cs typeface="Times New Roman" panose="02020603050405020304" pitchFamily="18" charset="0"/>
              </a:rPr>
              <a:t>„base“</a:t>
            </a:r>
          </a:p>
          <a:p>
            <a:pPr lvl="2"/>
            <a:r>
              <a:rPr lang="cs-CZ" sz="1800" b="1" dirty="0" err="1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describeBy</a:t>
            </a:r>
            <a:r>
              <a:rPr lang="cs-CZ" sz="1800" b="1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() </a:t>
            </a:r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z balíku </a:t>
            </a:r>
            <a:r>
              <a:rPr lang="cs-CZ" sz="1800" i="1" dirty="0">
                <a:latin typeface="Calibri" panose="020F0502020204030204" pitchFamily="34" charset="0"/>
                <a:cs typeface="Times New Roman" panose="02020603050405020304" pitchFamily="18" charset="0"/>
              </a:rPr>
              <a:t>„psych“ – </a:t>
            </a:r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popisné statistiky v skupinách</a:t>
            </a:r>
            <a:endParaRPr lang="cs-CZ" sz="1800" dirty="0"/>
          </a:p>
        </p:txBody>
      </p:sp>
    </p:spTree>
    <p:extLst>
      <p:ext uri="{BB962C8B-B14F-4D97-AF65-F5344CB8AC3E}">
        <p14:creationId xmlns:p14="http://schemas.microsoft.com/office/powerpoint/2010/main" val="417073277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BA37390-2B97-A890-A533-6C8E226694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Grafické nástroje v R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FF0E484-5F4D-CB49-239A-91301DD1EB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i="1" dirty="0"/>
              <a:t>Součástí „base“</a:t>
            </a:r>
          </a:p>
          <a:p>
            <a:pPr lvl="1"/>
            <a:r>
              <a:rPr lang="cs-CZ" i="1" dirty="0" err="1"/>
              <a:t>hist</a:t>
            </a:r>
            <a:r>
              <a:rPr lang="cs-CZ" i="1" dirty="0"/>
              <a:t>() – histogram</a:t>
            </a:r>
          </a:p>
          <a:p>
            <a:pPr lvl="1"/>
            <a:r>
              <a:rPr lang="cs-CZ" i="1" dirty="0" err="1"/>
              <a:t>barplot</a:t>
            </a:r>
            <a:r>
              <a:rPr lang="cs-CZ" i="1" dirty="0"/>
              <a:t>() – sloupcový graf</a:t>
            </a:r>
          </a:p>
          <a:p>
            <a:pPr lvl="1"/>
            <a:r>
              <a:rPr lang="cs-CZ" i="1" dirty="0" err="1"/>
              <a:t>pie</a:t>
            </a:r>
            <a:r>
              <a:rPr lang="cs-CZ" i="1" dirty="0"/>
              <a:t>() – koláčový graf</a:t>
            </a:r>
          </a:p>
          <a:p>
            <a:pPr lvl="1"/>
            <a:r>
              <a:rPr lang="cs-CZ" i="1" dirty="0" err="1"/>
              <a:t>boxplot</a:t>
            </a:r>
            <a:r>
              <a:rPr lang="cs-CZ" i="1" dirty="0"/>
              <a:t>() – krabicový graf</a:t>
            </a:r>
          </a:p>
          <a:p>
            <a:pPr lvl="1"/>
            <a:r>
              <a:rPr lang="cs-CZ" i="1" dirty="0" err="1"/>
              <a:t>stripchart</a:t>
            </a:r>
            <a:r>
              <a:rPr lang="cs-CZ" i="1" dirty="0"/>
              <a:t>() – </a:t>
            </a:r>
            <a:r>
              <a:rPr lang="cs-CZ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Jednorozměrný diagram rozptýlení hodnoty spojité proměnné </a:t>
            </a:r>
          </a:p>
          <a:p>
            <a:pPr lvl="1"/>
            <a:r>
              <a:rPr lang="cs-CZ" i="1" dirty="0">
                <a:latin typeface="Calibri" panose="020F0502020204030204" pitchFamily="34" charset="0"/>
                <a:cs typeface="Times New Roman" panose="02020603050405020304" pitchFamily="18" charset="0"/>
              </a:rPr>
              <a:t>plot() – bodový, spojnicový graf</a:t>
            </a:r>
          </a:p>
          <a:p>
            <a:pPr marL="457200" lvl="1" indent="0">
              <a:buNone/>
            </a:pPr>
            <a:endParaRPr lang="cs-CZ" i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i="1" dirty="0">
                <a:latin typeface="Calibri" panose="020F0502020204030204" pitchFamily="34" charset="0"/>
                <a:cs typeface="Times New Roman" panose="02020603050405020304" pitchFamily="18" charset="0"/>
              </a:rPr>
              <a:t>Knihovna „</a:t>
            </a:r>
            <a:r>
              <a:rPr lang="cs-CZ" i="1" dirty="0" err="1">
                <a:latin typeface="Calibri" panose="020F0502020204030204" pitchFamily="34" charset="0"/>
                <a:cs typeface="Times New Roman" panose="02020603050405020304" pitchFamily="18" charset="0"/>
              </a:rPr>
              <a:t>lattice</a:t>
            </a:r>
            <a:r>
              <a:rPr lang="cs-CZ" i="1" dirty="0">
                <a:latin typeface="Calibri" panose="020F0502020204030204" pitchFamily="34" charset="0"/>
                <a:cs typeface="Times New Roman" panose="02020603050405020304" pitchFamily="18" charset="0"/>
              </a:rPr>
              <a:t>“ – propracovaný způsob vizualizace dat, roztříděných dle kategoriální proměnné.</a:t>
            </a:r>
          </a:p>
          <a:p>
            <a:pPr lvl="1"/>
            <a:r>
              <a:rPr lang="cs-CZ" i="1" dirty="0" err="1">
                <a:latin typeface="Calibri" panose="020F0502020204030204" pitchFamily="34" charset="0"/>
                <a:cs typeface="Times New Roman" panose="02020603050405020304" pitchFamily="18" charset="0"/>
              </a:rPr>
              <a:t>xyplot</a:t>
            </a:r>
            <a:r>
              <a:rPr lang="cs-CZ" i="1" dirty="0">
                <a:latin typeface="Calibri" panose="020F0502020204030204" pitchFamily="34" charset="0"/>
                <a:cs typeface="Times New Roman" panose="02020603050405020304" pitchFamily="18" charset="0"/>
              </a:rPr>
              <a:t>() – bodový, spojnicový graf</a:t>
            </a:r>
          </a:p>
          <a:p>
            <a:pPr lvl="1"/>
            <a:r>
              <a:rPr lang="cs-CZ" i="1" dirty="0" err="1">
                <a:latin typeface="Calibri" panose="020F0502020204030204" pitchFamily="34" charset="0"/>
                <a:cs typeface="Times New Roman" panose="02020603050405020304" pitchFamily="18" charset="0"/>
              </a:rPr>
              <a:t>barchart</a:t>
            </a:r>
            <a:r>
              <a:rPr lang="cs-CZ" i="1" dirty="0">
                <a:latin typeface="Calibri" panose="020F0502020204030204" pitchFamily="34" charset="0"/>
                <a:cs typeface="Times New Roman" panose="02020603050405020304" pitchFamily="18" charset="0"/>
              </a:rPr>
              <a:t>() </a:t>
            </a:r>
            <a:r>
              <a:rPr lang="cs-CZ" i="1" dirty="0"/>
              <a:t>– sloupcový graf</a:t>
            </a:r>
            <a:endParaRPr lang="cs-CZ" i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cs-CZ" i="1" dirty="0">
                <a:latin typeface="Calibri" panose="020F0502020204030204" pitchFamily="34" charset="0"/>
                <a:cs typeface="Times New Roman" panose="02020603050405020304" pitchFamily="18" charset="0"/>
              </a:rPr>
              <a:t>histogram()</a:t>
            </a:r>
            <a:r>
              <a:rPr lang="cs-CZ" i="1" dirty="0"/>
              <a:t> – histogram</a:t>
            </a:r>
            <a:endParaRPr lang="cs-CZ" i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cs-CZ" i="1" dirty="0" err="1">
                <a:latin typeface="Calibri" panose="020F0502020204030204" pitchFamily="34" charset="0"/>
                <a:cs typeface="Times New Roman" panose="02020603050405020304" pitchFamily="18" charset="0"/>
              </a:rPr>
              <a:t>bwplot</a:t>
            </a:r>
            <a:r>
              <a:rPr lang="cs-CZ" i="1" dirty="0">
                <a:latin typeface="Calibri" panose="020F0502020204030204" pitchFamily="34" charset="0"/>
                <a:cs typeface="Times New Roman" panose="02020603050405020304" pitchFamily="18" charset="0"/>
              </a:rPr>
              <a:t>()</a:t>
            </a:r>
            <a:r>
              <a:rPr lang="cs-CZ" i="1" dirty="0"/>
              <a:t> – krabicový graf</a:t>
            </a:r>
          </a:p>
          <a:p>
            <a:pPr lvl="1"/>
            <a:endParaRPr lang="cs-CZ" i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i="1" dirty="0">
                <a:latin typeface="Calibri" panose="020F0502020204030204" pitchFamily="34" charset="0"/>
                <a:cs typeface="Times New Roman" panose="02020603050405020304" pitchFamily="18" charset="0"/>
              </a:rPr>
              <a:t>Knihovna „ggplot2“ – Pokročilejší možnosti tvorby grafu – „</a:t>
            </a:r>
            <a:r>
              <a:rPr lang="cs-CZ" i="1" dirty="0" err="1">
                <a:latin typeface="Calibri" panose="020F0502020204030204" pitchFamily="34" charset="0"/>
                <a:cs typeface="Times New Roman" panose="02020603050405020304" pitchFamily="18" charset="0"/>
              </a:rPr>
              <a:t>Grammer</a:t>
            </a:r>
            <a:r>
              <a:rPr lang="cs-CZ" i="1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i="1" dirty="0" err="1">
                <a:latin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cs-CZ" i="1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i="1" dirty="0" err="1">
                <a:latin typeface="Calibri" panose="020F0502020204030204" pitchFamily="34" charset="0"/>
                <a:cs typeface="Times New Roman" panose="02020603050405020304" pitchFamily="18" charset="0"/>
              </a:rPr>
              <a:t>graphics</a:t>
            </a:r>
            <a:r>
              <a:rPr lang="cs-CZ" i="1" dirty="0">
                <a:latin typeface="Calibri" panose="020F0502020204030204" pitchFamily="34" charset="0"/>
                <a:cs typeface="Times New Roman" panose="02020603050405020304" pitchFamily="18" charset="0"/>
              </a:rPr>
              <a:t>“.</a:t>
            </a:r>
          </a:p>
        </p:txBody>
      </p:sp>
    </p:spTree>
    <p:extLst>
      <p:ext uri="{BB962C8B-B14F-4D97-AF65-F5344CB8AC3E}">
        <p14:creationId xmlns:p14="http://schemas.microsoft.com/office/powerpoint/2010/main" val="204890233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7900A9D5-C2C0-439B-9CD2-22CCDB862D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cs-CZ" dirty="0"/>
              <a:t>Statistická indukce </a:t>
            </a:r>
          </a:p>
        </p:txBody>
      </p:sp>
      <p:sp>
        <p:nvSpPr>
          <p:cNvPr id="6" name="Podnadpis 5">
            <a:extLst>
              <a:ext uri="{FF2B5EF4-FFF2-40B4-BE49-F238E27FC236}">
                <a16:creationId xmlns:a16="http://schemas.microsoft.com/office/drawing/2014/main" id="{E42A0982-E68D-4406-865A-8A52EEF4B5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6979138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1C8BEDF-B40F-F4CD-C271-3298458E86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Statistická indukce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FEFA83B-4918-51A9-DDF7-B08F57D3C8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cs-CZ" dirty="0">
                <a:solidFill>
                  <a:schemeClr val="accent6"/>
                </a:solidFill>
              </a:rPr>
              <a:t>Cílem statistické indukce je nalézt vzorce, trendy nebo zákonitosti, které platí pro celou populaci na základě informací získaných z omezeného vzorku (výběru).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cs-CZ" dirty="0"/>
              <a:t>Proces </a:t>
            </a:r>
            <a:r>
              <a:rPr lang="cs-CZ" u="sng" dirty="0"/>
              <a:t>zobecňování </a:t>
            </a:r>
            <a:r>
              <a:rPr lang="cs-CZ" dirty="0"/>
              <a:t>úsudků o vlastnostech populace.</a:t>
            </a:r>
            <a:endParaRPr lang="cs-CZ" dirty="0">
              <a:solidFill>
                <a:schemeClr val="accent6"/>
              </a:solidFill>
            </a:endParaRPr>
          </a:p>
          <a:p>
            <a:pPr algn="just">
              <a:buFont typeface="Wingdings" panose="05000000000000000000" pitchFamily="2" charset="2"/>
              <a:buChar char="q"/>
            </a:pPr>
            <a:r>
              <a:rPr lang="cs-CZ" dirty="0"/>
              <a:t>Centrální roli zde hrají základní soubor a výběr.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C7FDD55C-30AE-74B4-A156-A6786399A1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8782" y="2714126"/>
            <a:ext cx="3406435" cy="3429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13775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ACFC2F7-52CC-D9D4-AF92-30E5DD4659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Zobecňování ve statistice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4F54E60-2D24-4138-9D7D-27AEFE9C52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cs-CZ" dirty="0">
                <a:solidFill>
                  <a:schemeClr val="accent6"/>
                </a:solidFill>
              </a:rPr>
              <a:t>Populace</a:t>
            </a:r>
            <a:r>
              <a:rPr lang="cs-CZ" dirty="0"/>
              <a:t> </a:t>
            </a:r>
            <a:r>
              <a:rPr lang="cs-CZ" b="0" dirty="0"/>
              <a:t>je </a:t>
            </a:r>
            <a:r>
              <a:rPr lang="cs-CZ" b="0" u="sng" dirty="0"/>
              <a:t>celková množina jednotek</a:t>
            </a:r>
            <a:r>
              <a:rPr lang="cs-CZ" b="0" dirty="0"/>
              <a:t>, o kterých chceme získat určité informace, a to může být například populace země, města, populace zákazníků nebo populace všech studentů na škole. </a:t>
            </a:r>
          </a:p>
          <a:p>
            <a:pPr marL="0" indent="0">
              <a:buNone/>
            </a:pPr>
            <a:endParaRPr lang="cs-CZ" b="0" dirty="0"/>
          </a:p>
          <a:p>
            <a:pPr marL="0" indent="0" algn="just">
              <a:buNone/>
            </a:pPr>
            <a:r>
              <a:rPr lang="cs-CZ" b="0" dirty="0"/>
              <a:t>V některých případech může populace zahrnovat celou planetu, jako například při studiu globálního klimatu, zatímco v jiných případech se populace může omezit na malou oblast, jako je například populace zákazníků konkrétního obchodu.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A42C4B8E-3F61-F16E-095D-DAAD7791F5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7848" y="3428266"/>
            <a:ext cx="2736304" cy="2643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7496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32D7F9A-3C5E-DF01-CAD3-1F53812EEA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Funkce </a:t>
            </a:r>
            <a:r>
              <a:rPr lang="cs-CZ" dirty="0" err="1"/>
              <a:t>ggplot</a:t>
            </a:r>
            <a:r>
              <a:rPr lang="cs-CZ" dirty="0"/>
              <a:t>()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E2B9425-11BC-CAAF-A075-8878026F9A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b="0" dirty="0"/>
              <a:t>Při vytváření grafu je nejdříve ve většině případů volaná funkce </a:t>
            </a:r>
            <a:r>
              <a:rPr lang="cs-CZ" b="0" dirty="0" err="1"/>
              <a:t>ggplot</a:t>
            </a:r>
            <a:r>
              <a:rPr lang="cs-CZ" b="0" dirty="0"/>
              <a:t>(), která má dva základní argumenty: </a:t>
            </a:r>
            <a:r>
              <a:rPr lang="cs-CZ" i="1" dirty="0"/>
              <a:t>data, </a:t>
            </a:r>
            <a:r>
              <a:rPr lang="cs-CZ" i="1" dirty="0" err="1"/>
              <a:t>mapping</a:t>
            </a:r>
            <a:r>
              <a:rPr lang="cs-CZ" b="0" dirty="0"/>
              <a:t>. </a:t>
            </a:r>
          </a:p>
          <a:p>
            <a:endParaRPr lang="cs-CZ" b="0" dirty="0"/>
          </a:p>
          <a:p>
            <a:pPr marL="0" indent="0">
              <a:buNone/>
            </a:pPr>
            <a:endParaRPr lang="cs-CZ" b="0" dirty="0"/>
          </a:p>
          <a:p>
            <a:r>
              <a:rPr lang="cs-CZ" i="1" dirty="0"/>
              <a:t>data</a:t>
            </a:r>
            <a:r>
              <a:rPr lang="cs-CZ" b="0" dirty="0"/>
              <a:t> – v</a:t>
            </a:r>
            <a:r>
              <a:rPr lang="cs-CZ" b="0" dirty="0">
                <a:effectLst/>
                <a:ea typeface="Calibri" panose="020F0502020204030204" pitchFamily="34" charset="0"/>
              </a:rPr>
              <a:t>ýchozí datová sada musí být ve formě </a:t>
            </a:r>
            <a:r>
              <a:rPr lang="cs-CZ" dirty="0">
                <a:effectLst/>
                <a:ea typeface="Calibri" panose="020F0502020204030204" pitchFamily="34" charset="0"/>
              </a:rPr>
              <a:t>datového rámce </a:t>
            </a:r>
            <a:r>
              <a:rPr lang="cs-CZ" b="0" i="1" dirty="0">
                <a:effectLst/>
                <a:ea typeface="Calibri" panose="020F0502020204030204" pitchFamily="34" charset="0"/>
              </a:rPr>
              <a:t>(</a:t>
            </a:r>
            <a:r>
              <a:rPr lang="cs-CZ" b="0" i="1" dirty="0" err="1">
                <a:effectLst/>
                <a:ea typeface="Calibri" panose="020F0502020204030204" pitchFamily="34" charset="0"/>
              </a:rPr>
              <a:t>data.frame</a:t>
            </a:r>
            <a:r>
              <a:rPr lang="cs-CZ" b="0" i="1" dirty="0">
                <a:effectLst/>
                <a:ea typeface="Calibri" panose="020F0502020204030204" pitchFamily="34" charset="0"/>
              </a:rPr>
              <a:t>)</a:t>
            </a:r>
            <a:r>
              <a:rPr lang="cs-CZ" b="0" dirty="0">
                <a:effectLst/>
                <a:ea typeface="Calibri" panose="020F0502020204030204" pitchFamily="34" charset="0"/>
              </a:rPr>
              <a:t>. </a:t>
            </a:r>
          </a:p>
          <a:p>
            <a:r>
              <a:rPr lang="cs-CZ" i="1" dirty="0" err="1"/>
              <a:t>mapping</a:t>
            </a:r>
            <a:r>
              <a:rPr lang="cs-CZ" b="0" dirty="0"/>
              <a:t> – specifikaci mapování proměnných pomocí funkce </a:t>
            </a:r>
            <a:r>
              <a:rPr lang="cs-CZ" b="0" dirty="0" err="1"/>
              <a:t>aes</a:t>
            </a:r>
            <a:r>
              <a:rPr lang="cs-CZ" b="0" dirty="0"/>
              <a:t>(), </a:t>
            </a:r>
            <a:r>
              <a:rPr lang="cs-CZ" b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další možnosti vstupu zahrnují </a:t>
            </a:r>
            <a:r>
              <a:rPr lang="cs-CZ" b="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color</a:t>
            </a:r>
            <a:r>
              <a:rPr lang="cs-CZ" b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cs-CZ" b="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size</a:t>
            </a:r>
            <a:r>
              <a:rPr lang="cs-CZ" b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cs-CZ" b="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shape</a:t>
            </a:r>
            <a:r>
              <a:rPr lang="cs-CZ" b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… </a:t>
            </a:r>
          </a:p>
          <a:p>
            <a:endParaRPr lang="cs-CZ" sz="1800" b="0" i="1" dirty="0"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i="1" dirty="0">
                <a:solidFill>
                  <a:schemeClr val="accent6"/>
                </a:solidFill>
                <a:latin typeface="Calibri" panose="020F0502020204030204" pitchFamily="34" charset="0"/>
              </a:rPr>
              <a:t>Příklad: Jednoduchý dvourozměrný bodový graf</a:t>
            </a:r>
          </a:p>
          <a:p>
            <a:r>
              <a:rPr lang="cs-CZ" b="0" dirty="0">
                <a:solidFill>
                  <a:schemeClr val="tx1"/>
                </a:solidFill>
              </a:rPr>
              <a:t>Zobrazení závislosti dvou kvantitativních proměnných</a:t>
            </a:r>
          </a:p>
          <a:p>
            <a:endParaRPr lang="cs-CZ" b="0" dirty="0">
              <a:solidFill>
                <a:schemeClr val="tx1"/>
              </a:solidFill>
            </a:endParaRPr>
          </a:p>
          <a:p>
            <a:endParaRPr lang="cs-CZ" b="0" dirty="0">
              <a:solidFill>
                <a:schemeClr val="tx1"/>
              </a:solidFill>
            </a:endParaRPr>
          </a:p>
          <a:p>
            <a:r>
              <a:rPr lang="cs-CZ" b="0" dirty="0">
                <a:solidFill>
                  <a:schemeClr val="tx1"/>
                </a:solidFill>
              </a:rPr>
              <a:t>Funkce vykreslí jenom počáteční objekt, za kterým je nutné pomocí znaménka </a:t>
            </a:r>
            <a:r>
              <a:rPr lang="cs-CZ" dirty="0">
                <a:solidFill>
                  <a:schemeClr val="accent6"/>
                </a:solidFill>
              </a:rPr>
              <a:t>+</a:t>
            </a:r>
            <a:r>
              <a:rPr lang="cs-CZ" b="0" dirty="0">
                <a:solidFill>
                  <a:schemeClr val="tx1"/>
                </a:solidFill>
              </a:rPr>
              <a:t> přidávat komponenty: </a:t>
            </a:r>
            <a:r>
              <a:rPr lang="cs-CZ" i="1" dirty="0">
                <a:solidFill>
                  <a:schemeClr val="tx2"/>
                </a:solidFill>
              </a:rPr>
              <a:t>vrstvy, škály, souřadnicový systém, motiv</a:t>
            </a:r>
            <a:r>
              <a:rPr lang="cs-CZ" b="0" dirty="0">
                <a:solidFill>
                  <a:schemeClr val="tx2"/>
                </a:solidFill>
              </a:rPr>
              <a:t> </a:t>
            </a:r>
            <a:r>
              <a:rPr lang="cs-CZ" b="0" dirty="0">
                <a:solidFill>
                  <a:schemeClr val="tx1"/>
                </a:solidFill>
              </a:rPr>
              <a:t>a</a:t>
            </a:r>
            <a:r>
              <a:rPr lang="cs-CZ" b="0" dirty="0">
                <a:solidFill>
                  <a:schemeClr val="tx2"/>
                </a:solidFill>
              </a:rPr>
              <a:t> </a:t>
            </a:r>
            <a:r>
              <a:rPr lang="cs-CZ" i="1" dirty="0">
                <a:solidFill>
                  <a:schemeClr val="tx2"/>
                </a:solidFill>
              </a:rPr>
              <a:t>komponenta pro dělení grafu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E39260F1-80D7-369A-0D31-BBED2DCF7E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4305" b="2665"/>
          <a:stretch/>
        </p:blipFill>
        <p:spPr>
          <a:xfrm>
            <a:off x="971639" y="1700808"/>
            <a:ext cx="4211045" cy="420535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7AA2D8EF-5D1F-EC58-BE7D-7CA1D3D104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39" y="4467118"/>
            <a:ext cx="6264657" cy="522055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D7C76661-8C5B-0D8F-A960-810313DAB2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7144" t="2665" r="1904"/>
          <a:stretch/>
        </p:blipFill>
        <p:spPr>
          <a:xfrm>
            <a:off x="5292080" y="1700807"/>
            <a:ext cx="72008" cy="42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54815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FDC1FE2-9F63-6DB8-FA12-3527B3103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Zobecňování ve statistice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019EDE6-8F8A-8B6C-00AD-1FA57016B8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cs-CZ" dirty="0">
                <a:solidFill>
                  <a:schemeClr val="accent6"/>
                </a:solidFill>
              </a:rPr>
              <a:t>Výběr</a:t>
            </a:r>
            <a:r>
              <a:rPr lang="cs-CZ" dirty="0"/>
              <a:t> </a:t>
            </a:r>
            <a:r>
              <a:rPr lang="cs-CZ" b="0" dirty="0"/>
              <a:t>je část populace, která je vybrána k tomu, aby poskytla informace o celé populaci.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cs-CZ" b="0" dirty="0"/>
              <a:t>Výběr musí být proveden tak, aby byl </a:t>
            </a:r>
            <a:r>
              <a:rPr lang="cs-CZ" i="1" u="sng" dirty="0"/>
              <a:t>reprezentativní</a:t>
            </a:r>
            <a:r>
              <a:rPr lang="cs-CZ" b="0" dirty="0"/>
              <a:t> pro celou populaci a měl stejnou strukturu jako populace, ze které byl vybrán.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cs-CZ" b="0" dirty="0"/>
              <a:t>Reprezentativní výběr nezaručuje úplnou přesnost, ale </a:t>
            </a:r>
            <a:r>
              <a:rPr lang="cs-CZ" i="1" u="sng" dirty="0"/>
              <a:t>snižuje pravděpodobnost</a:t>
            </a:r>
            <a:r>
              <a:rPr lang="cs-CZ" b="0" dirty="0"/>
              <a:t>, že výsledky nebudou reprezentativní pro celou populaci.</a:t>
            </a:r>
          </a:p>
          <a:p>
            <a:pPr>
              <a:buFont typeface="Wingdings" panose="05000000000000000000" pitchFamily="2" charset="2"/>
              <a:buChar char="§"/>
            </a:pPr>
            <a:endParaRPr lang="cs-CZ" b="0" dirty="0"/>
          </a:p>
          <a:p>
            <a:pPr>
              <a:buFont typeface="Wingdings" panose="05000000000000000000" pitchFamily="2" charset="2"/>
              <a:buChar char="§"/>
            </a:pPr>
            <a:endParaRPr lang="cs-CZ" b="0" dirty="0"/>
          </a:p>
          <a:p>
            <a:pPr marL="0" indent="0">
              <a:buNone/>
            </a:pPr>
            <a:endParaRPr lang="cs-CZ" b="0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1D67221A-BC74-1338-0CE4-9A26A3F61F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2" y="3140968"/>
            <a:ext cx="5184576" cy="3095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77296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F5D3CB2-5117-85F5-FA18-5FF338EAF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Zobecňování ve statistice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4117730-EB0F-B618-3262-A1E0A2918D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sz="2400" dirty="0"/>
              <a:t>Statistická indukce (inference)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b="0" dirty="0"/>
              <a:t>Bodové odhady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b="0" dirty="0"/>
              <a:t>Intervalové odhady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u="sng" dirty="0">
                <a:solidFill>
                  <a:schemeClr val="accent6"/>
                </a:solidFill>
              </a:rPr>
              <a:t>Testování hypotéz 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EA7D3B20-3307-0F35-2224-C74A366D66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046" y="3140968"/>
            <a:ext cx="6309907" cy="2705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31908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A18C29B-7095-3F18-B82B-441D819B39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Intervalové odhady – intervaly spolehlivosti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D754EE3-6253-B50B-2D8B-57785841D4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cs-CZ" dirty="0">
                <a:solidFill>
                  <a:schemeClr val="accent6"/>
                </a:solidFill>
              </a:rPr>
              <a:t>Interval spolehlivosti udává rozsah hodnot, ve kterém se s určitou pravděpodobností nachází skutečná hodnota parametru, který se snažíme odhadnout. 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cs-CZ" dirty="0"/>
              <a:t>Interval spolehlivosti pro průměr </a:t>
            </a:r>
            <a:r>
              <a:rPr lang="cs-CZ" b="0" dirty="0"/>
              <a:t>– rozsah hodnot, ve kterém s určitou pravděpodobností leží skutečný průměr populace.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cs-CZ" dirty="0"/>
              <a:t>Spolehlivost</a:t>
            </a:r>
            <a:r>
              <a:rPr lang="cs-CZ" b="0" dirty="0"/>
              <a:t> – v intervalu (0%-100%).</a:t>
            </a:r>
          </a:p>
          <a:p>
            <a:pPr lvl="1" algn="just">
              <a:buFont typeface="Wingdings" panose="05000000000000000000" pitchFamily="2" charset="2"/>
              <a:buChar char="q"/>
            </a:pPr>
            <a:r>
              <a:rPr lang="cs-CZ" dirty="0"/>
              <a:t>Vyšší spolehlivost zvyšuje jistotu, že interval obsahuje skutečnou hodnotu parametru.</a:t>
            </a:r>
          </a:p>
          <a:p>
            <a:pPr lvl="1" algn="just">
              <a:buFont typeface="Wingdings" panose="05000000000000000000" pitchFamily="2" charset="2"/>
              <a:buChar char="q"/>
            </a:pPr>
            <a:r>
              <a:rPr lang="cs-CZ" dirty="0"/>
              <a:t>Obvykle se volí spolehlivost </a:t>
            </a:r>
            <a:r>
              <a:rPr lang="cs-CZ" b="1" dirty="0"/>
              <a:t>95%</a:t>
            </a:r>
            <a:r>
              <a:rPr lang="cs-CZ" dirty="0"/>
              <a:t> nebo </a:t>
            </a:r>
            <a:r>
              <a:rPr lang="cs-CZ" b="1" dirty="0"/>
              <a:t>99%</a:t>
            </a:r>
            <a:r>
              <a:rPr lang="cs-CZ" dirty="0"/>
              <a:t>.</a:t>
            </a:r>
          </a:p>
          <a:p>
            <a:pPr lvl="1" algn="just">
              <a:buFont typeface="Wingdings" panose="05000000000000000000" pitchFamily="2" charset="2"/>
              <a:buChar char="q"/>
            </a:pPr>
            <a:r>
              <a:rPr lang="cs-CZ" dirty="0"/>
              <a:t>Vyšší spolehlivost vede k širším intervalům.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C56C6291-76DC-C468-A053-17F8CB7FF1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3815" y="4437112"/>
            <a:ext cx="2644369" cy="998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13177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14990FF-A79B-7831-F9BA-6F6531C8A2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Interval spolehlivosti pro průměr – R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C737FE8-BE3F-C4F4-561A-C125A8F682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Funkce </a:t>
            </a:r>
            <a:r>
              <a:rPr lang="cs-CZ" b="0" dirty="0" err="1">
                <a:solidFill>
                  <a:schemeClr val="tx1"/>
                </a:solidFill>
                <a:latin typeface="Consolas" panose="020B0609020204030204" pitchFamily="49" charset="0"/>
              </a:rPr>
              <a:t>t.test</a:t>
            </a:r>
            <a:r>
              <a:rPr lang="cs-CZ" b="0" dirty="0">
                <a:solidFill>
                  <a:schemeClr val="tx1"/>
                </a:solidFill>
                <a:latin typeface="Consolas" panose="020B0609020204030204" pitchFamily="49" charset="0"/>
              </a:rPr>
              <a:t>(</a:t>
            </a:r>
            <a:r>
              <a:rPr lang="cs-CZ" b="0" dirty="0" err="1">
                <a:solidFill>
                  <a:schemeClr val="tx1"/>
                </a:solidFill>
                <a:latin typeface="Consolas" panose="020B0609020204030204" pitchFamily="49" charset="0"/>
              </a:rPr>
              <a:t>x,conf.level</a:t>
            </a:r>
            <a:r>
              <a:rPr lang="cs-CZ" b="0" dirty="0">
                <a:solidFill>
                  <a:schemeClr val="tx1"/>
                </a:solidFill>
                <a:latin typeface="Consolas" panose="020B0609020204030204" pitchFamily="49" charset="0"/>
              </a:rPr>
              <a:t>)</a:t>
            </a:r>
          </a:p>
          <a:p>
            <a:pPr marL="0" indent="0">
              <a:buNone/>
            </a:pPr>
            <a:r>
              <a:rPr lang="cs-CZ" b="0" dirty="0">
                <a:latin typeface="Consolas" panose="020B0609020204030204" pitchFamily="49" charset="0"/>
              </a:rPr>
              <a:t>	</a:t>
            </a:r>
            <a:r>
              <a:rPr lang="cs-CZ" b="0" dirty="0">
                <a:solidFill>
                  <a:schemeClr val="accent6"/>
                </a:solidFill>
                <a:latin typeface="Consolas" panose="020B0609020204030204" pitchFamily="49" charset="0"/>
              </a:rPr>
              <a:t>x </a:t>
            </a:r>
            <a:r>
              <a:rPr lang="cs-CZ" b="0" dirty="0">
                <a:latin typeface="Consolas" panose="020B0609020204030204" pitchFamily="49" charset="0"/>
              </a:rPr>
              <a:t> 		</a:t>
            </a:r>
            <a:r>
              <a:rPr lang="cs-CZ" b="0" dirty="0">
                <a:latin typeface="+mj-lt"/>
              </a:rPr>
              <a:t>proměnná, pro kterou chceme spočítat 					interval spolehlivosti </a:t>
            </a:r>
          </a:p>
          <a:p>
            <a:pPr marL="0" indent="0">
              <a:buNone/>
            </a:pPr>
            <a:r>
              <a:rPr lang="cs-CZ" b="0" dirty="0">
                <a:latin typeface="Consolas" panose="020B0609020204030204" pitchFamily="49" charset="0"/>
              </a:rPr>
              <a:t>	</a:t>
            </a:r>
            <a:r>
              <a:rPr lang="cs-CZ" b="0" dirty="0" err="1">
                <a:solidFill>
                  <a:schemeClr val="accent6"/>
                </a:solidFill>
                <a:latin typeface="Consolas" panose="020B0609020204030204" pitchFamily="49" charset="0"/>
              </a:rPr>
              <a:t>conf.level</a:t>
            </a:r>
            <a:r>
              <a:rPr lang="cs-CZ" b="0" dirty="0">
                <a:latin typeface="Consolas" panose="020B0609020204030204" pitchFamily="49" charset="0"/>
              </a:rPr>
              <a:t>	</a:t>
            </a:r>
            <a:r>
              <a:rPr lang="cs-CZ" b="0" dirty="0">
                <a:latin typeface="+mj-lt"/>
              </a:rPr>
              <a:t>hladina spolehlivosti (0.95,0.99…)</a:t>
            </a:r>
          </a:p>
          <a:p>
            <a:pPr marL="0" indent="0">
              <a:buNone/>
            </a:pPr>
            <a:endParaRPr lang="cs-CZ" b="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cs-CZ" b="0" dirty="0"/>
              <a:t>Výstupem funkce je list, který obsahuje hned několik položek:</a:t>
            </a:r>
          </a:p>
          <a:p>
            <a:pPr marL="0" indent="0">
              <a:buNone/>
            </a:pPr>
            <a:r>
              <a:rPr lang="cs-CZ" b="0" dirty="0">
                <a:latin typeface="Consolas" panose="020B0609020204030204" pitchFamily="49" charset="0"/>
              </a:rPr>
              <a:t> </a:t>
            </a:r>
          </a:p>
          <a:p>
            <a:pPr marL="0" indent="0">
              <a:buNone/>
            </a:pPr>
            <a:endParaRPr lang="cs-CZ" b="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cs-CZ" b="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cs-CZ" b="0" dirty="0">
                <a:latin typeface="+mj-lt"/>
              </a:rPr>
              <a:t>Interval spolehlivosti</a:t>
            </a:r>
            <a:r>
              <a:rPr lang="cs-CZ" b="0" dirty="0">
                <a:latin typeface="Consolas" panose="020B0609020204030204" pitchFamily="49" charset="0"/>
              </a:rPr>
              <a:t> – </a:t>
            </a:r>
            <a:r>
              <a:rPr lang="cs-CZ" b="0" dirty="0">
                <a:latin typeface="+mj-lt"/>
              </a:rPr>
              <a:t>„conf.int“</a:t>
            </a:r>
          </a:p>
          <a:p>
            <a:pPr marL="0" indent="0">
              <a:buNone/>
            </a:pPr>
            <a:endParaRPr lang="cs-CZ" b="0" dirty="0">
              <a:latin typeface="Consolas" panose="020B0609020204030204" pitchFamily="49" charset="0"/>
            </a:endParaRPr>
          </a:p>
          <a:p>
            <a:pPr marL="0" indent="0" algn="ctr">
              <a:buNone/>
            </a:pPr>
            <a:r>
              <a:rPr lang="cs-CZ" sz="1800" b="0" dirty="0" err="1">
                <a:latin typeface="Consolas" panose="020B0609020204030204" pitchFamily="49" charset="0"/>
              </a:rPr>
              <a:t>t.test</a:t>
            </a:r>
            <a:r>
              <a:rPr lang="cs-CZ" sz="1800" b="0" dirty="0">
                <a:latin typeface="Consolas" panose="020B0609020204030204" pitchFamily="49" charset="0"/>
              </a:rPr>
              <a:t>(</a:t>
            </a:r>
            <a:r>
              <a:rPr lang="cs-CZ" sz="1800" b="0" dirty="0" err="1">
                <a:latin typeface="Consolas" panose="020B0609020204030204" pitchFamily="49" charset="0"/>
              </a:rPr>
              <a:t>data_df</a:t>
            </a:r>
            <a:r>
              <a:rPr lang="cs-CZ" sz="1800" b="0" dirty="0" err="1">
                <a:solidFill>
                  <a:schemeClr val="bg1">
                    <a:lumMod val="50000"/>
                  </a:schemeClr>
                </a:solidFill>
                <a:latin typeface="Consolas" panose="020B0609020204030204" pitchFamily="49" charset="0"/>
              </a:rPr>
              <a:t>$</a:t>
            </a:r>
            <a:r>
              <a:rPr lang="cs-CZ" sz="1800" b="0" dirty="0" err="1">
                <a:latin typeface="Consolas" panose="020B0609020204030204" pitchFamily="49" charset="0"/>
              </a:rPr>
              <a:t>Zpozdeni_odjezd</a:t>
            </a:r>
            <a:r>
              <a:rPr lang="cs-CZ" sz="1800" b="0" dirty="0">
                <a:latin typeface="Consolas" panose="020B0609020204030204" pitchFamily="49" charset="0"/>
              </a:rPr>
              <a:t>)</a:t>
            </a:r>
            <a:r>
              <a:rPr lang="cs-CZ" sz="1800" b="0" dirty="0">
                <a:solidFill>
                  <a:schemeClr val="bg1">
                    <a:lumMod val="50000"/>
                  </a:schemeClr>
                </a:solidFill>
                <a:latin typeface="Consolas" panose="020B0609020204030204" pitchFamily="49" charset="0"/>
              </a:rPr>
              <a:t>$</a:t>
            </a:r>
            <a:r>
              <a:rPr lang="cs-CZ" sz="1800" b="0" dirty="0">
                <a:solidFill>
                  <a:srgbClr val="92D050"/>
                </a:solidFill>
                <a:latin typeface="Consolas" panose="020B0609020204030204" pitchFamily="49" charset="0"/>
              </a:rPr>
              <a:t>"conf.int"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54F71454-1B55-FBAC-7F77-D4E0BE768E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832" y="3244906"/>
            <a:ext cx="6600335" cy="566186"/>
          </a:xfrm>
          <a:prstGeom prst="rect">
            <a:avLst/>
          </a:prstGeom>
        </p:spPr>
      </p:pic>
      <p:sp>
        <p:nvSpPr>
          <p:cNvPr id="5" name="Obdélník: se zakulacenými rohy 4">
            <a:extLst>
              <a:ext uri="{FF2B5EF4-FFF2-40B4-BE49-F238E27FC236}">
                <a16:creationId xmlns:a16="http://schemas.microsoft.com/office/drawing/2014/main" id="{4FB376FE-8AEB-435E-1AD4-2E6BBA078773}"/>
              </a:ext>
            </a:extLst>
          </p:cNvPr>
          <p:cNvSpPr/>
          <p:nvPr/>
        </p:nvSpPr>
        <p:spPr>
          <a:xfrm>
            <a:off x="1187624" y="3140968"/>
            <a:ext cx="6912768" cy="792088"/>
          </a:xfrm>
          <a:prstGeom prst="roundRect">
            <a:avLst/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1499558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D2C4FB3-AA4A-A027-4D54-EEBE3CA9EE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Testování hypotéz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3B3FDC8-978B-7279-558F-C38F627EE0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cs-CZ" dirty="0"/>
              <a:t>Výběr testu</a:t>
            </a:r>
          </a:p>
          <a:p>
            <a:pPr marL="457200" indent="-457200">
              <a:buAutoNum type="arabicPeriod"/>
            </a:pPr>
            <a:r>
              <a:rPr lang="cs-CZ" dirty="0"/>
              <a:t>Formulace hypotéz</a:t>
            </a:r>
          </a:p>
          <a:p>
            <a:pPr marL="457200" indent="-457200">
              <a:buAutoNum type="arabicPeriod"/>
            </a:pPr>
            <a:r>
              <a:rPr lang="cs-CZ" dirty="0"/>
              <a:t>Výpočet testovací statistiky</a:t>
            </a:r>
          </a:p>
          <a:p>
            <a:pPr marL="457200" indent="-457200">
              <a:buAutoNum type="arabicPeriod"/>
            </a:pPr>
            <a:r>
              <a:rPr lang="cs-CZ" dirty="0"/>
              <a:t>Rozhodnutí a interpretace 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8DDED2B3-5FA0-D194-2AA5-A7005E6308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1145" y="2708170"/>
            <a:ext cx="3581710" cy="3254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37981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D2C4FB3-AA4A-A027-4D54-EEBE3CA9EE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Výběr testu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3B3FDC8-978B-7279-558F-C38F627EE0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b="0" dirty="0"/>
              <a:t>Existuje mnoho různých statistických testů, které se používají k různým účelům v různých situacích.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b="0" dirty="0"/>
              <a:t>Výběr správného statistického testu závisí na </a:t>
            </a:r>
            <a:r>
              <a:rPr lang="cs-CZ" b="0" u="sng" dirty="0">
                <a:solidFill>
                  <a:schemeClr val="accent6"/>
                </a:solidFill>
              </a:rPr>
              <a:t>charakteristikách dat a hypotéze</a:t>
            </a:r>
            <a:r>
              <a:rPr lang="cs-CZ" b="0" dirty="0"/>
              <a:t>, kterou chceme testovat. Správný výběr testu je klíčový!</a:t>
            </a:r>
          </a:p>
          <a:p>
            <a:pPr marL="0" indent="0">
              <a:buNone/>
            </a:pPr>
            <a:endParaRPr lang="cs-CZ" b="0" u="sng" dirty="0"/>
          </a:p>
          <a:p>
            <a:pPr marL="0" indent="0">
              <a:buNone/>
            </a:pPr>
            <a:r>
              <a:rPr lang="cs-CZ" b="0" dirty="0"/>
              <a:t>        Kategorie statistických testů: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cs-CZ" dirty="0"/>
              <a:t>Parametrické testy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cs-CZ" dirty="0"/>
              <a:t>Neparametrické testy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cs-CZ" dirty="0"/>
              <a:t>Binomické testy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cs-CZ" dirty="0"/>
              <a:t>Testy dobré shody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cs-CZ" dirty="0"/>
              <a:t>Testy nezávislosti 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cs-CZ" dirty="0"/>
              <a:t>…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9BFE0D4B-7E4B-82BF-A646-C9D660282E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476" y="2276872"/>
            <a:ext cx="5279087" cy="4104456"/>
          </a:xfrm>
          <a:prstGeom prst="rect">
            <a:avLst/>
          </a:prstGeom>
        </p:spPr>
      </p:pic>
      <p:sp>
        <p:nvSpPr>
          <p:cNvPr id="5" name="Obdélník 4">
            <a:extLst>
              <a:ext uri="{FF2B5EF4-FFF2-40B4-BE49-F238E27FC236}">
                <a16:creationId xmlns:a16="http://schemas.microsoft.com/office/drawing/2014/main" id="{65660317-1D5D-28A3-9E5D-1DEE8F8D2CD8}"/>
              </a:ext>
            </a:extLst>
          </p:cNvPr>
          <p:cNvSpPr/>
          <p:nvPr/>
        </p:nvSpPr>
        <p:spPr>
          <a:xfrm>
            <a:off x="4536000" y="2502201"/>
            <a:ext cx="3312368" cy="3879127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6704574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E4FBCA4-21C4-1A83-3873-ACD2F534BD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Formulace hypotéz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16887C56-FF02-C0F4-5DF3-6C0F61961AA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>
                  <a:buFont typeface="Wingdings" panose="05000000000000000000" pitchFamily="2" charset="2"/>
                  <a:buChar char="q"/>
                </a:pPr>
                <a:r>
                  <a:rPr lang="cs-CZ" dirty="0"/>
                  <a:t>Nulová hypotéza </a:t>
                </a:r>
                <a:r>
                  <a:rPr lang="cs-CZ" dirty="0">
                    <a:solidFill>
                      <a:schemeClr val="accent6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𝑯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  <m:r>
                      <a:rPr lang="cs-CZ" b="1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:</m:t>
                    </m:r>
                    <m:sSub>
                      <m:sSubPr>
                        <m:ctrlP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𝝁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cs-CZ" i="1">
                        <a:solidFill>
                          <a:schemeClr val="accent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𝝁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endParaRPr lang="cs-CZ" dirty="0"/>
              </a:p>
              <a:p>
                <a:pPr lvl="1"/>
                <a:r>
                  <a:rPr lang="cs-CZ" dirty="0"/>
                  <a:t>Obvykle tvrdí, že neexistuje žádný vztah (rozdíl, případně závislost) mezi proměnnými.</a:t>
                </a:r>
              </a:p>
              <a:p>
                <a:pPr lvl="1"/>
                <a:r>
                  <a:rPr lang="cs-CZ" dirty="0"/>
                  <a:t>Jakékoli pozorované rozdíly v datech jsou způsobeny pouze náhodou.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dirty="0"/>
                  <a:t>Alternativní hypotéza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𝑯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cs-CZ" b="1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:</m:t>
                    </m:r>
                    <m:sSub>
                      <m:sSubPr>
                        <m:ctrlP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𝝁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cs-CZ" i="1">
                        <a:solidFill>
                          <a:schemeClr val="accent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  <m:sSub>
                      <m:sSubPr>
                        <m:ctrlP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𝝁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</m:sub>
                    </m:sSub>
                    <m:r>
                      <a:rPr lang="cs-CZ" b="1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 </m:t>
                    </m:r>
                    <m:sSub>
                      <m:sSubPr>
                        <m:ctrlP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𝝁</m:t>
                        </m:r>
                      </m:e>
                      <m:sub>
                        <m: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cs-CZ" b="1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𝝁</m:t>
                        </m:r>
                      </m:e>
                      <m:sub>
                        <m: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cs-CZ" b="1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cs-CZ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cs-CZ" b="1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𝝁</m:t>
                        </m:r>
                      </m:e>
                      <m:sub>
                        <m: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cs-CZ" b="1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&gt;</m:t>
                    </m:r>
                    <m:sSub>
                      <m:sSubPr>
                        <m:ctrlP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𝝁</m:t>
                        </m:r>
                      </m:e>
                      <m:sub>
                        <m: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endParaRPr lang="cs-CZ" dirty="0"/>
              </a:p>
              <a:p>
                <a:pPr lvl="1"/>
                <a:r>
                  <a:rPr lang="cs-CZ" dirty="0"/>
                  <a:t>Existuje vztah (závislost).</a:t>
                </a:r>
              </a:p>
              <a:p>
                <a:pPr lvl="1"/>
                <a:r>
                  <a:rPr lang="cs-CZ" dirty="0"/>
                  <a:t>Většinou přesný opak hypotézy nulové. </a:t>
                </a: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16887C56-FF02-C0F4-5DF3-6C0F61961AA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35" t="-69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>
            <a:extLst>
              <a:ext uri="{FF2B5EF4-FFF2-40B4-BE49-F238E27FC236}">
                <a16:creationId xmlns:a16="http://schemas.microsoft.com/office/drawing/2014/main" id="{1A835D2C-B266-92A1-5940-E343434A41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7871" y="3429000"/>
            <a:ext cx="4816257" cy="2903472"/>
          </a:xfrm>
          <a:prstGeom prst="rect">
            <a:avLst/>
          </a:prstGeom>
        </p:spPr>
      </p:pic>
      <p:sp>
        <p:nvSpPr>
          <p:cNvPr id="5" name="Obdélník 4">
            <a:extLst>
              <a:ext uri="{FF2B5EF4-FFF2-40B4-BE49-F238E27FC236}">
                <a16:creationId xmlns:a16="http://schemas.microsoft.com/office/drawing/2014/main" id="{36A86D08-F8CA-C497-F3A7-B1A13B1BC76B}"/>
              </a:ext>
            </a:extLst>
          </p:cNvPr>
          <p:cNvSpPr/>
          <p:nvPr/>
        </p:nvSpPr>
        <p:spPr>
          <a:xfrm>
            <a:off x="2127871" y="5877272"/>
            <a:ext cx="427905" cy="455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35334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282FC17-CF96-6350-BB84-8F9F81275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Testová statistika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8A58E72-D80E-7F81-65A1-79C16D7A25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cs-CZ" dirty="0"/>
              <a:t>Je to číselná charakteristika vypočtena z dat, která slouží k rozhodnutí, zda máme dostatečné důkazy na zamítnutí nebo přijetí nulové hypotézy.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cs-CZ" b="0" dirty="0"/>
              <a:t>Testová statistika se vypočítává pomocí určitého vzorce nebo algoritmu, který závisí na zvoleném statistickém testu.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cs-CZ" b="0" dirty="0"/>
              <a:t>Je závislá na rozdělení pravděpodobnosti, které předpokládáme pro daný test.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cs-CZ" altLang="cs-CZ" i="1" dirty="0">
                <a:solidFill>
                  <a:schemeClr val="accent6"/>
                </a:solidFill>
              </a:rPr>
              <a:t>Testová statistika</a:t>
            </a:r>
            <a:r>
              <a:rPr lang="cs-CZ" altLang="cs-CZ" dirty="0">
                <a:solidFill>
                  <a:schemeClr val="accent6"/>
                </a:solidFill>
              </a:rPr>
              <a:t>  T </a:t>
            </a:r>
            <a:r>
              <a:rPr lang="cs-CZ" altLang="cs-CZ" dirty="0"/>
              <a:t>je konstruována tak, aby vyjadřovala </a:t>
            </a:r>
            <a:r>
              <a:rPr lang="cs-CZ" altLang="cs-CZ" i="1" dirty="0">
                <a:solidFill>
                  <a:schemeClr val="accent6"/>
                </a:solidFill>
              </a:rPr>
              <a:t>míru neshody dat s nulovou hypotézou</a:t>
            </a:r>
            <a:r>
              <a:rPr lang="cs-CZ" altLang="cs-CZ" dirty="0"/>
              <a:t>. Čím vyšší je hodnota testové statistiky, tím je platnost nulové hypotézy méně pravděpodobná, </a:t>
            </a:r>
            <a:r>
              <a:rPr lang="cs-CZ" altLang="cs-CZ" i="1" dirty="0">
                <a:solidFill>
                  <a:schemeClr val="accent6"/>
                </a:solidFill>
              </a:rPr>
              <a:t>data hypotézu nepotvrzují, ale vyvracejí ji</a:t>
            </a:r>
            <a:r>
              <a:rPr lang="cs-CZ" altLang="cs-CZ" dirty="0">
                <a:solidFill>
                  <a:schemeClr val="accent6"/>
                </a:solidFill>
              </a:rPr>
              <a:t>.</a:t>
            </a:r>
            <a:endParaRPr lang="cs-CZ" b="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14561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282FC17-CF96-6350-BB84-8F9F81275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Rozhodnutí a interpretace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8A58E72-D80E-7F81-65A1-79C16D7A25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altLang="cs-CZ" b="0" dirty="0"/>
              <a:t>Stanovili jsme výzkumnou hypotézu.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altLang="cs-CZ" b="0" dirty="0"/>
              <a:t>Vybrali test.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altLang="cs-CZ" b="0" dirty="0"/>
              <a:t>Určili nulovou hypotézu konkrétnímu testu.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altLang="cs-CZ" b="0" dirty="0"/>
              <a:t>Určili jsme testovou statistiku.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altLang="cs-CZ" b="0" dirty="0"/>
              <a:t>Vypočítali jsme testovou statistiku.</a:t>
            </a:r>
          </a:p>
          <a:p>
            <a:endParaRPr lang="cs-CZ" altLang="cs-CZ" dirty="0"/>
          </a:p>
          <a:p>
            <a:pPr marL="0" indent="0">
              <a:buNone/>
            </a:pPr>
            <a:r>
              <a:rPr lang="cs-CZ" altLang="cs-CZ" dirty="0"/>
              <a:t>A co teď?</a:t>
            </a:r>
          </a:p>
          <a:p>
            <a:pPr marL="0" indent="0" algn="just">
              <a:buNone/>
            </a:pPr>
            <a:r>
              <a:rPr lang="cs-CZ" b="0" i="1" dirty="0">
                <a:solidFill>
                  <a:schemeClr val="tx1"/>
                </a:solidFill>
              </a:rPr>
              <a:t>Historický postup </a:t>
            </a:r>
            <a:r>
              <a:rPr lang="cs-CZ" b="0" dirty="0">
                <a:solidFill>
                  <a:schemeClr val="tx1"/>
                </a:solidFill>
              </a:rPr>
              <a:t>- </a:t>
            </a:r>
            <a:r>
              <a:rPr lang="cs-CZ" altLang="cs-CZ" b="0" i="1" dirty="0">
                <a:solidFill>
                  <a:schemeClr val="tx1"/>
                </a:solidFill>
              </a:rPr>
              <a:t>porovnáme hodnotu testové statistiky s kritickou hodnotou</a:t>
            </a:r>
          </a:p>
          <a:p>
            <a:pPr marL="0" indent="0" algn="just">
              <a:buNone/>
            </a:pPr>
            <a:r>
              <a:rPr lang="cs-CZ" altLang="cs-CZ" i="1" dirty="0">
                <a:solidFill>
                  <a:schemeClr val="tx1"/>
                </a:solidFill>
              </a:rPr>
              <a:t>Současný postup – porovnáme hladinu významnosti a signifikanci </a:t>
            </a:r>
          </a:p>
          <a:p>
            <a:pPr marL="0" indent="0" algn="just">
              <a:buNone/>
            </a:pPr>
            <a:endParaRPr lang="cs-CZ" altLang="cs-CZ" b="0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endParaRPr lang="cs-CZ" b="0" dirty="0">
              <a:solidFill>
                <a:schemeClr val="accent6"/>
              </a:solidFill>
            </a:endParaRPr>
          </a:p>
          <a:p>
            <a:pPr marL="0" indent="0" algn="just">
              <a:buNone/>
            </a:pPr>
            <a:endParaRPr lang="cs-CZ" b="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64267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5352A3A-0818-4A03-8FD1-FBF87B911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Interpretace rozhodnutí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344DDD4-5DAC-4BA0-9F94-73AD9F5EC2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4473217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zamítáme </a:t>
            </a:r>
            <a:r>
              <a:rPr lang="cs-CZ" altLang="cs-CZ" dirty="0">
                <a:solidFill>
                  <a:schemeClr val="accent6"/>
                </a:solidFill>
              </a:rPr>
              <a:t>H</a:t>
            </a:r>
            <a:r>
              <a:rPr lang="cs-CZ" altLang="cs-CZ" baseline="-25000" dirty="0">
                <a:solidFill>
                  <a:schemeClr val="accent6"/>
                </a:solidFill>
              </a:rPr>
              <a:t>0</a:t>
            </a:r>
            <a:r>
              <a:rPr lang="cs-CZ" altLang="cs-CZ" baseline="-25000" dirty="0">
                <a:solidFill>
                  <a:srgbClr val="0000FF"/>
                </a:solidFill>
              </a:rPr>
              <a:t> </a:t>
            </a:r>
            <a:r>
              <a:rPr lang="cs-CZ" dirty="0"/>
              <a:t> – přijímáme </a:t>
            </a:r>
            <a:r>
              <a:rPr lang="cs-CZ" altLang="cs-CZ" dirty="0">
                <a:solidFill>
                  <a:schemeClr val="accent6"/>
                </a:solidFill>
              </a:rPr>
              <a:t>H</a:t>
            </a:r>
            <a:r>
              <a:rPr lang="cs-CZ" altLang="cs-CZ" baseline="-25000" dirty="0">
                <a:solidFill>
                  <a:schemeClr val="accent6"/>
                </a:solidFill>
              </a:rPr>
              <a:t>A</a:t>
            </a:r>
            <a:endParaRPr lang="cs-CZ" dirty="0">
              <a:solidFill>
                <a:schemeClr val="accent6"/>
              </a:solidFill>
            </a:endParaRPr>
          </a:p>
          <a:p>
            <a:pPr lvl="1"/>
            <a:r>
              <a:rPr lang="cs-CZ" dirty="0"/>
              <a:t>Říkáme pouze, že data neodpovídají </a:t>
            </a:r>
            <a:r>
              <a:rPr lang="cs-CZ" altLang="cs-CZ" dirty="0">
                <a:solidFill>
                  <a:schemeClr val="accent6"/>
                </a:solidFill>
              </a:rPr>
              <a:t>H</a:t>
            </a:r>
            <a:r>
              <a:rPr lang="cs-CZ" altLang="cs-CZ" baseline="-25000" dirty="0">
                <a:solidFill>
                  <a:schemeClr val="accent6"/>
                </a:solidFill>
              </a:rPr>
              <a:t>0.</a:t>
            </a:r>
            <a:endParaRPr lang="cs-CZ" dirty="0">
              <a:solidFill>
                <a:schemeClr val="accent6"/>
              </a:solidFill>
            </a:endParaRPr>
          </a:p>
          <a:p>
            <a:pPr lvl="1"/>
            <a:r>
              <a:rPr lang="cs-CZ" dirty="0"/>
              <a:t>Hodnota testového kritéria závisí na velikosti rozdílu mezi odhadem a testovanou hodnotu, ale také na velikosti výběru.</a:t>
            </a:r>
          </a:p>
          <a:p>
            <a:pPr lvl="1"/>
            <a:r>
              <a:rPr lang="cs-CZ" dirty="0"/>
              <a:t>Čím větší výběr, tím menší rozdíl je statisticky významný.</a:t>
            </a:r>
          </a:p>
          <a:p>
            <a:pPr lvl="1"/>
            <a:r>
              <a:rPr lang="cs-CZ" dirty="0"/>
              <a:t>Vždy interpretujeme i </a:t>
            </a:r>
            <a:r>
              <a:rPr lang="cs-CZ" i="1" dirty="0">
                <a:solidFill>
                  <a:schemeClr val="accent6"/>
                </a:solidFill>
              </a:rPr>
              <a:t>věcný</a:t>
            </a:r>
            <a:r>
              <a:rPr lang="cs-CZ" dirty="0"/>
              <a:t> význam statisticky významného rozdílu.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nezamítáme </a:t>
            </a:r>
            <a:r>
              <a:rPr lang="cs-CZ" altLang="cs-CZ" dirty="0">
                <a:solidFill>
                  <a:schemeClr val="accent6"/>
                </a:solidFill>
              </a:rPr>
              <a:t>H</a:t>
            </a:r>
            <a:r>
              <a:rPr lang="cs-CZ" altLang="cs-CZ" baseline="-25000" dirty="0">
                <a:solidFill>
                  <a:schemeClr val="accent6"/>
                </a:solidFill>
              </a:rPr>
              <a:t>0 </a:t>
            </a:r>
            <a:r>
              <a:rPr lang="cs-CZ" dirty="0"/>
              <a:t> – NEPŘÍJÍMÁME </a:t>
            </a:r>
            <a:r>
              <a:rPr lang="cs-CZ" altLang="cs-CZ" dirty="0">
                <a:solidFill>
                  <a:schemeClr val="accent6"/>
                </a:solidFill>
              </a:rPr>
              <a:t>H</a:t>
            </a:r>
            <a:r>
              <a:rPr lang="cs-CZ" altLang="cs-CZ" baseline="-25000" dirty="0">
                <a:solidFill>
                  <a:schemeClr val="accent6"/>
                </a:solidFill>
              </a:rPr>
              <a:t>A</a:t>
            </a:r>
            <a:endParaRPr lang="cs-CZ" dirty="0">
              <a:solidFill>
                <a:schemeClr val="accent6"/>
              </a:solidFill>
            </a:endParaRPr>
          </a:p>
          <a:p>
            <a:pPr lvl="1"/>
            <a:r>
              <a:rPr lang="cs-CZ" dirty="0"/>
              <a:t>Testové kritérium nepadne do kritického oboru, respektive signifikance je větší než zvolená mez </a:t>
            </a:r>
            <a:r>
              <a:rPr lang="cs-CZ" dirty="0">
                <a:solidFill>
                  <a:schemeClr val="accent6"/>
                </a:solidFill>
                <a:latin typeface="Symbol" panose="05050102010706020507" pitchFamily="18" charset="2"/>
              </a:rPr>
              <a:t>a.</a:t>
            </a:r>
          </a:p>
          <a:p>
            <a:pPr lvl="1"/>
            <a:r>
              <a:rPr lang="cs-CZ" dirty="0"/>
              <a:t>Říkáme pouze, že data neodporují </a:t>
            </a:r>
            <a:r>
              <a:rPr lang="cs-CZ" altLang="cs-CZ" dirty="0">
                <a:solidFill>
                  <a:schemeClr val="accent6"/>
                </a:solidFill>
              </a:rPr>
              <a:t>H</a:t>
            </a:r>
            <a:r>
              <a:rPr lang="cs-CZ" altLang="cs-CZ" baseline="-25000" dirty="0">
                <a:solidFill>
                  <a:schemeClr val="accent6"/>
                </a:solidFill>
              </a:rPr>
              <a:t>0.</a:t>
            </a:r>
            <a:endParaRPr lang="cs-CZ" dirty="0">
              <a:solidFill>
                <a:schemeClr val="accent6"/>
              </a:solidFill>
            </a:endParaRPr>
          </a:p>
          <a:p>
            <a:pPr lvl="1"/>
            <a:r>
              <a:rPr lang="cs-CZ" dirty="0"/>
              <a:t>Nemůžeme přijmout </a:t>
            </a:r>
            <a:r>
              <a:rPr lang="cs-CZ" altLang="cs-CZ" dirty="0">
                <a:solidFill>
                  <a:schemeClr val="accent6"/>
                </a:solidFill>
              </a:rPr>
              <a:t>H</a:t>
            </a:r>
            <a:r>
              <a:rPr lang="cs-CZ" altLang="cs-CZ" baseline="-25000" dirty="0">
                <a:solidFill>
                  <a:schemeClr val="accent6"/>
                </a:solidFill>
              </a:rPr>
              <a:t>0</a:t>
            </a:r>
            <a:r>
              <a:rPr lang="cs-CZ" dirty="0"/>
              <a:t>, protože neznáme pravděpodobnost chyby II. druhu </a:t>
            </a:r>
            <a:r>
              <a:rPr lang="cs-CZ" dirty="0">
                <a:solidFill>
                  <a:schemeClr val="accent6"/>
                </a:solidFill>
                <a:latin typeface="Symbol" panose="05050102010706020507" pitchFamily="18" charset="2"/>
              </a:rPr>
              <a:t>b</a:t>
            </a:r>
            <a:r>
              <a:rPr lang="cs-CZ" dirty="0">
                <a:solidFill>
                  <a:srgbClr val="0000FF"/>
                </a:solidFill>
                <a:latin typeface="Symbol" panose="05050102010706020507" pitchFamily="18" charset="2"/>
              </a:rPr>
              <a:t>.</a:t>
            </a:r>
          </a:p>
          <a:p>
            <a:pPr lvl="1"/>
            <a:r>
              <a:rPr lang="cs-CZ" altLang="cs-CZ" dirty="0">
                <a:solidFill>
                  <a:schemeClr val="accent6"/>
                </a:solidFill>
              </a:rPr>
              <a:t>H</a:t>
            </a:r>
            <a:r>
              <a:rPr lang="cs-CZ" altLang="cs-CZ" baseline="-25000" dirty="0">
                <a:solidFill>
                  <a:schemeClr val="accent6"/>
                </a:solidFill>
              </a:rPr>
              <a:t>A</a:t>
            </a:r>
            <a:r>
              <a:rPr lang="cs-CZ" altLang="cs-CZ" baseline="-25000" dirty="0">
                <a:solidFill>
                  <a:srgbClr val="0000FF"/>
                </a:solidFill>
              </a:rPr>
              <a:t> </a:t>
            </a:r>
            <a:r>
              <a:rPr lang="cs-CZ" dirty="0"/>
              <a:t>může ve skutečnosti platit, ale nemáme dost dat, abychom to prokázali.</a:t>
            </a:r>
          </a:p>
          <a:p>
            <a:pPr lvl="1"/>
            <a:r>
              <a:rPr lang="cs-CZ" dirty="0"/>
              <a:t>Používaný termín obor přijetí je zavádějící.</a:t>
            </a:r>
          </a:p>
          <a:p>
            <a:pPr lvl="1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674714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C92A819-808D-89CA-D440-BA0D71DE08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1. Vrstva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DB6F9FB-0A98-2C4B-1FD4-E48795BA96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01000"/>
            <a:ext cx="8640000" cy="5256000"/>
          </a:xfrm>
        </p:spPr>
        <p:txBody>
          <a:bodyPr/>
          <a:lstStyle/>
          <a:p>
            <a:r>
              <a:rPr lang="cs-CZ" dirty="0">
                <a:solidFill>
                  <a:schemeClr val="accent6"/>
                </a:solidFill>
              </a:rPr>
              <a:t>Nejdůležitější komponenta </a:t>
            </a:r>
            <a:r>
              <a:rPr lang="cs-CZ" dirty="0"/>
              <a:t>při tvorbě grafů.</a:t>
            </a:r>
          </a:p>
          <a:p>
            <a:r>
              <a:rPr lang="cs-CZ" b="0" dirty="0"/>
              <a:t>Vrstvy představují soubor </a:t>
            </a:r>
            <a:r>
              <a:rPr lang="cs-CZ" dirty="0"/>
              <a:t>geometrických prvků </a:t>
            </a:r>
            <a:r>
              <a:rPr lang="cs-CZ" b="0" dirty="0"/>
              <a:t>(</a:t>
            </a:r>
            <a:r>
              <a:rPr lang="cs-CZ" b="0" dirty="0" err="1"/>
              <a:t>geom</a:t>
            </a:r>
            <a:r>
              <a:rPr lang="cs-CZ" b="0" dirty="0"/>
              <a:t>) a </a:t>
            </a:r>
            <a:r>
              <a:rPr lang="cs-CZ" dirty="0"/>
              <a:t>statistických transformací</a:t>
            </a:r>
            <a:r>
              <a:rPr lang="cs-CZ" b="0" dirty="0"/>
              <a:t> (</a:t>
            </a:r>
            <a:r>
              <a:rPr lang="cs-CZ" b="0" dirty="0" err="1"/>
              <a:t>stat</a:t>
            </a:r>
            <a:r>
              <a:rPr lang="cs-CZ" b="0" dirty="0"/>
              <a:t>). </a:t>
            </a:r>
          </a:p>
          <a:p>
            <a:r>
              <a:rPr lang="cs-CZ" dirty="0">
                <a:solidFill>
                  <a:schemeClr val="accent6"/>
                </a:solidFill>
              </a:rPr>
              <a:t>Geometrické prvky </a:t>
            </a:r>
            <a:r>
              <a:rPr lang="cs-CZ" b="0" dirty="0"/>
              <a:t>graficky znázorňují data a představují to, co ve grafu skutečně uvidíte: body, čáry, polygony atd.</a:t>
            </a:r>
          </a:p>
          <a:p>
            <a:r>
              <a:rPr lang="cs-CZ" b="0" dirty="0"/>
              <a:t>K zobrazení požadovaného tvaru proměnných se k objektu pomocí znaménka </a:t>
            </a:r>
            <a:r>
              <a:rPr lang="cs-CZ" dirty="0">
                <a:solidFill>
                  <a:schemeClr val="accent6"/>
                </a:solidFill>
              </a:rPr>
              <a:t>+</a:t>
            </a:r>
            <a:r>
              <a:rPr lang="cs-CZ" b="0" dirty="0"/>
              <a:t> přidá geometrický prvek </a:t>
            </a:r>
            <a:r>
              <a:rPr lang="cs-CZ" b="0" dirty="0" err="1"/>
              <a:t>geom</a:t>
            </a:r>
            <a:r>
              <a:rPr lang="cs-CZ" b="0" dirty="0"/>
              <a:t>_*()</a:t>
            </a:r>
          </a:p>
          <a:p>
            <a:endParaRPr lang="cs-CZ" b="0" dirty="0"/>
          </a:p>
          <a:p>
            <a:pPr marL="0" indent="0">
              <a:buNone/>
            </a:pPr>
            <a:endParaRPr lang="cs-CZ" b="0" dirty="0"/>
          </a:p>
          <a:p>
            <a:pPr marL="0" indent="0">
              <a:buNone/>
            </a:pPr>
            <a:endParaRPr lang="cs-CZ" b="0" dirty="0"/>
          </a:p>
          <a:p>
            <a:r>
              <a:rPr lang="cs-CZ" dirty="0">
                <a:solidFill>
                  <a:schemeClr val="accent6"/>
                </a:solidFill>
              </a:rPr>
              <a:t>Statistické transformace</a:t>
            </a:r>
            <a:r>
              <a:rPr lang="cs-CZ" b="0" dirty="0"/>
              <a:t> dopočítávají další proměnné, které se při vizualizaci dat použijí. </a:t>
            </a:r>
          </a:p>
          <a:p>
            <a:r>
              <a:rPr lang="cs-CZ" dirty="0">
                <a:solidFill>
                  <a:srgbClr val="FF0000"/>
                </a:solidFill>
              </a:rPr>
              <a:t>!!! </a:t>
            </a:r>
            <a:r>
              <a:rPr lang="cs-CZ" dirty="0">
                <a:solidFill>
                  <a:srgbClr val="FF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znaménko + </a:t>
            </a:r>
            <a:r>
              <a:rPr lang="cs-CZ" dirty="0">
                <a:solidFill>
                  <a:schemeClr val="accent6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které slouží k přidání komponenty musí být umístěno na konci řádku.</a:t>
            </a:r>
            <a:endParaRPr lang="cs-CZ" dirty="0">
              <a:solidFill>
                <a:schemeClr val="accent6"/>
              </a:solidFill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01BEEB18-5EC1-F58A-125E-86EF441074F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87"/>
          <a:stretch/>
        </p:blipFill>
        <p:spPr>
          <a:xfrm>
            <a:off x="942812" y="3437892"/>
            <a:ext cx="7258375" cy="537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48692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CAC3D90-C4AB-B4EB-1458-C61BF15AA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Hladina významnosti </a:t>
            </a:r>
            <a:r>
              <a:rPr lang="el-GR" dirty="0"/>
              <a:t>α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2638155-147C-E965-1981-D09C116288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altLang="cs-CZ" b="0" i="1" dirty="0">
                <a:solidFill>
                  <a:schemeClr val="tx1"/>
                </a:solidFill>
              </a:rPr>
              <a:t>M</a:t>
            </a:r>
            <a:r>
              <a:rPr lang="cs-CZ" altLang="cs-CZ" sz="2000" b="0" i="1" dirty="0">
                <a:solidFill>
                  <a:schemeClr val="tx1"/>
                </a:solidFill>
              </a:rPr>
              <a:t>aximální přípustná pravděpodobnost chyby I. </a:t>
            </a:r>
            <a:r>
              <a:rPr lang="cs-CZ" altLang="cs-CZ" b="0" i="1" dirty="0">
                <a:solidFill>
                  <a:schemeClr val="tx1"/>
                </a:solidFill>
              </a:rPr>
              <a:t>d</a:t>
            </a:r>
            <a:r>
              <a:rPr lang="cs-CZ" altLang="cs-CZ" sz="2000" b="0" i="1" dirty="0">
                <a:solidFill>
                  <a:schemeClr val="tx1"/>
                </a:solidFill>
              </a:rPr>
              <a:t>ruhu.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altLang="cs-CZ" b="0" i="1" dirty="0">
                <a:solidFill>
                  <a:schemeClr val="tx1"/>
                </a:solidFill>
              </a:rPr>
              <a:t>V intervalu (0,1).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altLang="cs-CZ" b="0" i="1" dirty="0">
                <a:solidFill>
                  <a:schemeClr val="tx1"/>
                </a:solidFill>
              </a:rPr>
              <a:t>Obvykle se volí hodnota </a:t>
            </a:r>
            <a:r>
              <a:rPr lang="cs-CZ" altLang="cs-CZ" i="1" dirty="0">
                <a:solidFill>
                  <a:schemeClr val="tx1"/>
                </a:solidFill>
              </a:rPr>
              <a:t>0.05 (5%) </a:t>
            </a:r>
            <a:r>
              <a:rPr lang="cs-CZ" altLang="cs-CZ" b="0" i="1" dirty="0">
                <a:solidFill>
                  <a:schemeClr val="tx1"/>
                </a:solidFill>
              </a:rPr>
              <a:t>, případně </a:t>
            </a:r>
            <a:r>
              <a:rPr lang="cs-CZ" altLang="cs-CZ" i="1" dirty="0">
                <a:solidFill>
                  <a:schemeClr val="tx1"/>
                </a:solidFill>
              </a:rPr>
              <a:t>0.01 (1%).</a:t>
            </a:r>
          </a:p>
          <a:p>
            <a:endParaRPr lang="cs-CZ" altLang="cs-CZ" sz="2000" i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4DFF0D49-091A-A1D7-8110-9AD1965413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7304" y="2132856"/>
            <a:ext cx="5677392" cy="34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34964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5C6BAD9-76BB-4D1C-1B25-B90570660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Signifikance – </a:t>
            </a:r>
            <a:r>
              <a:rPr lang="cs-CZ" dirty="0" err="1"/>
              <a:t>sig</a:t>
            </a:r>
            <a:r>
              <a:rPr lang="cs-CZ" dirty="0"/>
              <a:t>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4515E1F-2DBC-F5BA-C3E9-B7BA33B1B6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i="1" dirty="0"/>
              <a:t>V intervalu (0,1)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b="0" i="1" dirty="0"/>
              <a:t>Pokud je signifikance menší než stanovená hladina významnosti, pak se výsledky považují za signifikantní, což znamená, že jsou pravděpodobně způsobeny nějakým skutečným vztahem mezi proměnnými.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b="0" i="1" dirty="0"/>
              <a:t>Pokud je signifikance větší než stanovená hladina významnosti, pak se výsledky považují za nevýznamné a pravděpodobně jsou způsobeny náhodou.</a:t>
            </a:r>
          </a:p>
        </p:txBody>
      </p:sp>
      <p:sp>
        <p:nvSpPr>
          <p:cNvPr id="4" name="Zástupný symbol pro obsah 2">
            <a:extLst>
              <a:ext uri="{FF2B5EF4-FFF2-40B4-BE49-F238E27FC236}">
                <a16:creationId xmlns:a16="http://schemas.microsoft.com/office/drawing/2014/main" id="{4B05440C-4CF9-06AF-1010-741A4F0705E3}"/>
              </a:ext>
            </a:extLst>
          </p:cNvPr>
          <p:cNvSpPr txBox="1">
            <a:spLocks/>
          </p:cNvSpPr>
          <p:nvPr/>
        </p:nvSpPr>
        <p:spPr>
          <a:xfrm>
            <a:off x="185423" y="3212976"/>
            <a:ext cx="8281168" cy="13955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2000" b="1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8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16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6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lang="cs-CZ" sz="16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buFont typeface="Arial" charset="0"/>
              <a:buNone/>
            </a:pPr>
            <a:r>
              <a:rPr lang="cs-CZ" altLang="cs-CZ" sz="2200" dirty="0"/>
              <a:t>	ROZHODOVACÍ PRAVIDLO: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cs-CZ" altLang="cs-CZ" sz="2200" dirty="0"/>
              <a:t>		signifikance ≤ </a:t>
            </a:r>
            <a:r>
              <a:rPr lang="cs-CZ" altLang="cs-CZ" sz="2200" dirty="0">
                <a:sym typeface="Symbol" pitchFamily="18" charset="2"/>
              </a:rPr>
              <a:t>  	zamítáme nulovou hypotézu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cs-CZ" altLang="cs-CZ" sz="2200" dirty="0"/>
              <a:t>   		signifikance &gt; </a:t>
            </a:r>
            <a:r>
              <a:rPr lang="cs-CZ" altLang="cs-CZ" sz="2200" dirty="0">
                <a:sym typeface="Symbol" pitchFamily="18" charset="2"/>
              </a:rPr>
              <a:t>  	není důvod zamítat nulovou hypotézu</a:t>
            </a:r>
            <a:endParaRPr lang="cs-CZ" altLang="cs-CZ" sz="2200" dirty="0"/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cs-CZ" altLang="cs-CZ" sz="2200" dirty="0">
                <a:sym typeface="Symbol" pitchFamily="18" charset="2"/>
              </a:rPr>
              <a:t>		(  je typicky = .05 nebo .01)</a:t>
            </a:r>
            <a:endParaRPr lang="cs-CZ" altLang="cs-CZ" sz="2200" dirty="0"/>
          </a:p>
        </p:txBody>
      </p:sp>
    </p:spTree>
    <p:extLst>
      <p:ext uri="{BB962C8B-B14F-4D97-AF65-F5344CB8AC3E}">
        <p14:creationId xmlns:p14="http://schemas.microsoft.com/office/powerpoint/2010/main" val="3560138669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DDB5811-E393-473A-9CFC-2F8C8A2472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Typy testů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C8D7C8E-34FB-442E-9CA1-A70E45FFA9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Parametrické testy</a:t>
            </a:r>
          </a:p>
          <a:p>
            <a:pPr lvl="1"/>
            <a:r>
              <a:rPr lang="cs-CZ" dirty="0"/>
              <a:t>testy o parametrech (střední hodnota, rozptyl) známých pravděpodobnostních modelů, předpokládají určitý typ rozdělení, ze kterého výběr pochází (obvykle normální)</a:t>
            </a:r>
          </a:p>
          <a:p>
            <a:pPr lvl="1"/>
            <a:r>
              <a:rPr lang="cs-CZ" dirty="0"/>
              <a:t>drobné odchylky od předpokladů většinou nevadí</a:t>
            </a:r>
          </a:p>
          <a:p>
            <a:pPr lvl="1"/>
            <a:r>
              <a:rPr lang="cs-CZ" dirty="0"/>
              <a:t>při výrazném porušení předpokladů můžeme získat nekorektní výsledky</a:t>
            </a:r>
          </a:p>
          <a:p>
            <a:pPr lvl="1"/>
            <a:r>
              <a:rPr lang="cs-CZ" dirty="0"/>
              <a:t>citlivé na odlehlé hodnoty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Neparametrické testy</a:t>
            </a:r>
          </a:p>
          <a:p>
            <a:pPr lvl="1"/>
            <a:r>
              <a:rPr lang="cs-CZ" dirty="0"/>
              <a:t>určeny pro situaci, kdy nejsou splněny předpoklady parametrických testů</a:t>
            </a:r>
          </a:p>
          <a:p>
            <a:pPr lvl="1"/>
            <a:r>
              <a:rPr lang="cs-CZ" dirty="0"/>
              <a:t>nemají předpoklady o typu rozdělení dat</a:t>
            </a:r>
          </a:p>
          <a:p>
            <a:pPr lvl="1"/>
            <a:r>
              <a:rPr lang="cs-CZ" dirty="0"/>
              <a:t>testují jinou hypotézu o rozdělení základního souboru než je hypotéza o jeho parametru</a:t>
            </a:r>
          </a:p>
          <a:p>
            <a:pPr lvl="1"/>
            <a:r>
              <a:rPr lang="cs-CZ" dirty="0"/>
              <a:t>výpočetně jednodušší s širším uplatněním</a:t>
            </a:r>
          </a:p>
          <a:p>
            <a:pPr lvl="1"/>
            <a:r>
              <a:rPr lang="cs-CZ" dirty="0"/>
              <a:t>robustní vůči odlehlým hodnotám</a:t>
            </a:r>
          </a:p>
          <a:p>
            <a:pPr lvl="1"/>
            <a:r>
              <a:rPr lang="cs-CZ" dirty="0"/>
              <a:t>vyváženo menší silou (vyšší pravděpodobnost nezamítnutí testované hypotézy)</a:t>
            </a:r>
          </a:p>
        </p:txBody>
      </p:sp>
    </p:spTree>
    <p:extLst>
      <p:ext uri="{BB962C8B-B14F-4D97-AF65-F5344CB8AC3E}">
        <p14:creationId xmlns:p14="http://schemas.microsoft.com/office/powerpoint/2010/main" val="113318279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5F24C3F-1B78-4067-936C-C95E7E10B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Testování středních hodnot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5A2357C-52BC-48FD-8B51-EE890301E7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Nulové hypotézy se týkají středních hodnot distribucí, z nichž pochází pozorovaná data</a:t>
            </a:r>
          </a:p>
          <a:p>
            <a:pPr lvl="1"/>
            <a:r>
              <a:rPr lang="cs-CZ" dirty="0"/>
              <a:t>rovnost střední hodnoty zadané konstantě </a:t>
            </a:r>
          </a:p>
          <a:p>
            <a:pPr lvl="1"/>
            <a:r>
              <a:rPr lang="cs-CZ" dirty="0"/>
              <a:t>shoda středních hodnot dvou nebo více náhodných veličin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Cílem je prokázat odchylky reprezentované alternativní hypotézou</a:t>
            </a:r>
          </a:p>
          <a:p>
            <a:pPr lvl="1"/>
            <a:r>
              <a:rPr lang="cs-CZ" dirty="0"/>
              <a:t>střední hodnota je jiná než zadaná konstanta</a:t>
            </a:r>
          </a:p>
          <a:p>
            <a:pPr lvl="1"/>
            <a:r>
              <a:rPr lang="cs-CZ" dirty="0"/>
              <a:t>alespoň jedna veličina má jinou střední hodnotu než ostatní</a:t>
            </a:r>
          </a:p>
          <a:p>
            <a:pPr lvl="1"/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88AC8EA0-4BFC-40E4-986F-ACE2DFC3F66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09000" y="6492875"/>
            <a:ext cx="635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6EE98658-28CE-4CA8-B57A-1E48014DBA48}" type="slidenum">
              <a:rPr lang="cs-CZ" smtClean="0"/>
              <a:pPr>
                <a:defRPr/>
              </a:pPr>
              <a:t>83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6949873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A033FC1-767F-4890-8742-93E05F52A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Parametrické testy o středních hodnotách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0356C6B-7799-468C-A87D-2C3F354F6C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Předpoklady: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Nezávislost pozorování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Intervalová data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Skupiny se nepřekrývají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>
                <a:solidFill>
                  <a:schemeClr val="tx1"/>
                </a:solidFill>
              </a:rPr>
              <a:t>Shoda rozptylů ve skupinách</a:t>
            </a:r>
          </a:p>
          <a:p>
            <a:pPr marL="0" indent="0">
              <a:buNone/>
            </a:pPr>
            <a:r>
              <a:rPr lang="cs-CZ" sz="1800" dirty="0">
                <a:solidFill>
                  <a:schemeClr val="tx1"/>
                </a:solidFill>
              </a:rPr>
              <a:t>	- v případě porušení tohoto předpokladu se využívají robustní testy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Data pocházejí z normálního (Gaussova) rozdělení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6F461E3D-AE77-43B7-B4F6-5E3C2E578B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09000" y="6492875"/>
            <a:ext cx="635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6EE98658-28CE-4CA8-B57A-1E48014DBA48}" type="slidenum">
              <a:rPr lang="cs-CZ" smtClean="0"/>
              <a:pPr>
                <a:defRPr/>
              </a:pPr>
              <a:t>84</a:t>
            </a:fld>
            <a:endParaRPr lang="cs-CZ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8B8B2166-B596-160A-03EE-8C6F0D5440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1088" y="3442406"/>
            <a:ext cx="3869824" cy="2882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19952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BD490BE-5924-581A-B173-2C14317E5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Rozdělení proměnné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CB22B09-3288-BD7B-8A02-DC195F6113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cs-CZ" b="0" dirty="0"/>
              <a:t>Rozdělení proměnné  zobrazuje, jak jsou hodnoty proměnné rozloženy v populaci nebo ve vzorku dat.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b="0" dirty="0"/>
              <a:t>Rozdělení proměnné může být reprezentováno grafem nebo matematickou funkcí, která popisuje pravděpodobnost, že se hodnota proměnné bude nacházet v daném intervalu.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b="0" dirty="0"/>
              <a:t>Normální rozdělení: také nazýváno Gaussovo rozdělení, je nejčastějším typem rozdělení proměnné v přírodních vědách a sociálních vědách.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i="1" dirty="0">
                <a:solidFill>
                  <a:schemeClr val="accent6"/>
                </a:solidFill>
              </a:rPr>
              <a:t>Normální rozdělení je charakterizováno symetrií kolem střední hodnoty a klesající hustotou pravděpodobnosti se vzdáleností od střední hodnoty.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9F92F9A4-C1BD-9CBA-9F90-5B8E0C51BE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9852" y="3908440"/>
            <a:ext cx="4092295" cy="2423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289891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AC5A58D-D252-46AF-9D2B-2D88B1B6A2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Jednovýběrový</a:t>
            </a:r>
            <a:r>
              <a:rPr lang="cs-CZ" dirty="0"/>
              <a:t> t-test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28E3A943-E929-476D-A388-6D7D3B644F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6441" y="995468"/>
            <a:ext cx="8676000" cy="5346034"/>
          </a:xfrm>
        </p:spPr>
        <p:txBody>
          <a:bodyPr>
            <a:normAutofit/>
          </a:bodyPr>
          <a:lstStyle/>
          <a:p>
            <a:pPr marL="1828800" lvl="4" indent="0">
              <a:buNone/>
            </a:pPr>
            <a:r>
              <a:rPr lang="cs-CZ" sz="2000" dirty="0">
                <a:solidFill>
                  <a:srgbClr val="0000FF"/>
                </a:solidFill>
              </a:rPr>
              <a:t>H</a:t>
            </a:r>
            <a:r>
              <a:rPr lang="cs-CZ" sz="2000" baseline="-25000" dirty="0">
                <a:solidFill>
                  <a:srgbClr val="0000FF"/>
                </a:solidFill>
              </a:rPr>
              <a:t>0</a:t>
            </a:r>
            <a:r>
              <a:rPr lang="cs-CZ" sz="2000" dirty="0"/>
              <a:t>: střední hodnota je rovna zadané konstantě</a:t>
            </a:r>
          </a:p>
          <a:p>
            <a:pPr marL="2286000" lvl="5" indent="0">
              <a:buNone/>
            </a:pPr>
            <a:r>
              <a:rPr lang="el-GR" i="1" dirty="0">
                <a:solidFill>
                  <a:srgbClr val="0000FF"/>
                </a:solidFill>
              </a:rPr>
              <a:t>μ</a:t>
            </a:r>
            <a:r>
              <a:rPr lang="cs-CZ" i="1" dirty="0">
                <a:solidFill>
                  <a:srgbClr val="0000FF"/>
                </a:solidFill>
              </a:rPr>
              <a:t> =</a:t>
            </a:r>
            <a:r>
              <a:rPr lang="el-GR" i="1" dirty="0">
                <a:solidFill>
                  <a:srgbClr val="0000FF"/>
                </a:solidFill>
              </a:rPr>
              <a:t> μ</a:t>
            </a:r>
            <a:r>
              <a:rPr lang="cs-CZ" i="1" baseline="-25000" dirty="0">
                <a:solidFill>
                  <a:srgbClr val="0000FF"/>
                </a:solidFill>
              </a:rPr>
              <a:t>0</a:t>
            </a:r>
            <a:endParaRPr lang="cs-CZ" i="1" baseline="30000" dirty="0">
              <a:solidFill>
                <a:srgbClr val="0000FF"/>
              </a:solidFill>
            </a:endParaRPr>
          </a:p>
          <a:p>
            <a:pPr marL="1828800" lvl="4" indent="0">
              <a:buNone/>
            </a:pPr>
            <a:r>
              <a:rPr lang="cs-CZ" sz="2000" dirty="0">
                <a:solidFill>
                  <a:srgbClr val="0000FF"/>
                </a:solidFill>
              </a:rPr>
              <a:t>H</a:t>
            </a:r>
            <a:r>
              <a:rPr lang="cs-CZ" sz="2000" baseline="-25000" dirty="0">
                <a:solidFill>
                  <a:srgbClr val="0000FF"/>
                </a:solidFill>
              </a:rPr>
              <a:t>A</a:t>
            </a:r>
            <a:r>
              <a:rPr lang="cs-CZ" sz="2000" dirty="0"/>
              <a:t>: střední hodnota se liší od zadané konstanty</a:t>
            </a:r>
          </a:p>
          <a:p>
            <a:pPr marL="2286000" lvl="5" indent="0">
              <a:buNone/>
            </a:pPr>
            <a:r>
              <a:rPr lang="el-GR" i="1" dirty="0">
                <a:solidFill>
                  <a:srgbClr val="0000FF"/>
                </a:solidFill>
              </a:rPr>
              <a:t>μ</a:t>
            </a:r>
            <a:r>
              <a:rPr lang="cs-CZ" i="1" dirty="0">
                <a:solidFill>
                  <a:srgbClr val="0000FF"/>
                </a:solidFill>
              </a:rPr>
              <a:t> ≠</a:t>
            </a:r>
            <a:r>
              <a:rPr lang="el-GR" i="1" dirty="0">
                <a:solidFill>
                  <a:srgbClr val="0000FF"/>
                </a:solidFill>
              </a:rPr>
              <a:t> μ</a:t>
            </a:r>
            <a:r>
              <a:rPr lang="cs-CZ" i="1" baseline="-25000" dirty="0">
                <a:solidFill>
                  <a:srgbClr val="0000FF"/>
                </a:solidFill>
              </a:rPr>
              <a:t>0</a:t>
            </a:r>
          </a:p>
          <a:p>
            <a:pPr marL="800100" lvl="2" indent="0">
              <a:buNone/>
            </a:pPr>
            <a:endParaRPr lang="cs-CZ" sz="3000" i="1" baseline="30000" dirty="0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ástupný obsah 6">
                <a:extLst>
                  <a:ext uri="{FF2B5EF4-FFF2-40B4-BE49-F238E27FC236}">
                    <a16:creationId xmlns:a16="http://schemas.microsoft.com/office/drawing/2014/main" id="{18B4BE72-1280-4BCB-B86E-A0B965D024A5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>
              <a:xfrm>
                <a:off x="4750908" y="2815596"/>
                <a:ext cx="3744416" cy="3249972"/>
              </a:xfrm>
              <a:noFill/>
              <a:ln w="76200">
                <a:solidFill>
                  <a:srgbClr val="0099FF"/>
                </a:solidFill>
                <a:miter lim="800000"/>
                <a:headEnd/>
                <a:tailEnd/>
              </a:ln>
            </p:spPr>
            <p:txBody>
              <a:bodyPr>
                <a:normAutofit/>
              </a:bodyPr>
              <a:lstStyle/>
              <a:p>
                <a:pPr>
                  <a:buFont typeface="Wingdings" panose="05000000000000000000" pitchFamily="2" charset="2"/>
                  <a:buChar char="q"/>
                </a:pPr>
                <a:r>
                  <a:rPr lang="cs-CZ" sz="1800" dirty="0">
                    <a:solidFill>
                      <a:srgbClr val="262626"/>
                    </a:solidFill>
                    <a:latin typeface="Calibri" pitchFamily="34" charset="0"/>
                  </a:rPr>
                  <a:t>spočti výběrový průměr</a:t>
                </a:r>
              </a:p>
              <a:p>
                <a:pPr marL="457200" lvl="1">
                  <a:buFont typeface="Wingdings" panose="05000000000000000000" pitchFamily="2" charset="2"/>
                  <a:buChar char="q"/>
                </a:pPr>
                <a:r>
                  <a:rPr lang="cs-CZ" sz="1600" dirty="0">
                    <a:solidFill>
                      <a:schemeClr val="tx1"/>
                    </a:solidFill>
                  </a:rPr>
                  <a:t>odhad střední hodnoty</a:t>
                </a:r>
              </a:p>
              <a:p>
                <a:pPr marL="457200" lvl="1">
                  <a:buFont typeface="Wingdings" panose="05000000000000000000" pitchFamily="2" charset="2"/>
                  <a:buChar char="q"/>
                </a:pP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cs-CZ" sz="16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cs-CZ" sz="16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r>
                      <a:rPr lang="cs-CZ" sz="160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sz="1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16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cs-CZ" sz="16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  <m:nary>
                      <m:naryPr>
                        <m:chr m:val="∑"/>
                        <m:ctrlPr>
                          <a:rPr lang="cs-CZ" sz="1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cs-CZ" sz="16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cs-CZ" sz="16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cs-CZ" sz="16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cs-CZ" sz="16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6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cs-CZ" sz="16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</m:oMath>
                </a14:m>
                <a:endParaRPr lang="cs-CZ" sz="1600" dirty="0">
                  <a:solidFill>
                    <a:schemeClr val="tx1"/>
                  </a:solidFill>
                </a:endParaRP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sz="1800" dirty="0">
                    <a:solidFill>
                      <a:srgbClr val="262626"/>
                    </a:solidFill>
                    <a:latin typeface="Calibri" pitchFamily="34" charset="0"/>
                  </a:rPr>
                  <a:t>spočti výběrový rozptyl resp. směrodatnou odchylku</a:t>
                </a:r>
              </a:p>
              <a:p>
                <a:pPr marL="457200" lvl="1">
                  <a:buFont typeface="Wingdings" panose="05000000000000000000" pitchFamily="2" charset="2"/>
                  <a:buChar char="q"/>
                </a:pPr>
                <a:r>
                  <a:rPr lang="cs-CZ" sz="1600" dirty="0">
                    <a:solidFill>
                      <a:schemeClr val="tx1"/>
                    </a:solidFill>
                  </a:rPr>
                  <a:t>odhad rozptylu</a:t>
                </a:r>
              </a:p>
              <a:p>
                <a:pPr marL="457200" lvl="1">
                  <a:buFont typeface="Wingdings" panose="05000000000000000000" pitchFamily="2" charset="2"/>
                  <a:buChar char="q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sz="16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sz="16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p>
                        <m:r>
                          <a:rPr lang="cs-CZ" sz="16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cs-CZ" sz="160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sz="1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16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cs-CZ" sz="16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cs-CZ" sz="16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den>
                    </m:f>
                    <m:nary>
                      <m:naryPr>
                        <m:chr m:val="∑"/>
                        <m:ctrlPr>
                          <a:rPr lang="cs-CZ" sz="1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cs-CZ" sz="16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cs-CZ" sz="16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cs-CZ" sz="16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sSup>
                          <m:sSupPr>
                            <m:ctrlPr>
                              <a:rPr lang="cs-CZ" sz="16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cs-CZ" sz="1600" i="1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cs-CZ" sz="1600" i="1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160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cs-CZ" sz="160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cs-CZ" sz="1600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cs-CZ" sz="1600" i="1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cs-CZ" sz="160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acc>
                              </m:e>
                            </m:d>
                          </m:e>
                          <m:sup>
                            <m:r>
                              <a:rPr lang="cs-CZ" sz="16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nary>
                  </m:oMath>
                </a14:m>
                <a:endParaRPr lang="cs-CZ" sz="1600" dirty="0">
                  <a:solidFill>
                    <a:schemeClr val="tx1"/>
                  </a:solidFill>
                </a:endParaRP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sz="1800" dirty="0">
                    <a:solidFill>
                      <a:srgbClr val="262626"/>
                    </a:solidFill>
                    <a:latin typeface="Calibri" pitchFamily="34" charset="0"/>
                  </a:rPr>
                  <a:t>spočti </a:t>
                </a:r>
                <a:r>
                  <a:rPr lang="cs-CZ" sz="1800" dirty="0">
                    <a:solidFill>
                      <a:srgbClr val="0070C0"/>
                    </a:solidFill>
                    <a:latin typeface="Calibri" pitchFamily="34" charset="0"/>
                  </a:rPr>
                  <a:t>testovou t-statistiku</a:t>
                </a:r>
              </a:p>
              <a:p>
                <a:pPr marL="457200" lvl="1">
                  <a:buFont typeface="Wingdings" panose="05000000000000000000" pitchFamily="2" charset="2"/>
                  <a:buChar char="q"/>
                </a:pPr>
                <a14:m>
                  <m:oMath xmlns:m="http://schemas.openxmlformats.org/officeDocument/2006/math">
                    <m:r>
                      <a:rPr lang="cs-CZ" sz="1600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cs-CZ" sz="1600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sz="1600" i="1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acc>
                          <m:accPr>
                            <m:chr m:val="̅"/>
                            <m:ctrlPr>
                              <a:rPr lang="cs-CZ" sz="1600" i="1" dirty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cs-CZ" sz="1600" dirty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  <m:r>
                          <a:rPr lang="cs-CZ" sz="1600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cs-CZ" sz="1600" i="1" dirty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600" dirty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𝜇</m:t>
                            </m:r>
                          </m:e>
                          <m:sub>
                            <m:r>
                              <a:rPr lang="cs-CZ" sz="1600" dirty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num>
                      <m:den>
                        <m:r>
                          <a:rPr lang="cs-CZ" sz="1600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den>
                    </m:f>
                    <m:rad>
                      <m:radPr>
                        <m:degHide m:val="on"/>
                        <m:ctrlPr>
                          <a:rPr lang="cs-CZ" sz="1600" i="1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cs-CZ" sz="1600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rad>
                  </m:oMath>
                </a14:m>
                <a:endParaRPr lang="cs-CZ" sz="16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7" name="Zástupný obsah 6">
                <a:extLst>
                  <a:ext uri="{FF2B5EF4-FFF2-40B4-BE49-F238E27FC236}">
                    <a16:creationId xmlns:a16="http://schemas.microsoft.com/office/drawing/2014/main" id="{18B4BE72-1280-4BCB-B86E-A0B965D024A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750908" y="2815596"/>
                <a:ext cx="3744416" cy="3249972"/>
              </a:xfrm>
              <a:blipFill>
                <a:blip r:embed="rId3"/>
                <a:stretch>
                  <a:fillRect/>
                </a:stretch>
              </a:blipFill>
              <a:ln w="76200">
                <a:solidFill>
                  <a:srgbClr val="0099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E268CE9F-0444-443E-98CD-F5925E3AF30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09000" y="6492875"/>
            <a:ext cx="635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625D45-16DF-4508-AFC3-A289EB42E4FD}" type="slidenum">
              <a:rPr lang="cs-CZ" smtClean="0"/>
              <a:pPr>
                <a:defRPr/>
              </a:pPr>
              <a:t>86</a:t>
            </a:fld>
            <a:endParaRPr lang="cs-CZ" dirty="0"/>
          </a:p>
        </p:txBody>
      </p:sp>
      <p:sp>
        <p:nvSpPr>
          <p:cNvPr id="3" name="Zástupný obsah 6">
            <a:extLst>
              <a:ext uri="{FF2B5EF4-FFF2-40B4-BE49-F238E27FC236}">
                <a16:creationId xmlns:a16="http://schemas.microsoft.com/office/drawing/2014/main" id="{F9038829-4F6D-95EB-461B-60E9EA6E7D11}"/>
              </a:ext>
            </a:extLst>
          </p:cNvPr>
          <p:cNvSpPr txBox="1">
            <a:spLocks/>
          </p:cNvSpPr>
          <p:nvPr/>
        </p:nvSpPr>
        <p:spPr>
          <a:xfrm>
            <a:off x="899592" y="972337"/>
            <a:ext cx="7595731" cy="1653219"/>
          </a:xfrm>
          <a:prstGeom prst="rect">
            <a:avLst/>
          </a:prstGeom>
          <a:noFill/>
          <a:ln w="76200">
            <a:solidFill>
              <a:srgbClr val="0099FF"/>
            </a:solidFill>
            <a:miter lim="800000"/>
            <a:headEnd/>
            <a:tailEnd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2000" b="1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8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16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6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lang="cs-CZ"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1" indent="0">
              <a:buNone/>
            </a:pPr>
            <a:endParaRPr lang="ar-AE" dirty="0">
              <a:solidFill>
                <a:schemeClr val="tx1"/>
              </a:solidFill>
            </a:endParaRPr>
          </a:p>
        </p:txBody>
      </p:sp>
      <p:sp>
        <p:nvSpPr>
          <p:cNvPr id="4" name="Zástupný obsah 6">
            <a:extLst>
              <a:ext uri="{FF2B5EF4-FFF2-40B4-BE49-F238E27FC236}">
                <a16:creationId xmlns:a16="http://schemas.microsoft.com/office/drawing/2014/main" id="{95590412-AD25-73ED-9A75-07BF15C1431C}"/>
              </a:ext>
            </a:extLst>
          </p:cNvPr>
          <p:cNvSpPr txBox="1">
            <a:spLocks/>
          </p:cNvSpPr>
          <p:nvPr/>
        </p:nvSpPr>
        <p:spPr>
          <a:xfrm>
            <a:off x="899592" y="2801029"/>
            <a:ext cx="3598656" cy="3279105"/>
          </a:xfrm>
          <a:prstGeom prst="rect">
            <a:avLst/>
          </a:prstGeom>
          <a:noFill/>
          <a:ln w="76200">
            <a:solidFill>
              <a:srgbClr val="0099FF"/>
            </a:solidFill>
            <a:miter lim="800000"/>
            <a:headEnd/>
            <a:tailEnd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2000" b="1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8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16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6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lang="cs-CZ"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1" indent="0">
              <a:buNone/>
            </a:pPr>
            <a:endParaRPr lang="ar-AE" dirty="0">
              <a:solidFill>
                <a:schemeClr val="tx1"/>
              </a:solidFill>
            </a:endParaRP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40971F14-5106-B0ED-A515-CB28A28C96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3090" y="2865024"/>
            <a:ext cx="3479856" cy="2364176"/>
          </a:xfrm>
          <a:prstGeom prst="rect">
            <a:avLst/>
          </a:prstGeom>
        </p:spPr>
      </p:pic>
      <p:sp>
        <p:nvSpPr>
          <p:cNvPr id="9" name="Obdélník 8">
            <a:extLst>
              <a:ext uri="{FF2B5EF4-FFF2-40B4-BE49-F238E27FC236}">
                <a16:creationId xmlns:a16="http://schemas.microsoft.com/office/drawing/2014/main" id="{8AD92BB8-932C-E5F3-FD83-6572D4D46AEC}"/>
              </a:ext>
            </a:extLst>
          </p:cNvPr>
          <p:cNvSpPr/>
          <p:nvPr/>
        </p:nvSpPr>
        <p:spPr>
          <a:xfrm>
            <a:off x="1043608" y="3356992"/>
            <a:ext cx="288032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6234206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AEB14BE-C1E2-4B6C-BD1E-FC87F93EA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Příklad na </a:t>
            </a:r>
            <a:r>
              <a:rPr lang="cs-CZ" dirty="0" err="1"/>
              <a:t>jednovýběrový</a:t>
            </a:r>
            <a:r>
              <a:rPr lang="cs-CZ" dirty="0"/>
              <a:t> t-test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Zástupný obsah 15">
                <a:extLst>
                  <a:ext uri="{FF2B5EF4-FFF2-40B4-BE49-F238E27FC236}">
                    <a16:creationId xmlns:a16="http://schemas.microsoft.com/office/drawing/2014/main" id="{8946E3C4-2F87-49B8-9543-A55A9D94131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16000" y="900000"/>
                <a:ext cx="8604472" cy="3321088"/>
              </a:xfrm>
            </p:spPr>
            <p:txBody>
              <a:bodyPr>
                <a:normAutofit/>
              </a:bodyPr>
              <a:lstStyle/>
              <a:p>
                <a:pPr>
                  <a:buFont typeface="Wingdings" panose="05000000000000000000" pitchFamily="2" charset="2"/>
                  <a:buChar char="q"/>
                </a:pPr>
                <a:r>
                  <a:rPr lang="cs-CZ" sz="1600" dirty="0"/>
                  <a:t>Běhají běžci sprint na 100m za 12s?</a:t>
                </a:r>
              </a:p>
              <a:p>
                <a:pPr lvl="1"/>
                <a:r>
                  <a:rPr lang="cs-CZ" sz="1400" dirty="0"/>
                  <a:t>změříme časy běžců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sz="1600" dirty="0"/>
                  <a:t>Spočteme průměr a výběrovou směrodatnou odchylku časů a otestujeme, zda střední hodnota je 12s.</a:t>
                </a:r>
              </a:p>
              <a:p>
                <a:pPr lvl="1"/>
                <a:r>
                  <a:rPr lang="cs-CZ" sz="1400" dirty="0"/>
                  <a:t>ověříme, zda data pochází z normálního rozdělení</a:t>
                </a:r>
              </a:p>
              <a:p>
                <a:pPr marL="422041" lvl="1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cs-CZ" sz="14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cs-CZ" sz="1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acc>
                      <m:r>
                        <a:rPr lang="cs-CZ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1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cs-CZ" sz="1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d>
                        <m:dPr>
                          <m:ctrlPr>
                            <a:rPr lang="cs-CZ" sz="1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sz="1400" b="0" i="1" smtClean="0">
                              <a:latin typeface="Cambria Math" panose="02040503050406030204" pitchFamily="18" charset="0"/>
                            </a:rPr>
                            <m:t>11,1+12,0+11,7+11,6+10,1</m:t>
                          </m:r>
                        </m:e>
                      </m:d>
                      <m:r>
                        <a:rPr lang="cs-CZ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1400" b="1" i="0" smtClean="0">
                          <a:latin typeface="Cambria Math" panose="02040503050406030204" pitchFamily="18" charset="0"/>
                        </a:rPr>
                        <m:t>𝟏𝟏</m:t>
                      </m:r>
                      <m:r>
                        <a:rPr lang="cs-CZ" sz="1400" b="1" i="0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sz="1400" b="1" i="0" smtClean="0">
                          <a:latin typeface="Cambria Math" panose="02040503050406030204" pitchFamily="18" charset="0"/>
                        </a:rPr>
                        <m:t>𝟑</m:t>
                      </m:r>
                    </m:oMath>
                    <m:oMath xmlns:m="http://schemas.openxmlformats.org/officeDocument/2006/math">
                      <m:r>
                        <a:rPr lang="cs-CZ" sz="1400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cs-CZ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cs-CZ" sz="14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cs-CZ" sz="1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cs-CZ" sz="1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cs-CZ" sz="14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den>
                          </m:f>
                          <m:d>
                            <m:dPr>
                              <m:ctrlPr>
                                <a:rPr lang="cs-CZ" sz="1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cs-CZ" sz="1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1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sz="1400" b="0" i="1" smtClean="0">
                                          <a:latin typeface="Cambria Math" panose="02040503050406030204" pitchFamily="18" charset="0"/>
                                        </a:rPr>
                                        <m:t>11,1−11,3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sz="1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cs-CZ" sz="14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cs-CZ" sz="1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1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sz="1400" b="0" i="1" smtClean="0">
                                          <a:latin typeface="Cambria Math" panose="02040503050406030204" pitchFamily="18" charset="0"/>
                                        </a:rPr>
                                        <m:t>12,0−11,3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sz="1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cs-CZ" sz="14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cs-CZ" sz="1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1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sz="1400" b="0" i="1" smtClean="0">
                                          <a:latin typeface="Cambria Math" panose="02040503050406030204" pitchFamily="18" charset="0"/>
                                        </a:rPr>
                                        <m:t>11,7−11,3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sz="1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cs-CZ" sz="14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cs-CZ" sz="1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1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sz="1400" b="0" i="1" smtClean="0">
                                          <a:latin typeface="Cambria Math" panose="02040503050406030204" pitchFamily="18" charset="0"/>
                                        </a:rPr>
                                        <m:t>11,6−11,3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sz="1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cs-CZ" sz="14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cs-CZ" sz="1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1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sz="1400" b="0" i="1" smtClean="0">
                                          <a:latin typeface="Cambria Math" panose="02040503050406030204" pitchFamily="18" charset="0"/>
                                        </a:rPr>
                                        <m:t>10,1−11,3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sz="1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d>
                        </m:e>
                      </m:rad>
                      <m:r>
                        <a:rPr lang="cs-CZ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1400" b="1" i="0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cs-CZ" sz="1400" b="1" i="0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sz="1400" b="1" i="0" smtClean="0">
                          <a:latin typeface="Cambria Math" panose="02040503050406030204" pitchFamily="18" charset="0"/>
                        </a:rPr>
                        <m:t>𝟕𝟒𝟓</m:t>
                      </m:r>
                    </m:oMath>
                    <m:oMath xmlns:m="http://schemas.openxmlformats.org/officeDocument/2006/math">
                      <m:r>
                        <a:rPr lang="cs-CZ" sz="1400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cs-CZ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1400" b="0" i="1" smtClean="0">
                              <a:latin typeface="Cambria Math" panose="02040503050406030204" pitchFamily="18" charset="0"/>
                            </a:rPr>
                            <m:t>11,3−12</m:t>
                          </m:r>
                        </m:num>
                        <m:den>
                          <m:r>
                            <a:rPr lang="cs-CZ" sz="1400" b="0" i="1" smtClean="0">
                              <a:latin typeface="Cambria Math" panose="02040503050406030204" pitchFamily="18" charset="0"/>
                            </a:rPr>
                            <m:t>0,745</m:t>
                          </m:r>
                        </m:den>
                      </m:f>
                      <m:rad>
                        <m:radPr>
                          <m:degHide m:val="on"/>
                          <m:ctrlPr>
                            <a:rPr lang="cs-CZ" sz="14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cs-CZ" sz="1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</m:rad>
                      <m:r>
                        <a:rPr lang="cs-CZ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1400" b="1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cs-CZ" sz="1400" b="1" i="1" smtClean="0"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cs-CZ" sz="1400" b="1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sz="1400" b="1" i="1" smtClean="0">
                          <a:latin typeface="Cambria Math" panose="02040503050406030204" pitchFamily="18" charset="0"/>
                        </a:rPr>
                        <m:t>𝟏𝟎𝟏</m:t>
                      </m:r>
                    </m:oMath>
                    <m:oMath xmlns:m="http://schemas.openxmlformats.org/officeDocument/2006/math">
                      <m:r>
                        <m:rPr>
                          <m:sty m:val="p"/>
                        </m:rPr>
                        <a:rPr lang="cs-CZ" sz="1400" b="0" i="0" smtClean="0">
                          <a:latin typeface="Cambria Math" panose="02040503050406030204" pitchFamily="18" charset="0"/>
                        </a:rPr>
                        <m:t>df</m:t>
                      </m:r>
                      <m:r>
                        <a:rPr lang="cs-CZ" sz="1400" b="0" i="1" smtClean="0">
                          <a:latin typeface="Cambria Math" panose="02040503050406030204" pitchFamily="18" charset="0"/>
                        </a:rPr>
                        <m:t>=4     </m:t>
                      </m:r>
                      <m:sSub>
                        <m:sSubPr>
                          <m:ctrlPr>
                            <a:rPr lang="cs-CZ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cs-CZ" sz="1400" b="0" i="1" smtClean="0">
                              <a:latin typeface="Cambria Math" panose="02040503050406030204" pitchFamily="18" charset="0"/>
                            </a:rPr>
                            <m:t>0,025</m:t>
                          </m:r>
                        </m:sub>
                      </m:sSub>
                      <m:r>
                        <a:rPr lang="cs-CZ" sz="1400" b="0" i="1" smtClean="0">
                          <a:latin typeface="Cambria Math" panose="02040503050406030204" pitchFamily="18" charset="0"/>
                        </a:rPr>
                        <m:t>=−2,776</m:t>
                      </m:r>
                    </m:oMath>
                  </m:oMathPara>
                </a14:m>
                <a:endParaRPr lang="cs-CZ" sz="1400" dirty="0"/>
              </a:p>
            </p:txBody>
          </p:sp>
        </mc:Choice>
        <mc:Fallback xmlns="">
          <p:sp>
            <p:nvSpPr>
              <p:cNvPr id="16" name="Zástupný obsah 15">
                <a:extLst>
                  <a:ext uri="{FF2B5EF4-FFF2-40B4-BE49-F238E27FC236}">
                    <a16:creationId xmlns:a16="http://schemas.microsoft.com/office/drawing/2014/main" id="{8946E3C4-2F87-49B8-9543-A55A9D94131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6000" y="900000"/>
                <a:ext cx="8604472" cy="3321088"/>
              </a:xfrm>
              <a:blipFill>
                <a:blip r:embed="rId2"/>
                <a:stretch>
                  <a:fillRect l="-283" t="-55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DEE49312-AD17-414D-AC26-3B31953B01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09000" y="6492875"/>
            <a:ext cx="635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6EE98658-28CE-4CA8-B57A-1E48014DBA48}" type="slidenum">
              <a:rPr lang="cs-CZ" smtClean="0"/>
              <a:pPr>
                <a:defRPr/>
              </a:pPr>
              <a:t>87</a:t>
            </a:fld>
            <a:endParaRPr lang="cs-CZ" dirty="0"/>
          </a:p>
        </p:txBody>
      </p:sp>
      <p:graphicFrame>
        <p:nvGraphicFramePr>
          <p:cNvPr id="19" name="Tabulka 18">
            <a:extLst>
              <a:ext uri="{FF2B5EF4-FFF2-40B4-BE49-F238E27FC236}">
                <a16:creationId xmlns:a16="http://schemas.microsoft.com/office/drawing/2014/main" id="{7A99DAA3-A428-4268-8F08-0614908BD134}"/>
              </a:ext>
            </a:extLst>
          </p:cNvPr>
          <p:cNvGraphicFramePr>
            <a:graphicFrameLocks noGrp="1"/>
          </p:cNvGraphicFramePr>
          <p:nvPr/>
        </p:nvGraphicFramePr>
        <p:xfrm>
          <a:off x="216000" y="4229080"/>
          <a:ext cx="1327622" cy="20613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3719">
                  <a:extLst>
                    <a:ext uri="{9D8B030D-6E8A-4147-A177-3AD203B41FA5}">
                      <a16:colId xmlns:a16="http://schemas.microsoft.com/office/drawing/2014/main" val="3983509455"/>
                    </a:ext>
                  </a:extLst>
                </a:gridCol>
                <a:gridCol w="673903">
                  <a:extLst>
                    <a:ext uri="{9D8B030D-6E8A-4147-A177-3AD203B41FA5}">
                      <a16:colId xmlns:a16="http://schemas.microsoft.com/office/drawing/2014/main" val="3602953793"/>
                    </a:ext>
                  </a:extLst>
                </a:gridCol>
              </a:tblGrid>
              <a:tr h="343899"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běžec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čas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1167827503"/>
                  </a:ext>
                </a:extLst>
              </a:tr>
              <a:tr h="183932">
                <a:tc>
                  <a:txBody>
                    <a:bodyPr/>
                    <a:lstStyle/>
                    <a:p>
                      <a:pPr algn="ctr"/>
                      <a:endParaRPr lang="cs-CZ" sz="17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11,1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2992886474"/>
                  </a:ext>
                </a:extLst>
              </a:tr>
              <a:tr h="342314">
                <a:tc>
                  <a:txBody>
                    <a:bodyPr/>
                    <a:lstStyle/>
                    <a:p>
                      <a:pPr algn="ctr"/>
                      <a:endParaRPr lang="cs-CZ" sz="17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12,0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2774909250"/>
                  </a:ext>
                </a:extLst>
              </a:tr>
              <a:tr h="342314">
                <a:tc>
                  <a:txBody>
                    <a:bodyPr/>
                    <a:lstStyle/>
                    <a:p>
                      <a:pPr algn="ctr"/>
                      <a:endParaRPr lang="cs-CZ" sz="17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11,7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3958378296"/>
                  </a:ext>
                </a:extLst>
              </a:tr>
              <a:tr h="342314">
                <a:tc>
                  <a:txBody>
                    <a:bodyPr/>
                    <a:lstStyle/>
                    <a:p>
                      <a:pPr algn="ctr"/>
                      <a:endParaRPr lang="cs-CZ" sz="17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11,6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1610865035"/>
                  </a:ext>
                </a:extLst>
              </a:tr>
              <a:tr h="342314">
                <a:tc>
                  <a:txBody>
                    <a:bodyPr/>
                    <a:lstStyle/>
                    <a:p>
                      <a:pPr algn="ctr"/>
                      <a:endParaRPr lang="cs-CZ" sz="17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10,1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1465327005"/>
                  </a:ext>
                </a:extLst>
              </a:tr>
            </a:tbl>
          </a:graphicData>
        </a:graphic>
      </p:graphicFrame>
      <p:pic>
        <p:nvPicPr>
          <p:cNvPr id="24" name="Zástupný obsah 10">
            <a:extLst>
              <a:ext uri="{FF2B5EF4-FFF2-40B4-BE49-F238E27FC236}">
                <a16:creationId xmlns:a16="http://schemas.microsoft.com/office/drawing/2014/main" id="{66523265-C421-4570-9621-3D02B5C65A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63502" y="4644987"/>
            <a:ext cx="243874" cy="243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Obrázek 24">
            <a:extLst>
              <a:ext uri="{FF2B5EF4-FFF2-40B4-BE49-F238E27FC236}">
                <a16:creationId xmlns:a16="http://schemas.microsoft.com/office/drawing/2014/main" id="{2E761509-686B-4090-A34B-07C53DF558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212" y="6020445"/>
            <a:ext cx="243874" cy="243874"/>
          </a:xfrm>
          <a:prstGeom prst="rect">
            <a:avLst/>
          </a:prstGeom>
        </p:spPr>
      </p:pic>
      <p:pic>
        <p:nvPicPr>
          <p:cNvPr id="26" name="Obrázek 25">
            <a:extLst>
              <a:ext uri="{FF2B5EF4-FFF2-40B4-BE49-F238E27FC236}">
                <a16:creationId xmlns:a16="http://schemas.microsoft.com/office/drawing/2014/main" id="{AE0858FD-064F-43F5-9F32-4EE38B765E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3212" y="5011301"/>
            <a:ext cx="243874" cy="243874"/>
          </a:xfrm>
          <a:prstGeom prst="rect">
            <a:avLst/>
          </a:prstGeom>
        </p:spPr>
      </p:pic>
      <p:pic>
        <p:nvPicPr>
          <p:cNvPr id="27" name="Obrázek 26">
            <a:extLst>
              <a:ext uri="{FF2B5EF4-FFF2-40B4-BE49-F238E27FC236}">
                <a16:creationId xmlns:a16="http://schemas.microsoft.com/office/drawing/2014/main" id="{623F7389-DC55-4198-A3C2-6B091B409A0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3212" y="5332538"/>
            <a:ext cx="243874" cy="243874"/>
          </a:xfrm>
          <a:prstGeom prst="rect">
            <a:avLst/>
          </a:prstGeom>
        </p:spPr>
      </p:pic>
      <p:pic>
        <p:nvPicPr>
          <p:cNvPr id="28" name="Obrázek 27">
            <a:extLst>
              <a:ext uri="{FF2B5EF4-FFF2-40B4-BE49-F238E27FC236}">
                <a16:creationId xmlns:a16="http://schemas.microsoft.com/office/drawing/2014/main" id="{97C7FA8F-E03E-4195-BB79-8C162BC7028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3212" y="5699209"/>
            <a:ext cx="243874" cy="243874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B9EE51E9-85D5-BDD8-DEEE-77C6346B818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27784" y="4172872"/>
            <a:ext cx="4892464" cy="2187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04375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317F613-9964-F1C5-4F29-A2D296868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52D0FCEA-BD3A-F88B-DE8B-32554CACA7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96752"/>
            <a:ext cx="8532164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16234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>
            <a:extLst>
              <a:ext uri="{FF2B5EF4-FFF2-40B4-BE49-F238E27FC236}">
                <a16:creationId xmlns:a16="http://schemas.microsoft.com/office/drawing/2014/main" id="{4D62DC1C-1252-5889-8532-2599EFCB31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95213" y="400310"/>
            <a:ext cx="62690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Na co dávat pozor</a:t>
            </a:r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700A23A9-1BCC-295D-9C29-C314AF4042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213" y="1489644"/>
            <a:ext cx="7282136" cy="4077149"/>
          </a:xfrm>
        </p:spPr>
      </p:pic>
    </p:spTree>
    <p:extLst>
      <p:ext uri="{BB962C8B-B14F-4D97-AF65-F5344CB8AC3E}">
        <p14:creationId xmlns:p14="http://schemas.microsoft.com/office/powerpoint/2010/main" val="20855154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3B4204F-EF6B-D7A3-0299-8EA5220188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Jak vyvolat funkci </a:t>
            </a:r>
            <a:r>
              <a:rPr lang="cs-CZ" dirty="0" err="1"/>
              <a:t>ggplot</a:t>
            </a:r>
            <a:r>
              <a:rPr lang="cs-CZ" dirty="0"/>
              <a:t>()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6D13F97-6AEB-6E81-A6BA-6496731B9A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Existují tři běžné způsoby, jak vyvolat funkci </a:t>
            </a:r>
            <a:r>
              <a:rPr lang="cs-CZ" dirty="0" err="1"/>
              <a:t>ggplot</a:t>
            </a:r>
            <a:r>
              <a:rPr lang="cs-CZ" dirty="0"/>
              <a:t>():</a:t>
            </a:r>
          </a:p>
          <a:p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endParaRPr lang="cs-CZ" dirty="0"/>
          </a:p>
          <a:p>
            <a:endParaRPr lang="cs-CZ" dirty="0"/>
          </a:p>
          <a:p>
            <a:pPr marL="0" indent="0">
              <a:buNone/>
            </a:pPr>
            <a:endParaRPr lang="cs-CZ" dirty="0"/>
          </a:p>
          <a:p>
            <a:r>
              <a:rPr lang="cs-CZ" b="0" dirty="0"/>
              <a:t>První způsob se doporučuje, pokud všechny vrstvy používají stejná data a stejnou sadu estetiky (specifikaci mapování proměnných).  </a:t>
            </a:r>
          </a:p>
          <a:p>
            <a:r>
              <a:rPr lang="cs-CZ" b="0" dirty="0"/>
              <a:t>Druhá metoda určuje výchozí datový rámec, který se má použít pro celý graf, ale předem není definována žádná estetika. Ta se může lišit od jedné vrstvy k druhé. </a:t>
            </a:r>
          </a:p>
          <a:p>
            <a:r>
              <a:rPr lang="cs-CZ" b="0" dirty="0"/>
              <a:t>Třetí metoda inicializuje kostru objektu </a:t>
            </a:r>
            <a:r>
              <a:rPr lang="cs-CZ" b="0" dirty="0" err="1"/>
              <a:t>ggplot</a:t>
            </a:r>
            <a:r>
              <a:rPr lang="cs-CZ" b="0" dirty="0"/>
              <a:t>, která se při přidávání vrstev rozšíří. Tato metoda se často používá v případě složitých grafů.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59995637-B668-ED66-143A-EF7DA7AFB3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740" y="1556791"/>
            <a:ext cx="4680520" cy="1560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175284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Další nástroje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836712"/>
                <a:ext cx="8363272" cy="5400600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buNone/>
                </a:pPr>
                <a:r>
                  <a:rPr lang="cs-CZ" sz="1800" dirty="0">
                    <a:solidFill>
                      <a:schemeClr val="accent6">
                        <a:lumMod val="50000"/>
                      </a:schemeClr>
                    </a:solidFill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cs-CZ" sz="1800" dirty="0">
                    <a:solidFill>
                      <a:schemeClr val="accent6">
                        <a:lumMod val="50000"/>
                      </a:schemeClr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olba testu na testování shody dat s teoretickým rozdělením by měla být založena na konkrétní situaci a vlastnostech dat, která chcete testovat. </a:t>
                </a:r>
                <a:endParaRPr lang="cs-CZ" sz="2000" dirty="0">
                  <a:solidFill>
                    <a:schemeClr val="accent6">
                      <a:lumMod val="50000"/>
                    </a:schemeClr>
                  </a:solidFill>
                  <a:latin typeface="+mj-lt"/>
                </a:endParaRPr>
              </a:p>
              <a:p>
                <a:pPr marL="0" indent="0" algn="just">
                  <a:buNone/>
                </a:pPr>
                <a:endParaRPr lang="cs-CZ" sz="2000" dirty="0">
                  <a:solidFill>
                    <a:schemeClr val="tx1"/>
                  </a:solidFill>
                </a:endParaRPr>
              </a:p>
              <a:p>
                <a:pPr marL="0" indent="0" algn="just">
                  <a:buNone/>
                </a:pPr>
                <a:r>
                  <a:rPr lang="cs-CZ" sz="2000" dirty="0">
                    <a:solidFill>
                      <a:schemeClr val="tx1"/>
                    </a:solidFill>
                  </a:rPr>
                  <a:t>Statistické testy:</a:t>
                </a:r>
              </a:p>
              <a:p>
                <a:pPr lvl="1" algn="just"/>
                <a:r>
                  <a:rPr lang="cs-CZ" b="1" dirty="0" err="1">
                    <a:solidFill>
                      <a:schemeClr val="accent6">
                        <a:lumMod val="75000"/>
                      </a:schemeClr>
                    </a:solidFill>
                  </a:rPr>
                  <a:t>Kolmogorov-Smirnov</a:t>
                </a:r>
                <a:r>
                  <a:rPr lang="cs-CZ" b="1" dirty="0">
                    <a:solidFill>
                      <a:schemeClr val="accent6">
                        <a:lumMod val="75000"/>
                      </a:schemeClr>
                    </a:solidFill>
                  </a:rPr>
                  <a:t> </a:t>
                </a:r>
                <a:r>
                  <a:rPr lang="cs-CZ" b="1" dirty="0"/>
                  <a:t>– </a:t>
                </a:r>
                <a:r>
                  <a:rPr lang="cs-CZ" b="1" dirty="0">
                    <a:solidFill>
                      <a:schemeClr val="tx1"/>
                    </a:solidFill>
                  </a:rPr>
                  <a:t>test založený na porovnání distribučních funkcí: teoretické pro normální rozložení a kumulativní empirické distribuční funkce</a:t>
                </a:r>
              </a:p>
              <a:p>
                <a:pPr lvl="1" algn="just"/>
                <a:r>
                  <a:rPr lang="cs-CZ" b="1" dirty="0" err="1">
                    <a:solidFill>
                      <a:schemeClr val="accent6">
                        <a:lumMod val="75000"/>
                      </a:schemeClr>
                    </a:solidFill>
                  </a:rPr>
                  <a:t>Shapiro-Wilk</a:t>
                </a:r>
                <a:r>
                  <a:rPr lang="cs-CZ" b="1" dirty="0">
                    <a:solidFill>
                      <a:schemeClr val="accent6">
                        <a:lumMod val="75000"/>
                      </a:schemeClr>
                    </a:solidFill>
                  </a:rPr>
                  <a:t> </a:t>
                </a:r>
                <a:r>
                  <a:rPr lang="cs-CZ" b="1" dirty="0">
                    <a:solidFill>
                      <a:schemeClr val="tx1"/>
                    </a:solidFill>
                  </a:rPr>
                  <a:t>– test založený na porovnání kvantilových hodnot (pořádkových statistik) teoretické a uspořádané statistické řady</a:t>
                </a:r>
              </a:p>
              <a:p>
                <a:pPr lvl="1" algn="just"/>
                <a:r>
                  <a:rPr lang="cs-CZ" b="1" dirty="0">
                    <a:solidFill>
                      <a:schemeClr val="accent6">
                        <a:lumMod val="75000"/>
                      </a:schemeClr>
                    </a:solidFill>
                  </a:rPr>
                  <a:t>Anderson-</a:t>
                </a:r>
                <a:r>
                  <a:rPr lang="cs-CZ" b="1" dirty="0" err="1">
                    <a:solidFill>
                      <a:schemeClr val="accent6">
                        <a:lumMod val="75000"/>
                      </a:schemeClr>
                    </a:solidFill>
                  </a:rPr>
                  <a:t>Darling</a:t>
                </a:r>
                <a:r>
                  <a:rPr lang="cs-CZ" b="1" dirty="0">
                    <a:solidFill>
                      <a:schemeClr val="tx1"/>
                    </a:solidFill>
                  </a:rPr>
                  <a:t> – test se zaměřuje na hodnoty vzdálenosti od teoretického normálního rozdělení </a:t>
                </a:r>
              </a:p>
              <a:p>
                <a:pPr marL="457200" lvl="1" indent="0">
                  <a:buNone/>
                </a:pPr>
                <a:endParaRPr lang="cs-CZ" sz="2000" dirty="0">
                  <a:solidFill>
                    <a:schemeClr val="accent6">
                      <a:lumMod val="75000"/>
                    </a:schemeClr>
                  </a:solidFill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2000" b="1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cs-CZ" sz="2000" b="1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𝑫𝒂𝒕𝒂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𝒋𝒔𝒐𝒖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𝒏𝒐𝒓𝒎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á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𝒍𝒏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ě 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𝒓𝒐𝒛𝒅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ě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𝒍𝒆𝒏𝒂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cs-CZ" sz="2000" dirty="0">
                  <a:solidFill>
                    <a:schemeClr val="accent6">
                      <a:lumMod val="75000"/>
                    </a:schemeClr>
                  </a:solidFill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2000" b="1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cs-CZ" sz="2000" b="1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𝑫𝒂𝒕𝒂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𝒏𝒆𝒋𝒔𝒐𝒖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𝒏𝒐𝒓𝒎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á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𝒍𝒏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ě 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𝒓𝒐𝒛𝒅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ě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𝒍𝒆𝒏𝒂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cs-CZ" sz="2000" dirty="0">
                  <a:solidFill>
                    <a:schemeClr val="accent6">
                      <a:lumMod val="75000"/>
                    </a:schemeClr>
                  </a:solidFill>
                </a:endParaRPr>
              </a:p>
              <a:p>
                <a:pPr marL="0" indent="0">
                  <a:buNone/>
                </a:pPr>
                <a:endParaRPr lang="cs-CZ" sz="2000" dirty="0">
                  <a:solidFill>
                    <a:srgbClr val="0070C0"/>
                  </a:solidFill>
                </a:endParaRPr>
              </a:p>
              <a:p>
                <a:pPr marL="0" indent="0">
                  <a:buNone/>
                </a:pPr>
                <a:endParaRPr lang="cs-CZ" sz="2000" dirty="0">
                  <a:solidFill>
                    <a:srgbClr val="0070C0"/>
                  </a:solidFill>
                </a:endParaRPr>
              </a:p>
              <a:p>
                <a:pPr marL="0" indent="0">
                  <a:buNone/>
                </a:pPr>
                <a:endParaRPr lang="cs-CZ" sz="2000" dirty="0">
                  <a:solidFill>
                    <a:srgbClr val="0070C0"/>
                  </a:solidFill>
                </a:endParaRPr>
              </a:p>
              <a:p>
                <a:pPr marL="0" indent="0">
                  <a:buNone/>
                </a:pPr>
                <a:endParaRPr lang="cs-CZ" sz="2000" dirty="0">
                  <a:solidFill>
                    <a:srgbClr val="0070C0"/>
                  </a:solidFill>
                </a:endParaRPr>
              </a:p>
              <a:p>
                <a:pPr marL="0" indent="0">
                  <a:buNone/>
                </a:pPr>
                <a:endParaRPr lang="cs-CZ" sz="20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836712"/>
                <a:ext cx="8363272" cy="5400600"/>
              </a:xfrm>
              <a:blipFill>
                <a:blip r:embed="rId2"/>
                <a:stretch>
                  <a:fillRect l="-729" t="-564" r="-65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729079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B208731-951A-C1A5-8C95-54A4C4D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Neparametrické testy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551A31E-9323-53B2-0EFD-E24FF7DA68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Font typeface="Wingdings" panose="05000000000000000000" pitchFamily="2" charset="2"/>
              <a:buChar char="q"/>
            </a:pPr>
            <a:r>
              <a:rPr lang="cs-CZ" dirty="0"/>
              <a:t>Určeny pro situaci, kdy nejsou splněny předpoklady parametrických testů.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cs-CZ" dirty="0"/>
              <a:t>Nemají předpoklady o typu rozdělení dat.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cs-CZ" dirty="0"/>
              <a:t>Testují jinou hypotézu o rozdělení základního souboru než je hypotéza o jeho parametru.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cs-CZ" dirty="0"/>
              <a:t>Výpočetně jednodušší s širším uplatněním.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cs-CZ" dirty="0"/>
              <a:t>Robustní vůči odlehlým hodnotám.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cs-CZ" dirty="0"/>
              <a:t>Vyváženo menší silou (vyšší pravděpodobnost nezamítnutí testované hypotézy).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12615174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8F992E14-6B0B-4316-BBE5-E8577BBC44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Wilcoxonův</a:t>
            </a:r>
            <a:r>
              <a:rPr lang="cs-CZ" dirty="0"/>
              <a:t> znaménkový test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ástupný obsah 4">
                <a:extLst>
                  <a:ext uri="{FF2B5EF4-FFF2-40B4-BE49-F238E27FC236}">
                    <a16:creationId xmlns:a16="http://schemas.microsoft.com/office/drawing/2014/main" id="{82785513-4D1A-45D5-99C0-AB7599F1B9D9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>
              <a:xfrm>
                <a:off x="216000" y="899999"/>
                <a:ext cx="8316440" cy="5256000"/>
              </a:xfrm>
            </p:spPr>
            <p:txBody>
              <a:bodyPr>
                <a:noAutofit/>
              </a:bodyPr>
              <a:lstStyle/>
              <a:p>
                <a:pPr>
                  <a:buFont typeface="Wingdings" panose="05000000000000000000" pitchFamily="2" charset="2"/>
                  <a:buChar char="q"/>
                </a:pPr>
                <a:r>
                  <a:rPr lang="cs-CZ" dirty="0">
                    <a:solidFill>
                      <a:schemeClr val="accent6"/>
                    </a:solidFill>
                  </a:rPr>
                  <a:t>H</a:t>
                </a:r>
                <a:r>
                  <a:rPr lang="cs-CZ" baseline="-25000" dirty="0">
                    <a:solidFill>
                      <a:schemeClr val="accent6"/>
                    </a:solidFill>
                  </a:rPr>
                  <a:t>0</a:t>
                </a:r>
                <a:r>
                  <a:rPr lang="cs-CZ" dirty="0">
                    <a:solidFill>
                      <a:schemeClr val="accent6"/>
                    </a:solidFill>
                  </a:rPr>
                  <a:t>: veličina pochází z rozdělení symetrického podle mediánu </a:t>
                </a:r>
                <a:endParaRPr lang="cs-CZ" i="1" baseline="30000" dirty="0">
                  <a:solidFill>
                    <a:schemeClr val="accent6"/>
                  </a:solidFill>
                </a:endParaRP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dirty="0">
                    <a:solidFill>
                      <a:schemeClr val="accent6"/>
                    </a:solidFill>
                  </a:rPr>
                  <a:t>H</a:t>
                </a:r>
                <a:r>
                  <a:rPr lang="cs-CZ" baseline="-25000" dirty="0">
                    <a:solidFill>
                      <a:schemeClr val="accent6"/>
                    </a:solidFill>
                  </a:rPr>
                  <a:t>A</a:t>
                </a:r>
                <a:r>
                  <a:rPr lang="cs-CZ" dirty="0">
                    <a:solidFill>
                      <a:schemeClr val="accent6"/>
                    </a:solidFill>
                  </a:rPr>
                  <a:t>: veličina pochází z jiného rozdělení 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dirty="0"/>
                  <a:t>Je-li rozdělení symetrické podle jiného mediánu platí také </a:t>
                </a:r>
                <a:r>
                  <a:rPr lang="cs-CZ" dirty="0">
                    <a:solidFill>
                      <a:schemeClr val="accent6"/>
                    </a:solidFill>
                  </a:rPr>
                  <a:t>H</a:t>
                </a:r>
                <a:r>
                  <a:rPr lang="cs-CZ" baseline="-25000" dirty="0">
                    <a:solidFill>
                      <a:schemeClr val="accent6"/>
                    </a:solidFill>
                  </a:rPr>
                  <a:t>A</a:t>
                </a:r>
                <a:r>
                  <a:rPr lang="cs-CZ" dirty="0"/>
                  <a:t>.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dirty="0"/>
                  <a:t>Neparametrická alternativa </a:t>
                </a:r>
                <a:r>
                  <a:rPr lang="cs-CZ" dirty="0" err="1"/>
                  <a:t>jednovýběrového</a:t>
                </a:r>
                <a:r>
                  <a:rPr lang="cs-CZ" dirty="0"/>
                  <a:t> t-testu</a:t>
                </a:r>
              </a:p>
              <a:p>
                <a:pPr lvl="1">
                  <a:buFont typeface="Wingdings" panose="05000000000000000000" pitchFamily="2" charset="2"/>
                  <a:buChar char="q"/>
                </a:pPr>
                <a:r>
                  <a:rPr lang="cs-CZ" dirty="0"/>
                  <a:t>bez předpokladu normálního rozdělení ve výběru</a:t>
                </a:r>
              </a:p>
              <a:p>
                <a:pPr marL="57150" indent="0">
                  <a:buNone/>
                </a:pPr>
                <a:endParaRPr lang="cs-CZ" dirty="0"/>
              </a:p>
              <a:p>
                <a:pPr marL="5715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𝒎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𝒎</m:t>
                      </m:r>
                      <m:r>
                        <a:rPr lang="cs-CZ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eqArr>
                            <m:eqArrPr>
                              <m:ctrlPr>
                                <a:rPr lang="cs-CZ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cs-CZ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𝟎</m:t>
                              </m:r>
                            </m:e>
                            <m:e/>
                          </m:eqArr>
                        </m:sub>
                      </m:sSub>
                    </m:oMath>
                  </m:oMathPara>
                </a14:m>
                <a:endParaRPr lang="cs-CZ" b="1" dirty="0">
                  <a:ea typeface="Cambria Math" panose="02040503050406030204" pitchFamily="18" charset="0"/>
                </a:endParaRPr>
              </a:p>
              <a:p>
                <a:pPr marL="57150" indent="0" algn="ctr">
                  <a:buNone/>
                </a:pPr>
                <a:r>
                  <a:rPr lang="pl-PL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wilcox.test(x,mu=</a:t>
                </a:r>
                <a:r>
                  <a:rPr lang="pl-PL" b="0" dirty="0">
                    <a:solidFill>
                      <a:srgbClr val="0070C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m0</a:t>
                </a:r>
                <a:r>
                  <a:rPr lang="pl-PL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)</a:t>
                </a:r>
                <a:endParaRPr lang="cs-CZ" b="0" dirty="0">
                  <a:latin typeface="Consolas" panose="020B0609020204030204" pitchFamily="49" charset="0"/>
                  <a:ea typeface="Cambria Math" panose="02040503050406030204" pitchFamily="18" charset="0"/>
                </a:endParaRPr>
              </a:p>
              <a:p>
                <a:pPr marL="57150" indent="0" algn="ctr">
                  <a:buNone/>
                </a:pPr>
                <a:endParaRPr lang="cs-CZ" b="1" dirty="0">
                  <a:ea typeface="Cambria Math" panose="02040503050406030204" pitchFamily="18" charset="0"/>
                </a:endParaRPr>
              </a:p>
              <a:p>
                <a:pPr marL="5715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𝒎</m:t>
                      </m:r>
                      <m:r>
                        <a:rPr lang="cs-CZ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</m:t>
                      </m:r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𝒎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&gt;</m:t>
                      </m:r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eqArr>
                            <m:eqArrPr>
                              <m:ctrlPr>
                                <a:rPr lang="cs-CZ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cs-CZ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𝟎</m:t>
                              </m:r>
                            </m:e>
                            <m:e/>
                          </m:eqArr>
                        </m:sub>
                      </m:sSub>
                    </m:oMath>
                  </m:oMathPara>
                </a14:m>
                <a:endParaRPr lang="cs-CZ" dirty="0">
                  <a:ea typeface="Cambria Math" panose="02040503050406030204" pitchFamily="18" charset="0"/>
                </a:endParaRPr>
              </a:p>
              <a:p>
                <a:pPr marL="57150" indent="0" algn="ctr">
                  <a:buNone/>
                </a:pPr>
                <a:r>
                  <a:rPr lang="cs-CZ" b="0" dirty="0" err="1">
                    <a:latin typeface="Consolas" panose="020B0609020204030204" pitchFamily="49" charset="0"/>
                    <a:ea typeface="Cambria Math" panose="02040503050406030204" pitchFamily="18" charset="0"/>
                  </a:rPr>
                  <a:t>wilcox.test</a:t>
                </a:r>
                <a:r>
                  <a:rPr lang="cs-CZ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(</a:t>
                </a:r>
                <a:r>
                  <a:rPr lang="cs-CZ" b="0" dirty="0" err="1">
                    <a:latin typeface="Consolas" panose="020B0609020204030204" pitchFamily="49" charset="0"/>
                    <a:ea typeface="Cambria Math" panose="02040503050406030204" pitchFamily="18" charset="0"/>
                  </a:rPr>
                  <a:t>x,mu</a:t>
                </a:r>
                <a:r>
                  <a:rPr lang="cs-CZ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=</a:t>
                </a:r>
                <a:r>
                  <a:rPr lang="cs-CZ" b="0" dirty="0">
                    <a:solidFill>
                      <a:srgbClr val="0070C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m0</a:t>
                </a:r>
                <a:r>
                  <a:rPr lang="cs-CZ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,alternative=</a:t>
                </a:r>
                <a:r>
                  <a:rPr lang="cs-CZ" b="0" dirty="0">
                    <a:solidFill>
                      <a:srgbClr val="00B05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"</a:t>
                </a:r>
                <a:r>
                  <a:rPr lang="cs-CZ" b="0" dirty="0" err="1">
                    <a:solidFill>
                      <a:srgbClr val="00B05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greater</a:t>
                </a:r>
                <a:r>
                  <a:rPr lang="cs-CZ" b="0" dirty="0">
                    <a:solidFill>
                      <a:srgbClr val="00B05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"</a:t>
                </a:r>
                <a:r>
                  <a:rPr lang="cs-CZ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)</a:t>
                </a:r>
              </a:p>
              <a:p>
                <a:pPr marL="57150" indent="0">
                  <a:buNone/>
                </a:pPr>
                <a:endParaRPr lang="cs-CZ" dirty="0">
                  <a:ea typeface="Cambria Math" panose="02040503050406030204" pitchFamily="18" charset="0"/>
                </a:endParaRPr>
              </a:p>
              <a:p>
                <a:pPr marL="5715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𝒎</m:t>
                      </m:r>
                      <m:r>
                        <a:rPr lang="cs-CZ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≥</m:t>
                      </m:r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𝒎</m:t>
                      </m:r>
                      <m:r>
                        <a:rPr lang="cs-CZ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</m:t>
                      </m:r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eqArr>
                            <m:eqArrPr>
                              <m:ctrlPr>
                                <a:rPr lang="cs-CZ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cs-CZ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𝟎</m:t>
                              </m:r>
                            </m:e>
                            <m:e/>
                          </m:eqArr>
                        </m:sub>
                      </m:sSub>
                    </m:oMath>
                  </m:oMathPara>
                </a14:m>
                <a:endParaRPr lang="cs-CZ" b="1" dirty="0">
                  <a:ea typeface="Cambria Math" panose="02040503050406030204" pitchFamily="18" charset="0"/>
                </a:endParaRPr>
              </a:p>
              <a:p>
                <a:pPr marL="57150" indent="0" algn="ctr">
                  <a:buNone/>
                </a:pPr>
                <a:r>
                  <a:rPr lang="cs-CZ" b="0" dirty="0" err="1">
                    <a:latin typeface="Consolas" panose="020B0609020204030204" pitchFamily="49" charset="0"/>
                    <a:ea typeface="Cambria Math" panose="02040503050406030204" pitchFamily="18" charset="0"/>
                  </a:rPr>
                  <a:t>wilcox.test</a:t>
                </a:r>
                <a:r>
                  <a:rPr lang="cs-CZ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(</a:t>
                </a:r>
                <a:r>
                  <a:rPr lang="cs-CZ" b="0" dirty="0" err="1">
                    <a:latin typeface="Consolas" panose="020B0609020204030204" pitchFamily="49" charset="0"/>
                    <a:ea typeface="Cambria Math" panose="02040503050406030204" pitchFamily="18" charset="0"/>
                  </a:rPr>
                  <a:t>x,mu</a:t>
                </a:r>
                <a:r>
                  <a:rPr lang="cs-CZ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=</a:t>
                </a:r>
                <a:r>
                  <a:rPr lang="cs-CZ" b="0" dirty="0">
                    <a:solidFill>
                      <a:srgbClr val="0070C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m0</a:t>
                </a:r>
                <a:r>
                  <a:rPr lang="cs-CZ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,alternative=</a:t>
                </a:r>
                <a:r>
                  <a:rPr lang="cs-CZ" b="0" dirty="0">
                    <a:solidFill>
                      <a:srgbClr val="00B05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"</a:t>
                </a:r>
                <a:r>
                  <a:rPr lang="cs-CZ" b="0" dirty="0" err="1">
                    <a:solidFill>
                      <a:srgbClr val="00B05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less</a:t>
                </a:r>
                <a:r>
                  <a:rPr lang="cs-CZ" b="0" dirty="0">
                    <a:solidFill>
                      <a:srgbClr val="00B05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"</a:t>
                </a:r>
                <a:r>
                  <a:rPr lang="cs-CZ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)</a:t>
                </a:r>
              </a:p>
              <a:p>
                <a:pPr marL="57150" indent="0">
                  <a:buNone/>
                </a:pPr>
                <a:endParaRPr lang="cs-CZ" dirty="0"/>
              </a:p>
              <a:p>
                <a:pPr lvl="1"/>
                <a:endParaRPr lang="cs-CZ" dirty="0"/>
              </a:p>
              <a:p>
                <a:endParaRPr lang="cs-CZ" i="1" dirty="0"/>
              </a:p>
            </p:txBody>
          </p:sp>
        </mc:Choice>
        <mc:Fallback xmlns="">
          <p:sp>
            <p:nvSpPr>
              <p:cNvPr id="5" name="Zástupný obsah 4">
                <a:extLst>
                  <a:ext uri="{FF2B5EF4-FFF2-40B4-BE49-F238E27FC236}">
                    <a16:creationId xmlns:a16="http://schemas.microsoft.com/office/drawing/2014/main" id="{82785513-4D1A-45D5-99C0-AB7599F1B9D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216000" y="899999"/>
                <a:ext cx="8316440" cy="5256000"/>
              </a:xfrm>
              <a:blipFill>
                <a:blip r:embed="rId3"/>
                <a:stretch>
                  <a:fillRect l="-659" t="-696" b="-580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Obdélník: se zakulacenými rohy 2">
            <a:extLst>
              <a:ext uri="{FF2B5EF4-FFF2-40B4-BE49-F238E27FC236}">
                <a16:creationId xmlns:a16="http://schemas.microsoft.com/office/drawing/2014/main" id="{41261758-019A-8B4D-4B90-2094CAFA3CDB}"/>
              </a:ext>
            </a:extLst>
          </p:cNvPr>
          <p:cNvSpPr/>
          <p:nvPr/>
        </p:nvSpPr>
        <p:spPr>
          <a:xfrm>
            <a:off x="2888354" y="5373216"/>
            <a:ext cx="2952328" cy="432048"/>
          </a:xfrm>
          <a:prstGeom prst="roundRect">
            <a:avLst/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bdélník: se zakulacenými rohy 5">
            <a:extLst>
              <a:ext uri="{FF2B5EF4-FFF2-40B4-BE49-F238E27FC236}">
                <a16:creationId xmlns:a16="http://schemas.microsoft.com/office/drawing/2014/main" id="{5FF983DE-2AC2-E981-B4E4-C65F9DB8B86B}"/>
              </a:ext>
            </a:extLst>
          </p:cNvPr>
          <p:cNvSpPr/>
          <p:nvPr/>
        </p:nvSpPr>
        <p:spPr>
          <a:xfrm>
            <a:off x="2844165" y="4223027"/>
            <a:ext cx="2952328" cy="432048"/>
          </a:xfrm>
          <a:prstGeom prst="roundRect">
            <a:avLst/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: se zakulacenými rohy 6">
            <a:extLst>
              <a:ext uri="{FF2B5EF4-FFF2-40B4-BE49-F238E27FC236}">
                <a16:creationId xmlns:a16="http://schemas.microsoft.com/office/drawing/2014/main" id="{E3C6FB08-FCCA-434A-FAA5-CD9EAB2BFA68}"/>
              </a:ext>
            </a:extLst>
          </p:cNvPr>
          <p:cNvSpPr/>
          <p:nvPr/>
        </p:nvSpPr>
        <p:spPr>
          <a:xfrm>
            <a:off x="2898056" y="2996952"/>
            <a:ext cx="2952328" cy="432048"/>
          </a:xfrm>
          <a:prstGeom prst="roundRect">
            <a:avLst/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9527243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AC5A58D-D252-46AF-9D2B-2D88B1B6A2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Dvouvýběrový</a:t>
            </a:r>
            <a:r>
              <a:rPr lang="cs-CZ" dirty="0"/>
              <a:t> t-test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28E3A943-E929-476D-A388-6D7D3B644F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6441" y="995468"/>
            <a:ext cx="8676000" cy="5346034"/>
          </a:xfrm>
        </p:spPr>
        <p:txBody>
          <a:bodyPr>
            <a:normAutofit/>
          </a:bodyPr>
          <a:lstStyle/>
          <a:p>
            <a:pPr marL="914400" lvl="2" indent="0">
              <a:buNone/>
            </a:pPr>
            <a:r>
              <a:rPr lang="cs-CZ" sz="1800" dirty="0">
                <a:solidFill>
                  <a:srgbClr val="0000FF"/>
                </a:solidFill>
              </a:rPr>
              <a:t>H</a:t>
            </a:r>
            <a:r>
              <a:rPr lang="cs-CZ" sz="1800" baseline="-25000" dirty="0">
                <a:solidFill>
                  <a:srgbClr val="0000FF"/>
                </a:solidFill>
              </a:rPr>
              <a:t>0</a:t>
            </a:r>
            <a:r>
              <a:rPr lang="cs-CZ" sz="1800" dirty="0"/>
              <a:t>: obě pozorované veličiny pochází z rozdělení se stejnou střední hodnotou</a:t>
            </a:r>
          </a:p>
          <a:p>
            <a:pPr marL="1371600" lvl="3" indent="0">
              <a:buNone/>
            </a:pPr>
            <a:r>
              <a:rPr lang="el-GR" sz="1400" i="1" dirty="0">
                <a:solidFill>
                  <a:srgbClr val="0000FF"/>
                </a:solidFill>
              </a:rPr>
              <a:t>μ1 = μ2</a:t>
            </a:r>
          </a:p>
          <a:p>
            <a:pPr marL="914400" lvl="2" indent="0">
              <a:buNone/>
            </a:pPr>
            <a:r>
              <a:rPr lang="cs-CZ" sz="1800" dirty="0">
                <a:solidFill>
                  <a:srgbClr val="0000FF"/>
                </a:solidFill>
              </a:rPr>
              <a:t>H</a:t>
            </a:r>
            <a:r>
              <a:rPr lang="cs-CZ" sz="1800" baseline="-25000" dirty="0">
                <a:solidFill>
                  <a:srgbClr val="0000FF"/>
                </a:solidFill>
              </a:rPr>
              <a:t>A</a:t>
            </a:r>
            <a:r>
              <a:rPr lang="cs-CZ" sz="1800" dirty="0"/>
              <a:t>: střední hodnoty rozdělení pozorovaných veličin se liší</a:t>
            </a:r>
          </a:p>
          <a:p>
            <a:pPr marL="1371600" lvl="3" indent="0">
              <a:spcBef>
                <a:spcPts val="0"/>
              </a:spcBef>
              <a:buNone/>
            </a:pPr>
            <a:r>
              <a:rPr lang="el-GR" i="1" dirty="0">
                <a:solidFill>
                  <a:srgbClr val="0000FF"/>
                </a:solidFill>
              </a:rPr>
              <a:t>μ</a:t>
            </a:r>
            <a:r>
              <a:rPr lang="cs-CZ" i="1" baseline="-25000" dirty="0">
                <a:solidFill>
                  <a:srgbClr val="0000FF"/>
                </a:solidFill>
              </a:rPr>
              <a:t>1 </a:t>
            </a:r>
            <a:r>
              <a:rPr lang="cs-CZ" i="1" dirty="0">
                <a:solidFill>
                  <a:srgbClr val="0000FF"/>
                </a:solidFill>
              </a:rPr>
              <a:t>≠</a:t>
            </a:r>
            <a:r>
              <a:rPr lang="el-GR" i="1" dirty="0">
                <a:solidFill>
                  <a:srgbClr val="0000FF"/>
                </a:solidFill>
              </a:rPr>
              <a:t> μ</a:t>
            </a:r>
            <a:r>
              <a:rPr lang="cs-CZ" i="1" baseline="-25000" dirty="0">
                <a:solidFill>
                  <a:srgbClr val="0000FF"/>
                </a:solidFill>
              </a:rPr>
              <a:t>2</a:t>
            </a:r>
            <a:endParaRPr lang="cs-CZ" i="1" baseline="30000" dirty="0">
              <a:solidFill>
                <a:srgbClr val="0000FF"/>
              </a:solidFill>
            </a:endParaRPr>
          </a:p>
          <a:p>
            <a:pPr marL="800100" lvl="2" indent="0">
              <a:buNone/>
            </a:pPr>
            <a:endParaRPr lang="cs-CZ" sz="3000" i="1" baseline="30000" dirty="0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ástupný obsah 6">
                <a:extLst>
                  <a:ext uri="{FF2B5EF4-FFF2-40B4-BE49-F238E27FC236}">
                    <a16:creationId xmlns:a16="http://schemas.microsoft.com/office/drawing/2014/main" id="{18B4BE72-1280-4BCB-B86E-A0B965D024A5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>
              <a:xfrm>
                <a:off x="4750908" y="2588349"/>
                <a:ext cx="3744416" cy="3696619"/>
              </a:xfrm>
              <a:noFill/>
              <a:ln w="76200">
                <a:solidFill>
                  <a:srgbClr val="0099FF"/>
                </a:solidFill>
                <a:miter lim="800000"/>
                <a:headEnd/>
                <a:tailEnd/>
              </a:ln>
            </p:spPr>
            <p:txBody>
              <a:bodyPr>
                <a:normAutofit/>
              </a:bodyPr>
              <a:lstStyle/>
              <a:p>
                <a:pPr>
                  <a:spcBef>
                    <a:spcPts val="0"/>
                  </a:spcBef>
                  <a:buFont typeface="Wingdings" panose="05000000000000000000" pitchFamily="2" charset="2"/>
                  <a:buChar char="q"/>
                </a:pPr>
                <a:r>
                  <a:rPr lang="cs-CZ" sz="1400" dirty="0">
                    <a:solidFill>
                      <a:srgbClr val="262626"/>
                    </a:solidFill>
                    <a:latin typeface="Calibri" pitchFamily="34" charset="0"/>
                  </a:rPr>
                  <a:t>spočti výběrové průměry</a:t>
                </a:r>
              </a:p>
              <a:p>
                <a:pPr marL="457200" lvl="1">
                  <a:spcBef>
                    <a:spcPts val="0"/>
                  </a:spcBef>
                  <a:buFont typeface="Wingdings" panose="05000000000000000000" pitchFamily="2" charset="2"/>
                  <a:buChar char="q"/>
                </a:pP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cs-CZ" sz="14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cs-CZ" sz="14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cs-CZ" sz="140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sz="1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1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cs-CZ" sz="14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  <m:nary>
                      <m:naryPr>
                        <m:chr m:val="∑"/>
                        <m:ctrlPr>
                          <a:rPr lang="cs-CZ" sz="1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cs-CZ" sz="1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cs-CZ" sz="1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sSub>
                          <m:sSubPr>
                            <m:ctrlPr>
                              <a:rPr lang="cs-CZ" sz="14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sup>
                      <m:e>
                        <m:sSub>
                          <m:sSubPr>
                            <m:ctrlPr>
                              <a:rPr lang="cs-CZ" sz="14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  <m:r>
                      <a:rPr lang="cs-CZ" sz="140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     </m:t>
                    </m:r>
                    <m:acc>
                      <m:accPr>
                        <m:chr m:val="̅"/>
                        <m:ctrlPr>
                          <a:rPr lang="cs-CZ" sz="1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cs-CZ" sz="14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  <m:r>
                      <a:rPr lang="cs-CZ" sz="140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sz="1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1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cs-CZ" sz="14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  <m:nary>
                      <m:naryPr>
                        <m:chr m:val="∑"/>
                        <m:ctrlPr>
                          <a:rPr lang="cs-CZ" sz="1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cs-CZ" sz="1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cs-CZ" sz="1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sSub>
                          <m:sSubPr>
                            <m:ctrlPr>
                              <a:rPr lang="cs-CZ" sz="14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sup>
                      <m:e>
                        <m:sSub>
                          <m:sSubPr>
                            <m:ctrlPr>
                              <a:rPr lang="cs-CZ" sz="14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</m:oMath>
                </a14:m>
                <a:endParaRPr lang="cs-CZ" sz="1400" dirty="0">
                  <a:solidFill>
                    <a:schemeClr val="tx1"/>
                  </a:solidFill>
                </a:endParaRPr>
              </a:p>
              <a:p>
                <a:pPr>
                  <a:spcBef>
                    <a:spcPts val="0"/>
                  </a:spcBef>
                  <a:buFont typeface="Wingdings" panose="05000000000000000000" pitchFamily="2" charset="2"/>
                  <a:buChar char="q"/>
                </a:pPr>
                <a:r>
                  <a:rPr lang="cs-CZ" sz="1400" dirty="0">
                    <a:solidFill>
                      <a:srgbClr val="262626"/>
                    </a:solidFill>
                    <a:latin typeface="Calibri" pitchFamily="34" charset="0"/>
                  </a:rPr>
                  <a:t>spočti výběrové rozptyly resp. směrodatné odchylky</a:t>
                </a:r>
              </a:p>
              <a:p>
                <a:pPr marL="457200" lvl="1">
                  <a:spcBef>
                    <a:spcPts val="0"/>
                  </a:spcBef>
                  <a:buFont typeface="Wingdings" panose="05000000000000000000" pitchFamily="2" charset="2"/>
                  <a:buChar char="q"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cs-CZ" sz="14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cs-CZ" sz="1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cs-CZ" sz="1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cs-CZ" sz="1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cs-CZ" sz="140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sz="1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1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cs-CZ" sz="14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cs-CZ" sz="1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den>
                    </m:f>
                    <m:nary>
                      <m:naryPr>
                        <m:chr m:val="∑"/>
                        <m:ctrlPr>
                          <a:rPr lang="cs-CZ" sz="1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cs-CZ" sz="1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cs-CZ" sz="1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sSub>
                          <m:sSubPr>
                            <m:ctrlPr>
                              <a:rPr lang="cs-CZ" sz="14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sup>
                      <m:e>
                        <m:sSup>
                          <m:sSupPr>
                            <m:ctrlPr>
                              <a:rPr lang="cs-CZ" sz="14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cs-CZ" sz="1400" i="1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cs-CZ" sz="1400" i="1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140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cs-CZ" sz="140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cs-CZ" sz="140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cs-CZ" sz="1400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cs-CZ" sz="1400" i="1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cs-CZ" sz="1400" i="1">
                                            <a:solidFill>
                                              <a:srgbClr val="0070C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cs-CZ" sz="1400">
                                            <a:solidFill>
                                              <a:srgbClr val="0070C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cs-CZ" sz="1400">
                                            <a:solidFill>
                                              <a:srgbClr val="0070C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</m:acc>
                              </m:e>
                            </m:d>
                          </m:e>
                          <m:sup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nary>
                    <m:r>
                      <a:rPr lang="cs-CZ" sz="140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     </m:t>
                    </m:r>
                  </m:oMath>
                </a14:m>
                <a:endParaRPr lang="cs-CZ" sz="1400" dirty="0">
                  <a:solidFill>
                    <a:srgbClr val="0070C0"/>
                  </a:solidFill>
                  <a:latin typeface="Cambria Math" panose="02040503050406030204" pitchFamily="18" charset="0"/>
                </a:endParaRPr>
              </a:p>
              <a:p>
                <a:pPr marL="457200" lvl="1">
                  <a:spcBef>
                    <a:spcPts val="0"/>
                  </a:spcBef>
                  <a:buFont typeface="Wingdings" panose="05000000000000000000" pitchFamily="2" charset="2"/>
                  <a:buChar char="q"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cs-CZ" sz="1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cs-CZ" sz="1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cs-CZ" sz="1400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cs-CZ" sz="1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cs-CZ" sz="140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sz="1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1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cs-CZ" sz="14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cs-CZ" sz="1400" b="0" i="0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cs-CZ" sz="1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den>
                    </m:f>
                    <m:nary>
                      <m:naryPr>
                        <m:chr m:val="∑"/>
                        <m:ctrlPr>
                          <a:rPr lang="cs-CZ" sz="1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cs-CZ" sz="1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cs-CZ" sz="1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sSub>
                          <m:sSubPr>
                            <m:ctrlPr>
                              <a:rPr lang="cs-CZ" sz="14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cs-CZ" sz="1400" b="0" i="0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sup>
                      <m:e>
                        <m:sSup>
                          <m:sSupPr>
                            <m:ctrlPr>
                              <a:rPr lang="cs-CZ" sz="14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cs-CZ" sz="1400" i="1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cs-CZ" sz="1400" i="1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140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cs-CZ" sz="1400" b="0" i="0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cs-CZ" sz="140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cs-CZ" sz="1400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cs-CZ" sz="1400" i="1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cs-CZ" sz="1400" i="1">
                                            <a:solidFill>
                                              <a:srgbClr val="0070C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cs-CZ" sz="1400">
                                            <a:solidFill>
                                              <a:srgbClr val="0070C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cs-CZ" sz="1400" b="0" i="0" smtClean="0">
                                            <a:solidFill>
                                              <a:srgbClr val="0070C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</m:acc>
                              </m:e>
                            </m:d>
                          </m:e>
                          <m:sup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nary>
                  </m:oMath>
                </a14:m>
                <a:endParaRPr lang="cs-CZ" sz="1400" dirty="0">
                  <a:solidFill>
                    <a:srgbClr val="0070C0"/>
                  </a:solidFill>
                </a:endParaRPr>
              </a:p>
              <a:p>
                <a:pPr>
                  <a:spcBef>
                    <a:spcPts val="0"/>
                  </a:spcBef>
                  <a:buFont typeface="Wingdings" panose="05000000000000000000" pitchFamily="2" charset="2"/>
                  <a:buChar char="q"/>
                </a:pPr>
                <a:r>
                  <a:rPr lang="cs-CZ" sz="1400" dirty="0">
                    <a:solidFill>
                      <a:srgbClr val="262626"/>
                    </a:solidFill>
                    <a:latin typeface="Calibri" pitchFamily="34" charset="0"/>
                  </a:rPr>
                  <a:t>pokud neprokážeš odlišnost  rozptylů, spočti testovou</a:t>
                </a:r>
                <a:br>
                  <a:rPr lang="cs-CZ" sz="1400" dirty="0">
                    <a:solidFill>
                      <a:srgbClr val="262626"/>
                    </a:solidFill>
                    <a:latin typeface="Calibri" pitchFamily="34" charset="0"/>
                  </a:rPr>
                </a:br>
                <a:r>
                  <a:rPr lang="cs-CZ" sz="1400" dirty="0">
                    <a:solidFill>
                      <a:srgbClr val="0000FF"/>
                    </a:solidFill>
                    <a:latin typeface="Calibri" pitchFamily="34" charset="0"/>
                  </a:rPr>
                  <a:t>t-statistiku</a:t>
                </a:r>
                <a:r>
                  <a:rPr lang="cs-CZ" sz="1400" dirty="0">
                    <a:solidFill>
                      <a:srgbClr val="262626"/>
                    </a:solidFill>
                    <a:latin typeface="Calibri" pitchFamily="34" charset="0"/>
                  </a:rPr>
                  <a:t> a její </a:t>
                </a:r>
                <a:r>
                  <a:rPr lang="cs-CZ" sz="1400" dirty="0">
                    <a:solidFill>
                      <a:srgbClr val="0000FF"/>
                    </a:solidFill>
                    <a:latin typeface="Calibri" pitchFamily="34" charset="0"/>
                  </a:rPr>
                  <a:t>stupně volnosti</a:t>
                </a:r>
              </a:p>
            </p:txBody>
          </p:sp>
        </mc:Choice>
        <mc:Fallback xmlns="">
          <p:sp>
            <p:nvSpPr>
              <p:cNvPr id="7" name="Zástupný obsah 6">
                <a:extLst>
                  <a:ext uri="{FF2B5EF4-FFF2-40B4-BE49-F238E27FC236}">
                    <a16:creationId xmlns:a16="http://schemas.microsoft.com/office/drawing/2014/main" id="{18B4BE72-1280-4BCB-B86E-A0B965D024A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750908" y="2588349"/>
                <a:ext cx="3744416" cy="3696619"/>
              </a:xfrm>
              <a:blipFill>
                <a:blip r:embed="rId3"/>
                <a:stretch>
                  <a:fillRect t="-485"/>
                </a:stretch>
              </a:blipFill>
              <a:ln w="76200">
                <a:solidFill>
                  <a:srgbClr val="0099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E268CE9F-0444-443E-98CD-F5925E3AF30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09000" y="6492875"/>
            <a:ext cx="635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625D45-16DF-4508-AFC3-A289EB42E4FD}" type="slidenum">
              <a:rPr lang="cs-CZ" smtClean="0"/>
              <a:pPr>
                <a:defRPr/>
              </a:pPr>
              <a:t>93</a:t>
            </a:fld>
            <a:endParaRPr lang="cs-CZ" dirty="0"/>
          </a:p>
        </p:txBody>
      </p:sp>
      <p:sp>
        <p:nvSpPr>
          <p:cNvPr id="3" name="Zástupný obsah 6">
            <a:extLst>
              <a:ext uri="{FF2B5EF4-FFF2-40B4-BE49-F238E27FC236}">
                <a16:creationId xmlns:a16="http://schemas.microsoft.com/office/drawing/2014/main" id="{F9038829-4F6D-95EB-461B-60E9EA6E7D11}"/>
              </a:ext>
            </a:extLst>
          </p:cNvPr>
          <p:cNvSpPr txBox="1">
            <a:spLocks/>
          </p:cNvSpPr>
          <p:nvPr/>
        </p:nvSpPr>
        <p:spPr>
          <a:xfrm>
            <a:off x="888398" y="984268"/>
            <a:ext cx="7595731" cy="1281403"/>
          </a:xfrm>
          <a:prstGeom prst="rect">
            <a:avLst/>
          </a:prstGeom>
          <a:noFill/>
          <a:ln w="76200">
            <a:solidFill>
              <a:srgbClr val="0099FF"/>
            </a:solidFill>
            <a:miter lim="800000"/>
            <a:headEnd/>
            <a:tailEnd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2000" b="1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8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16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6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lang="cs-CZ"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1" indent="0">
              <a:buNone/>
            </a:pPr>
            <a:endParaRPr lang="ar-AE" dirty="0">
              <a:solidFill>
                <a:schemeClr val="tx1"/>
              </a:solidFill>
            </a:endParaRPr>
          </a:p>
        </p:txBody>
      </p:sp>
      <p:sp>
        <p:nvSpPr>
          <p:cNvPr id="4" name="Zástupný obsah 6">
            <a:extLst>
              <a:ext uri="{FF2B5EF4-FFF2-40B4-BE49-F238E27FC236}">
                <a16:creationId xmlns:a16="http://schemas.microsoft.com/office/drawing/2014/main" id="{95590412-AD25-73ED-9A75-07BF15C1431C}"/>
              </a:ext>
            </a:extLst>
          </p:cNvPr>
          <p:cNvSpPr txBox="1">
            <a:spLocks/>
          </p:cNvSpPr>
          <p:nvPr/>
        </p:nvSpPr>
        <p:spPr>
          <a:xfrm>
            <a:off x="913269" y="2588349"/>
            <a:ext cx="3598656" cy="3696618"/>
          </a:xfrm>
          <a:prstGeom prst="rect">
            <a:avLst/>
          </a:prstGeom>
          <a:noFill/>
          <a:ln w="76200">
            <a:solidFill>
              <a:srgbClr val="0099FF"/>
            </a:solidFill>
            <a:miter lim="800000"/>
            <a:headEnd/>
            <a:tailEnd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2000" b="1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8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16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6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lang="cs-CZ"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1" indent="0">
              <a:buNone/>
            </a:pPr>
            <a:endParaRPr lang="ar-AE" b="1" dirty="0">
              <a:solidFill>
                <a:schemeClr val="tx1"/>
              </a:solidFill>
            </a:endParaRP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41CDF462-1B90-6CCB-803A-6F6A0B744987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522995" y="4998435"/>
            <a:ext cx="2275455" cy="864096"/>
          </a:xfrm>
          <a:prstGeom prst="rect">
            <a:avLst/>
          </a:prstGeom>
        </p:spPr>
      </p:pic>
      <p:sp>
        <p:nvSpPr>
          <p:cNvPr id="10" name="Zástupný obsah 6">
            <a:extLst>
              <a:ext uri="{FF2B5EF4-FFF2-40B4-BE49-F238E27FC236}">
                <a16:creationId xmlns:a16="http://schemas.microsoft.com/office/drawing/2014/main" id="{4A12D9CA-1A76-BB9C-1CD4-C8236FD61F9D}"/>
              </a:ext>
            </a:extLst>
          </p:cNvPr>
          <p:cNvSpPr txBox="1">
            <a:spLocks/>
          </p:cNvSpPr>
          <p:nvPr/>
        </p:nvSpPr>
        <p:spPr>
          <a:xfrm>
            <a:off x="888398" y="2588350"/>
            <a:ext cx="3598656" cy="3696618"/>
          </a:xfrm>
          <a:prstGeom prst="rect">
            <a:avLst/>
          </a:prstGeom>
          <a:noFill/>
          <a:ln w="76200">
            <a:solidFill>
              <a:srgbClr val="0099FF"/>
            </a:solidFill>
            <a:miter lim="800000"/>
            <a:headEnd/>
            <a:tailEnd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2000" b="1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8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16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6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lang="cs-CZ"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1" indent="0">
              <a:buNone/>
            </a:pPr>
            <a:endParaRPr lang="ar-AE" b="1" dirty="0">
              <a:solidFill>
                <a:schemeClr val="tx1"/>
              </a:solidFill>
            </a:endParaRPr>
          </a:p>
        </p:txBody>
      </p:sp>
      <p:pic>
        <p:nvPicPr>
          <p:cNvPr id="14" name="Obrázek 13">
            <a:extLst>
              <a:ext uri="{FF2B5EF4-FFF2-40B4-BE49-F238E27FC236}">
                <a16:creationId xmlns:a16="http://schemas.microsoft.com/office/drawing/2014/main" id="{49FEB808-3157-DCD9-120F-11B939A5C7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8529" y="2708920"/>
            <a:ext cx="3208136" cy="3087399"/>
          </a:xfrm>
          <a:prstGeom prst="rect">
            <a:avLst/>
          </a:prstGeom>
        </p:spPr>
      </p:pic>
      <p:sp>
        <p:nvSpPr>
          <p:cNvPr id="16" name="Obdélník 15">
            <a:extLst>
              <a:ext uri="{FF2B5EF4-FFF2-40B4-BE49-F238E27FC236}">
                <a16:creationId xmlns:a16="http://schemas.microsoft.com/office/drawing/2014/main" id="{702E71E0-557B-55DB-CD20-98AA17719CE4}"/>
              </a:ext>
            </a:extLst>
          </p:cNvPr>
          <p:cNvSpPr/>
          <p:nvPr/>
        </p:nvSpPr>
        <p:spPr>
          <a:xfrm>
            <a:off x="1108529" y="3140968"/>
            <a:ext cx="151103" cy="244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70377608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AEB14BE-C1E2-4B6C-BD1E-FC87F93EA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Příklad na </a:t>
            </a:r>
            <a:r>
              <a:rPr lang="cs-CZ" dirty="0" err="1"/>
              <a:t>dvouvýběrový</a:t>
            </a:r>
            <a:r>
              <a:rPr lang="cs-CZ" dirty="0"/>
              <a:t> t-test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Zástupný obsah 15">
                <a:extLst>
                  <a:ext uri="{FF2B5EF4-FFF2-40B4-BE49-F238E27FC236}">
                    <a16:creationId xmlns:a16="http://schemas.microsoft.com/office/drawing/2014/main" id="{8946E3C4-2F87-49B8-9543-A55A9D94131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16000" y="900000"/>
                <a:ext cx="8357492" cy="4356437"/>
              </a:xfrm>
            </p:spPr>
            <p:txBody>
              <a:bodyPr>
                <a:noAutofit/>
              </a:bodyPr>
              <a:lstStyle/>
              <a:p>
                <a:pPr>
                  <a:spcBef>
                    <a:spcPts val="0"/>
                  </a:spcBef>
                  <a:buFont typeface="Wingdings" panose="05000000000000000000" pitchFamily="2" charset="2"/>
                  <a:buChar char="q"/>
                </a:pPr>
                <a:r>
                  <a:rPr lang="cs-CZ" sz="1400" dirty="0"/>
                  <a:t>Zaběhnou červení atleti sprint na 100m stejně rychle jako modří atleti?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cs-CZ" sz="1200" dirty="0"/>
                  <a:t>změříme časy červených a modrých běžců</a:t>
                </a:r>
              </a:p>
              <a:p>
                <a:pPr>
                  <a:spcBef>
                    <a:spcPts val="0"/>
                  </a:spcBef>
                  <a:buFont typeface="Wingdings" panose="05000000000000000000" pitchFamily="2" charset="2"/>
                  <a:buChar char="q"/>
                </a:pPr>
                <a:r>
                  <a:rPr lang="cs-CZ" sz="1400" dirty="0"/>
                  <a:t>Spočteme průměry a výběrové směrodatné odchylky pro červené a modré atlety.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cs-CZ" sz="1200" dirty="0"/>
                  <a:t>ověříme, zda data pochází z normálního rozdělení, pro červené a modré běžce zvlášť</a:t>
                </a:r>
              </a:p>
              <a:p>
                <a:pPr marL="422041" lvl="1" indent="0"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cs-CZ" sz="12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cs-CZ" sz="12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  <m:t>č</m:t>
                              </m:r>
                            </m:sub>
                          </m:sSub>
                        </m:e>
                      </m:acc>
                      <m:r>
                        <a:rPr lang="cs-CZ" sz="1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d>
                        <m:dPr>
                          <m:ctrlPr>
                            <a:rPr lang="cs-CZ" sz="1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13,5+11,7+11,9+13,3</m:t>
                          </m:r>
                        </m:e>
                      </m:d>
                      <m:r>
                        <a:rPr lang="cs-CZ" sz="12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1200" b="1" i="1" smtClean="0">
                          <a:latin typeface="Cambria Math" panose="02040503050406030204" pitchFamily="18" charset="0"/>
                        </a:rPr>
                        <m:t>𝟏𝟐</m:t>
                      </m:r>
                      <m:r>
                        <a:rPr lang="cs-CZ" sz="1200" b="1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sz="1200" b="1" i="1" smtClean="0">
                          <a:latin typeface="Cambria Math" panose="02040503050406030204" pitchFamily="18" charset="0"/>
                        </a:rPr>
                        <m:t>𝟔</m:t>
                      </m:r>
                      <m:r>
                        <a:rPr lang="cs-CZ" sz="1200" b="0" i="1" smtClean="0">
                          <a:latin typeface="Cambria Math" panose="02040503050406030204" pitchFamily="18" charset="0"/>
                        </a:rPr>
                        <m:t>     </m:t>
                      </m:r>
                      <m:acc>
                        <m:accPr>
                          <m:chr m:val="̅"/>
                          <m:ctrlPr>
                            <a:rPr lang="cs-CZ" sz="12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cs-CZ" sz="12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2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sub>
                          </m:sSub>
                        </m:e>
                      </m:acc>
                      <m:r>
                        <a:rPr lang="cs-CZ" sz="12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12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d>
                        <m:dPr>
                          <m:ctrlPr>
                            <a:rPr lang="cs-CZ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11,7+11,6+12,7</m:t>
                          </m:r>
                        </m:e>
                      </m:d>
                      <m:r>
                        <a:rPr lang="cs-CZ" sz="12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1200" b="1" i="1">
                          <a:latin typeface="Cambria Math" panose="02040503050406030204" pitchFamily="18" charset="0"/>
                        </a:rPr>
                        <m:t>𝟏𝟐</m:t>
                      </m:r>
                      <m:r>
                        <a:rPr lang="cs-CZ" sz="1200" b="1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sz="1200" b="1" i="1" smtClean="0"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br>
                  <a:rPr lang="cs-CZ" sz="1200" dirty="0"/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cs-CZ" sz="1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2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cs-CZ" sz="1200" b="0" i="1" smtClean="0">
                            <a:latin typeface="Cambria Math" panose="02040503050406030204" pitchFamily="18" charset="0"/>
                          </a:rPr>
                          <m:t>č</m:t>
                        </m:r>
                      </m:sub>
                    </m:sSub>
                    <m:r>
                      <a:rPr lang="cs-CZ" sz="1200" b="0" i="1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cs-CZ" sz="1200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cs-CZ" sz="12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12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cs-CZ" sz="12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  <m:d>
                          <m:dPr>
                            <m:ctrlPr>
                              <a:rPr lang="cs-CZ" sz="12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cs-CZ" sz="1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  <m:t>13,5−12,6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cs-CZ" sz="12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sz="1200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cs-CZ" sz="1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  <m:t>11,7−12,6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cs-CZ" sz="12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sz="1200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cs-CZ" sz="1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  <m:t>11,9−12,6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cs-CZ" sz="12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sz="1200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cs-CZ" sz="1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  <m:t>13,3−12,6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cs-CZ" sz="12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d>
                      </m:e>
                    </m:rad>
                    <m:r>
                      <a:rPr lang="cs-CZ" sz="12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cs-CZ" sz="1200" b="1" i="0" smtClean="0">
                        <a:latin typeface="Cambria Math" panose="02040503050406030204" pitchFamily="18" charset="0"/>
                      </a:rPr>
                      <m:t>𝟎</m:t>
                    </m:r>
                    <m:r>
                      <a:rPr lang="cs-CZ" sz="1200" b="1" i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cs-CZ" sz="1200" b="1" i="0" smtClean="0">
                        <a:latin typeface="Cambria Math" panose="02040503050406030204" pitchFamily="18" charset="0"/>
                      </a:rPr>
                      <m:t>𝟗𝟑</m:t>
                    </m:r>
                  </m:oMath>
                </a14:m>
                <a:r>
                  <a:rPr lang="cs-CZ" sz="1200" dirty="0"/>
                  <a:t> </a:t>
                </a:r>
                <a:br>
                  <a:rPr lang="cs-CZ" sz="1200" dirty="0"/>
                </a:b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  <m:r>
                        <a:rPr lang="cs-CZ" sz="1200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cs-CZ" sz="12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cs-CZ" sz="12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cs-CZ" sz="12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den>
                          </m:f>
                          <m:d>
                            <m:dPr>
                              <m:ctrlPr>
                                <a:rPr lang="cs-CZ" sz="12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cs-CZ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11,7</m:t>
                                      </m:r>
                                      <m:r>
                                        <a:rPr lang="cs-CZ" sz="1200" i="1">
                                          <a:latin typeface="Cambria Math" panose="02040503050406030204" pitchFamily="18" charset="0"/>
                                        </a:rPr>
                                        <m:t>−12,</m:t>
                                      </m:r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sz="12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cs-CZ" sz="12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cs-CZ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sz="1200" i="1">
                                          <a:latin typeface="Cambria Math" panose="02040503050406030204" pitchFamily="18" charset="0"/>
                                        </a:rPr>
                                        <m:t>11,</m:t>
                                      </m:r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6</m:t>
                                      </m:r>
                                      <m:r>
                                        <a:rPr lang="cs-CZ" sz="1200" i="1">
                                          <a:latin typeface="Cambria Math" panose="02040503050406030204" pitchFamily="18" charset="0"/>
                                        </a:rPr>
                                        <m:t>−12,</m:t>
                                      </m:r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sz="12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cs-CZ" sz="12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cs-CZ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sz="12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2,7</m:t>
                                      </m:r>
                                      <m:r>
                                        <a:rPr lang="cs-CZ" sz="1200" i="1">
                                          <a:latin typeface="Cambria Math" panose="02040503050406030204" pitchFamily="18" charset="0"/>
                                        </a:rPr>
                                        <m:t>−12,</m:t>
                                      </m:r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sz="12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d>
                        </m:e>
                      </m:rad>
                      <m:r>
                        <a:rPr lang="cs-CZ" sz="12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1200" b="1" i="1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cs-CZ" sz="1200" b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sz="1200" b="1" i="0" smtClean="0">
                          <a:latin typeface="Cambria Math" panose="02040503050406030204" pitchFamily="18" charset="0"/>
                        </a:rPr>
                        <m:t>𝟔𝟏</m:t>
                      </m:r>
                    </m:oMath>
                  </m:oMathPara>
                </a14:m>
                <a:endParaRPr lang="cs-CZ" sz="1200" b="1" dirty="0"/>
              </a:p>
              <a:p>
                <a:pPr>
                  <a:spcBef>
                    <a:spcPts val="0"/>
                  </a:spcBef>
                  <a:buFont typeface="Wingdings" panose="05000000000000000000" pitchFamily="2" charset="2"/>
                  <a:buChar char="q"/>
                </a:pPr>
                <a:r>
                  <a:rPr lang="cs-CZ" sz="1400" dirty="0"/>
                  <a:t>Pomocí </a:t>
                </a:r>
                <a:r>
                  <a:rPr lang="cs-CZ" sz="1400" dirty="0" err="1"/>
                  <a:t>Levenova</a:t>
                </a:r>
                <a:r>
                  <a:rPr lang="cs-CZ" sz="1400" dirty="0"/>
                  <a:t> testu jsme prokázali odlišnost rozptylů na 5% hladině významnosti.</a:t>
                </a:r>
              </a:p>
              <a:p>
                <a:pPr>
                  <a:spcBef>
                    <a:spcPts val="0"/>
                  </a:spcBef>
                  <a:buFont typeface="Wingdings" panose="05000000000000000000" pitchFamily="2" charset="2"/>
                  <a:buChar char="q"/>
                </a:pPr>
                <a:r>
                  <a:rPr lang="cs-CZ" sz="1400" dirty="0"/>
                  <a:t>Spočteme t-statistiku a </a:t>
                </a:r>
                <a:r>
                  <a:rPr lang="cs-CZ" sz="1400" dirty="0" err="1"/>
                  <a:t>jeji</a:t>
                </a:r>
                <a:r>
                  <a:rPr lang="cs-CZ" sz="1400" dirty="0"/>
                  <a:t> stupně volnosti podle </a:t>
                </a:r>
                <a:r>
                  <a:rPr lang="cs-CZ" sz="1400" dirty="0" err="1"/>
                  <a:t>Welchova</a:t>
                </a:r>
                <a:r>
                  <a:rPr lang="cs-CZ" sz="1400" dirty="0"/>
                  <a:t> testu.</a:t>
                </a:r>
              </a:p>
              <a:p>
                <a:pPr lvl="1">
                  <a:spcBef>
                    <a:spcPts val="0"/>
                  </a:spcBef>
                  <a:spcAft>
                    <a:spcPts val="200"/>
                  </a:spcAft>
                </a:pPr>
                <a:r>
                  <a:rPr lang="cs-CZ" sz="1400" dirty="0"/>
                  <a:t>t-statistika má neceločíselný počet stupňů volnosti, proto kritické hodnoty nehledáme v tabulkách, ale necháme si spočítat dosaženou hladinu významnosti počítačem</a:t>
                </a:r>
              </a:p>
              <a:p>
                <a:pPr marL="1257300" lvl="1" indent="-631825" algn="r"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1200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cs-CZ" sz="1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12,6−12,0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f>
                                <m:fPr>
                                  <m:ctrlPr>
                                    <a:rPr lang="cs-CZ" sz="1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0,93</m:t>
                                      </m:r>
                                    </m:e>
                                    <m:sup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cs-CZ" sz="1200" b="0" i="1" smtClean="0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  <m: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cs-CZ" sz="1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0,61</m:t>
                                      </m:r>
                                    </m:e>
                                    <m:sup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cs-CZ" sz="12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rad>
                        </m:den>
                      </m:f>
                      <m:r>
                        <a:rPr lang="cs-CZ" sz="12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1200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cs-CZ" sz="1200" b="1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sz="1200" b="1" i="1" smtClean="0">
                          <a:latin typeface="Cambria Math" panose="02040503050406030204" pitchFamily="18" charset="0"/>
                        </a:rPr>
                        <m:t>𝟎𝟑</m:t>
                      </m:r>
                      <m:r>
                        <a:rPr lang="cs-CZ" sz="1200" b="0" i="0" smtClean="0">
                          <a:latin typeface="Cambria Math" panose="02040503050406030204" pitchFamily="18" charset="0"/>
                        </a:rPr>
                        <m:t>     </m:t>
                      </m:r>
                      <m:r>
                        <m:rPr>
                          <m:sty m:val="p"/>
                        </m:rPr>
                        <a:rPr lang="cs-CZ" sz="1200" b="0" i="0" smtClean="0">
                          <a:latin typeface="Cambria Math" panose="02040503050406030204" pitchFamily="18" charset="0"/>
                        </a:rPr>
                        <m:t>df</m:t>
                      </m:r>
                      <m:r>
                        <a:rPr lang="cs-CZ" sz="1200" b="0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cs-CZ" sz="1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sSup>
                                        <m:sSupPr>
                                          <m:ctrlPr>
                                            <a:rPr lang="cs-CZ" sz="12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cs-CZ" sz="1200" b="0" i="1" smtClean="0">
                                              <a:latin typeface="Cambria Math" panose="02040503050406030204" pitchFamily="18" charset="0"/>
                                            </a:rPr>
                                            <m:t>0,93</m:t>
                                          </m:r>
                                        </m:e>
                                        <m:sup>
                                          <m:r>
                                            <a:rPr lang="cs-CZ" sz="1200" b="0" i="1" smtClean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num>
                                    <m:den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4</m:t>
                                      </m:r>
                                    </m:den>
                                  </m:f>
                                  <m:r>
                                    <a:rPr lang="cs-CZ" sz="1200" b="0" i="1" smtClean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f>
                                    <m:fPr>
                                      <m:ctrlP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sSup>
                                        <m:sSupPr>
                                          <m:ctrlPr>
                                            <a:rPr lang="cs-CZ" sz="12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cs-CZ" sz="1200" b="0" i="1" smtClean="0">
                                              <a:latin typeface="Cambria Math" panose="02040503050406030204" pitchFamily="18" charset="0"/>
                                            </a:rPr>
                                            <m:t>0,61</m:t>
                                          </m:r>
                                        </m:e>
                                        <m:sup>
                                          <m:r>
                                            <a:rPr lang="cs-CZ" sz="1200" b="0" i="1" smtClean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num>
                                    <m:den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den>
                                  </m:f>
                                </m:e>
                              </m:d>
                            </m:e>
                            <m:sup>
                              <m: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f>
                            <m:fPr>
                              <m:ctrlP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cs-CZ" sz="1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cs-CZ" sz="12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sSup>
                                            <m:sSupPr>
                                              <m:ctrlPr>
                                                <a:rPr lang="cs-CZ" sz="1200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cs-CZ" sz="12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0,93</m:t>
                                              </m:r>
                                            </m:e>
                                            <m:sup>
                                              <m:r>
                                                <a:rPr lang="cs-CZ" sz="12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2</m:t>
                                              </m:r>
                                            </m:sup>
                                          </m:sSup>
                                        </m:num>
                                        <m:den>
                                          <m:r>
                                            <a:rPr lang="cs-CZ" sz="1200" b="0" i="1" smtClean="0">
                                              <a:latin typeface="Cambria Math" panose="02040503050406030204" pitchFamily="18" charset="0"/>
                                            </a:rPr>
                                            <m:t>4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cs-CZ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  <m:t>4−1</m:t>
                              </m:r>
                            </m:den>
                          </m:f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cs-CZ" sz="1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cs-CZ" sz="12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sSup>
                                            <m:sSupPr>
                                              <m:ctrlPr>
                                                <a:rPr lang="cs-CZ" sz="1200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cs-CZ" sz="12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0,61</m:t>
                                              </m:r>
                                            </m:e>
                                            <m:sup>
                                              <m:r>
                                                <a:rPr lang="cs-CZ" sz="12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2</m:t>
                                              </m:r>
                                            </m:sup>
                                          </m:sSup>
                                        </m:num>
                                        <m:den>
                                          <m:r>
                                            <a:rPr lang="cs-CZ" sz="1200" b="0" i="1" smtClean="0">
                                              <a:latin typeface="Cambria Math" panose="02040503050406030204" pitchFamily="18" charset="0"/>
                                            </a:rPr>
                                            <m:t>3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cs-CZ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  <m:t>3−1</m:t>
                              </m:r>
                            </m:den>
                          </m:f>
                        </m:den>
                      </m:f>
                      <m:r>
                        <a:rPr lang="cs-CZ" sz="12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1200" b="1" i="1" smtClean="0">
                          <a:latin typeface="Cambria Math" panose="02040503050406030204" pitchFamily="18" charset="0"/>
                        </a:rPr>
                        <m:t>𝟒</m:t>
                      </m:r>
                      <m:r>
                        <a:rPr lang="cs-CZ" sz="1200" b="1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sz="1200" b="1" i="1" smtClean="0">
                          <a:latin typeface="Cambria Math" panose="02040503050406030204" pitchFamily="18" charset="0"/>
                        </a:rPr>
                        <m:t>𝟗𝟕</m:t>
                      </m:r>
                    </m:oMath>
                  </m:oMathPara>
                </a14:m>
                <a:br>
                  <a:rPr lang="cs-CZ" sz="1400" b="0" dirty="0"/>
                </a:br>
                <a:endParaRPr lang="cs-CZ" sz="1400" dirty="0"/>
              </a:p>
            </p:txBody>
          </p:sp>
        </mc:Choice>
        <mc:Fallback xmlns="">
          <p:sp>
            <p:nvSpPr>
              <p:cNvPr id="16" name="Zástupný obsah 15">
                <a:extLst>
                  <a:ext uri="{FF2B5EF4-FFF2-40B4-BE49-F238E27FC236}">
                    <a16:creationId xmlns:a16="http://schemas.microsoft.com/office/drawing/2014/main" id="{8946E3C4-2F87-49B8-9543-A55A9D94131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6000" y="900000"/>
                <a:ext cx="8357492" cy="4356437"/>
              </a:xfrm>
              <a:blipFill>
                <a:blip r:embed="rId2"/>
                <a:stretch>
                  <a:fillRect l="-73" t="-28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DEE49312-AD17-414D-AC26-3B31953B01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09000" y="6492875"/>
            <a:ext cx="635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6EE98658-28CE-4CA8-B57A-1E48014DBA48}" type="slidenum">
              <a:rPr lang="cs-CZ" smtClean="0"/>
              <a:pPr>
                <a:defRPr/>
              </a:pPr>
              <a:t>94</a:t>
            </a:fld>
            <a:endParaRPr lang="cs-CZ" dirty="0"/>
          </a:p>
        </p:txBody>
      </p:sp>
      <p:graphicFrame>
        <p:nvGraphicFramePr>
          <p:cNvPr id="13" name="Tabulka 12">
            <a:extLst>
              <a:ext uri="{FF2B5EF4-FFF2-40B4-BE49-F238E27FC236}">
                <a16:creationId xmlns:a16="http://schemas.microsoft.com/office/drawing/2014/main" id="{AAE9C5A8-EC44-45FC-BDB5-4FF65CAFA69B}"/>
              </a:ext>
            </a:extLst>
          </p:cNvPr>
          <p:cNvGraphicFramePr>
            <a:graphicFrameLocks noGrp="1"/>
          </p:cNvGraphicFramePr>
          <p:nvPr/>
        </p:nvGraphicFramePr>
        <p:xfrm>
          <a:off x="216000" y="4077072"/>
          <a:ext cx="1192507" cy="23821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1716">
                  <a:extLst>
                    <a:ext uri="{9D8B030D-6E8A-4147-A177-3AD203B41FA5}">
                      <a16:colId xmlns:a16="http://schemas.microsoft.com/office/drawing/2014/main" val="3983509455"/>
                    </a:ext>
                  </a:extLst>
                </a:gridCol>
                <a:gridCol w="560791">
                  <a:extLst>
                    <a:ext uri="{9D8B030D-6E8A-4147-A177-3AD203B41FA5}">
                      <a16:colId xmlns:a16="http://schemas.microsoft.com/office/drawing/2014/main" val="3602953793"/>
                    </a:ext>
                  </a:extLst>
                </a:gridCol>
              </a:tblGrid>
              <a:tr h="259487"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běžec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čas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1167827503"/>
                  </a:ext>
                </a:extLst>
              </a:tr>
              <a:tr h="284520"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13,5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2992886474"/>
                  </a:ext>
                </a:extLst>
              </a:tr>
              <a:tr h="284520"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11,7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2367070592"/>
                  </a:ext>
                </a:extLst>
              </a:tr>
              <a:tr h="284520"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11,9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2774909250"/>
                  </a:ext>
                </a:extLst>
              </a:tr>
              <a:tr h="284520"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13,3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3958378296"/>
                  </a:ext>
                </a:extLst>
              </a:tr>
              <a:tr h="284520"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11,7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404519301"/>
                  </a:ext>
                </a:extLst>
              </a:tr>
              <a:tr h="284520"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11,6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1610865035"/>
                  </a:ext>
                </a:extLst>
              </a:tr>
              <a:tr h="284520"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12,7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1465327005"/>
                  </a:ext>
                </a:extLst>
              </a:tr>
            </a:tbl>
          </a:graphicData>
        </a:graphic>
      </p:graphicFrame>
      <p:pic>
        <p:nvPicPr>
          <p:cNvPr id="14" name="Zástupný obsah 10">
            <a:extLst>
              <a:ext uri="{FF2B5EF4-FFF2-40B4-BE49-F238E27FC236}">
                <a16:creationId xmlns:a16="http://schemas.microsoft.com/office/drawing/2014/main" id="{5AA65D6A-8868-43D3-B805-9EB2743C6C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68001" y="4392866"/>
            <a:ext cx="195099" cy="195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Zástupný obsah 10">
            <a:extLst>
              <a:ext uri="{FF2B5EF4-FFF2-40B4-BE49-F238E27FC236}">
                <a16:creationId xmlns:a16="http://schemas.microsoft.com/office/drawing/2014/main" id="{E48BD7FF-A32B-4397-B53C-0E277432D1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68001" y="4722284"/>
            <a:ext cx="195099" cy="195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Zástupný obsah 10">
            <a:extLst>
              <a:ext uri="{FF2B5EF4-FFF2-40B4-BE49-F238E27FC236}">
                <a16:creationId xmlns:a16="http://schemas.microsoft.com/office/drawing/2014/main" id="{7DF6AC46-26A7-4CD1-8F6D-964363CADE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68001" y="5335720"/>
            <a:ext cx="195099" cy="195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Zástupný obsah 10">
            <a:extLst>
              <a:ext uri="{FF2B5EF4-FFF2-40B4-BE49-F238E27FC236}">
                <a16:creationId xmlns:a16="http://schemas.microsoft.com/office/drawing/2014/main" id="{10AC7237-D474-4030-BF67-C21732485B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68001" y="5037227"/>
            <a:ext cx="195099" cy="195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Obrázek 17">
            <a:extLst>
              <a:ext uri="{FF2B5EF4-FFF2-40B4-BE49-F238E27FC236}">
                <a16:creationId xmlns:a16="http://schemas.microsoft.com/office/drawing/2014/main" id="{E02151BD-1FDA-45CF-B659-754A817F6D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001" y="6213555"/>
            <a:ext cx="195099" cy="195099"/>
          </a:xfrm>
          <a:prstGeom prst="rect">
            <a:avLst/>
          </a:prstGeom>
        </p:spPr>
      </p:pic>
      <p:pic>
        <p:nvPicPr>
          <p:cNvPr id="19" name="Obrázek 18">
            <a:extLst>
              <a:ext uri="{FF2B5EF4-FFF2-40B4-BE49-F238E27FC236}">
                <a16:creationId xmlns:a16="http://schemas.microsoft.com/office/drawing/2014/main" id="{109D3932-57C4-4BCF-83C7-905FEA9636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001" y="5923319"/>
            <a:ext cx="195099" cy="195099"/>
          </a:xfrm>
          <a:prstGeom prst="rect">
            <a:avLst/>
          </a:prstGeom>
        </p:spPr>
      </p:pic>
      <p:pic>
        <p:nvPicPr>
          <p:cNvPr id="20" name="Obrázek 19">
            <a:extLst>
              <a:ext uri="{FF2B5EF4-FFF2-40B4-BE49-F238E27FC236}">
                <a16:creationId xmlns:a16="http://schemas.microsoft.com/office/drawing/2014/main" id="{3675503F-809A-41F3-8FCD-D891A64808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001" y="5624826"/>
            <a:ext cx="195099" cy="195099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430883B2-5E80-5ECC-A0F4-CA0CA99AAA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3688" y="4978746"/>
            <a:ext cx="4392488" cy="1497802"/>
          </a:xfrm>
          <a:prstGeom prst="rect">
            <a:avLst/>
          </a:prstGeom>
        </p:spPr>
      </p:pic>
      <p:sp>
        <p:nvSpPr>
          <p:cNvPr id="4" name="Obdélník 3">
            <a:extLst>
              <a:ext uri="{FF2B5EF4-FFF2-40B4-BE49-F238E27FC236}">
                <a16:creationId xmlns:a16="http://schemas.microsoft.com/office/drawing/2014/main" id="{4BBA47EC-C32E-0BE0-955C-100588F84C91}"/>
              </a:ext>
            </a:extLst>
          </p:cNvPr>
          <p:cNvSpPr/>
          <p:nvPr/>
        </p:nvSpPr>
        <p:spPr>
          <a:xfrm>
            <a:off x="1634902" y="4953740"/>
            <a:ext cx="4978961" cy="1539135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194178152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702000"/>
          </a:xfrm>
        </p:spPr>
        <p:txBody>
          <a:bodyPr/>
          <a:lstStyle/>
          <a:p>
            <a:pPr marL="0" indent="0">
              <a:buNone/>
            </a:pPr>
            <a:r>
              <a:rPr lang="cs-CZ" sz="3200" dirty="0">
                <a:solidFill>
                  <a:schemeClr val="accent6"/>
                </a:solidFill>
              </a:rPr>
              <a:t>Předpoklad shody rozptylů ve skupinách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>
          <a:xfrm>
            <a:off x="216000" y="918000"/>
            <a:ext cx="8460456" cy="5031280"/>
          </a:xfrm>
        </p:spPr>
        <p:txBody>
          <a:bodyPr>
            <a:normAutofit/>
          </a:bodyPr>
          <a:lstStyle/>
          <a:p>
            <a:pPr>
              <a:spcBef>
                <a:spcPts val="1800"/>
              </a:spcBef>
              <a:buNone/>
            </a:pPr>
            <a:r>
              <a:rPr lang="cs-CZ" sz="2400" dirty="0" err="1">
                <a:solidFill>
                  <a:schemeClr val="accent6"/>
                </a:solidFill>
              </a:rPr>
              <a:t>Leveneho</a:t>
            </a:r>
            <a:r>
              <a:rPr lang="cs-CZ" sz="2400" dirty="0">
                <a:solidFill>
                  <a:schemeClr val="accent6"/>
                </a:solidFill>
              </a:rPr>
              <a:t> test</a:t>
            </a:r>
          </a:p>
          <a:p>
            <a:pPr>
              <a:spcBef>
                <a:spcPts val="1800"/>
              </a:spcBef>
              <a:buNone/>
            </a:pPr>
            <a:endParaRPr lang="cs-CZ" sz="2400" dirty="0">
              <a:solidFill>
                <a:schemeClr val="accent6"/>
              </a:solidFill>
            </a:endParaRPr>
          </a:p>
          <a:p>
            <a:pPr algn="ctr">
              <a:buNone/>
            </a:pPr>
            <a:r>
              <a:rPr lang="cs-CZ" dirty="0">
                <a:solidFill>
                  <a:schemeClr val="accent6"/>
                </a:solidFill>
              </a:rPr>
              <a:t>H</a:t>
            </a:r>
            <a:r>
              <a:rPr lang="cs-CZ" baseline="-25000" dirty="0">
                <a:solidFill>
                  <a:schemeClr val="accent6"/>
                </a:solidFill>
              </a:rPr>
              <a:t>0</a:t>
            </a:r>
            <a:r>
              <a:rPr lang="cs-CZ" dirty="0">
                <a:solidFill>
                  <a:schemeClr val="accent6"/>
                </a:solidFill>
              </a:rPr>
              <a:t>: </a:t>
            </a:r>
            <a:r>
              <a:rPr lang="cs-CZ" b="0" dirty="0">
                <a:solidFill>
                  <a:schemeClr val="tx1"/>
                </a:solidFill>
              </a:rPr>
              <a:t>rozptyly ve skupinách se rovnají, tj.</a:t>
            </a:r>
          </a:p>
          <a:p>
            <a:pPr algn="ctr">
              <a:buNone/>
            </a:pPr>
            <a:r>
              <a:rPr lang="cs-CZ" dirty="0">
                <a:solidFill>
                  <a:schemeClr val="tx2"/>
                </a:solidFill>
                <a:sym typeface="Symbol" pitchFamily="18" charset="2"/>
              </a:rPr>
              <a:t>	</a:t>
            </a:r>
            <a:r>
              <a:rPr lang="cs-CZ" dirty="0">
                <a:solidFill>
                  <a:schemeClr val="accent6"/>
                </a:solidFill>
                <a:sym typeface="Symbol" pitchFamily="18" charset="2"/>
              </a:rPr>
              <a:t></a:t>
            </a:r>
            <a:r>
              <a:rPr lang="cs-CZ" baseline="-25000" dirty="0">
                <a:solidFill>
                  <a:schemeClr val="accent6"/>
                </a:solidFill>
                <a:sym typeface="Symbol" pitchFamily="18" charset="2"/>
              </a:rPr>
              <a:t>1</a:t>
            </a:r>
            <a:r>
              <a:rPr lang="cs-CZ" dirty="0">
                <a:solidFill>
                  <a:schemeClr val="accent6"/>
                </a:solidFill>
                <a:sym typeface="Symbol" pitchFamily="18" charset="2"/>
              </a:rPr>
              <a:t> =  </a:t>
            </a:r>
            <a:r>
              <a:rPr lang="cs-CZ" baseline="-25000" dirty="0">
                <a:solidFill>
                  <a:schemeClr val="accent6"/>
                </a:solidFill>
                <a:sym typeface="Symbol" pitchFamily="18" charset="2"/>
              </a:rPr>
              <a:t>2</a:t>
            </a:r>
            <a:r>
              <a:rPr lang="cs-CZ" dirty="0">
                <a:solidFill>
                  <a:schemeClr val="accent6"/>
                </a:solidFill>
                <a:sym typeface="Symbol" pitchFamily="18" charset="2"/>
              </a:rPr>
              <a:t> = … = </a:t>
            </a:r>
            <a:r>
              <a:rPr lang="cs-CZ" baseline="-25000" dirty="0">
                <a:solidFill>
                  <a:schemeClr val="accent6"/>
                </a:solidFill>
                <a:sym typeface="Symbol" pitchFamily="18" charset="2"/>
              </a:rPr>
              <a:t>K</a:t>
            </a:r>
          </a:p>
          <a:p>
            <a:pPr algn="ctr">
              <a:buNone/>
            </a:pPr>
            <a:r>
              <a:rPr lang="cs-CZ" dirty="0">
                <a:solidFill>
                  <a:schemeClr val="accent6"/>
                </a:solidFill>
              </a:rPr>
              <a:t>H</a:t>
            </a:r>
            <a:r>
              <a:rPr lang="cs-CZ" baseline="-25000" dirty="0">
                <a:solidFill>
                  <a:schemeClr val="accent6"/>
                </a:solidFill>
              </a:rPr>
              <a:t>A</a:t>
            </a:r>
            <a:r>
              <a:rPr lang="cs-CZ" dirty="0">
                <a:solidFill>
                  <a:schemeClr val="accent6"/>
                </a:solidFill>
              </a:rPr>
              <a:t>: </a:t>
            </a:r>
            <a:r>
              <a:rPr lang="cs-CZ" b="0" dirty="0">
                <a:solidFill>
                  <a:schemeClr val="tx1"/>
                </a:solidFill>
              </a:rPr>
              <a:t>rozptyly některých dvou skupin se nerovnají, tj. </a:t>
            </a:r>
          </a:p>
          <a:p>
            <a:pPr algn="ctr">
              <a:buFont typeface="Symbol" panose="05050102010706020507" pitchFamily="18" charset="2"/>
              <a:buChar char="$"/>
            </a:pPr>
            <a:r>
              <a:rPr lang="cs-CZ" dirty="0" err="1">
                <a:solidFill>
                  <a:schemeClr val="accent6"/>
                </a:solidFill>
                <a:sym typeface="Symbol"/>
              </a:rPr>
              <a:t>i,j</a:t>
            </a:r>
            <a:r>
              <a:rPr lang="cs-CZ" dirty="0">
                <a:solidFill>
                  <a:schemeClr val="accent6"/>
                </a:solidFill>
                <a:sym typeface="Symbol"/>
              </a:rPr>
              <a:t>: </a:t>
            </a:r>
            <a:r>
              <a:rPr lang="cs-CZ" dirty="0">
                <a:solidFill>
                  <a:schemeClr val="accent6"/>
                </a:solidFill>
                <a:sym typeface="Symbol" pitchFamily="18" charset="2"/>
              </a:rPr>
              <a:t></a:t>
            </a:r>
            <a:r>
              <a:rPr lang="cs-CZ" baseline="-25000" dirty="0">
                <a:solidFill>
                  <a:schemeClr val="accent6"/>
                </a:solidFill>
                <a:sym typeface="Symbol" pitchFamily="18" charset="2"/>
              </a:rPr>
              <a:t>i</a:t>
            </a:r>
            <a:r>
              <a:rPr lang="cs-CZ" dirty="0">
                <a:solidFill>
                  <a:schemeClr val="accent6"/>
                </a:solidFill>
                <a:sym typeface="Symbol" pitchFamily="18" charset="2"/>
              </a:rPr>
              <a:t>  </a:t>
            </a:r>
            <a:r>
              <a:rPr lang="cs-CZ" baseline="-25000" dirty="0">
                <a:solidFill>
                  <a:schemeClr val="accent6"/>
                </a:solidFill>
                <a:sym typeface="Symbol" pitchFamily="18" charset="2"/>
              </a:rPr>
              <a:t>j</a:t>
            </a:r>
          </a:p>
          <a:p>
            <a:pPr algn="ctr">
              <a:buFont typeface="Symbol" panose="05050102010706020507" pitchFamily="18" charset="2"/>
              <a:buChar char="$"/>
            </a:pPr>
            <a:endParaRPr lang="cs-CZ" baseline="-25000" dirty="0">
              <a:solidFill>
                <a:schemeClr val="accent6"/>
              </a:solidFill>
              <a:sym typeface="Symbol" pitchFamily="18" charset="2"/>
            </a:endParaRPr>
          </a:p>
          <a:p>
            <a:pPr algn="ctr">
              <a:buFont typeface="Symbol" panose="05050102010706020507" pitchFamily="18" charset="2"/>
              <a:buChar char="$"/>
            </a:pPr>
            <a:endParaRPr lang="cs-CZ" baseline="-25000" dirty="0">
              <a:solidFill>
                <a:schemeClr val="accent6"/>
              </a:solidFill>
              <a:sym typeface="Symbol" pitchFamily="18" charset="2"/>
            </a:endParaRPr>
          </a:p>
          <a:p>
            <a:pPr algn="ctr">
              <a:buFont typeface="Symbol" panose="05050102010706020507" pitchFamily="18" charset="2"/>
              <a:buChar char="$"/>
            </a:pPr>
            <a:endParaRPr lang="cs-CZ" baseline="-25000" dirty="0">
              <a:solidFill>
                <a:schemeClr val="accent6"/>
              </a:solidFill>
              <a:sym typeface="Symbol" pitchFamily="18" charset="2"/>
            </a:endParaRPr>
          </a:p>
          <a:p>
            <a:pPr marL="0" indent="0" algn="ctr">
              <a:buNone/>
            </a:pPr>
            <a:r>
              <a:rPr lang="cs-CZ" sz="2400" b="0" baseline="-25000" dirty="0" err="1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leveneTest</a:t>
            </a:r>
            <a:r>
              <a:rPr lang="cs-CZ" sz="2400" b="0" baseline="-25000" dirty="0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(</a:t>
            </a:r>
            <a:r>
              <a:rPr lang="cs-CZ" sz="2400" b="0" baseline="-25000" dirty="0" err="1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x,faktor,center</a:t>
            </a:r>
            <a:r>
              <a:rPr lang="cs-CZ" sz="2400" b="0" baseline="-25000" dirty="0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=</a:t>
            </a:r>
            <a:r>
              <a:rPr lang="cs-CZ" sz="2400" b="0" baseline="-25000" dirty="0">
                <a:solidFill>
                  <a:srgbClr val="00B050"/>
                </a:solidFill>
                <a:latin typeface="Consolas" panose="020B0609020204030204" pitchFamily="49" charset="0"/>
                <a:sym typeface="Symbol" pitchFamily="18" charset="2"/>
              </a:rPr>
              <a:t>"</a:t>
            </a:r>
            <a:r>
              <a:rPr lang="cs-CZ" sz="2400" b="0" baseline="-25000" dirty="0" err="1">
                <a:solidFill>
                  <a:srgbClr val="00B050"/>
                </a:solidFill>
                <a:latin typeface="Consolas" panose="020B0609020204030204" pitchFamily="49" charset="0"/>
                <a:sym typeface="Symbol" pitchFamily="18" charset="2"/>
              </a:rPr>
              <a:t>mean</a:t>
            </a:r>
            <a:r>
              <a:rPr lang="cs-CZ" sz="2400" b="0" baseline="-25000" dirty="0">
                <a:solidFill>
                  <a:srgbClr val="00B050"/>
                </a:solidFill>
                <a:latin typeface="Consolas" panose="020B0609020204030204" pitchFamily="49" charset="0"/>
                <a:sym typeface="Symbol" pitchFamily="18" charset="2"/>
              </a:rPr>
              <a:t>"</a:t>
            </a:r>
            <a:r>
              <a:rPr lang="cs-CZ" sz="2400" b="0" baseline="-25000" dirty="0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)</a:t>
            </a:r>
          </a:p>
          <a:p>
            <a:pPr marL="0" indent="0" algn="ctr">
              <a:buNone/>
            </a:pPr>
            <a:r>
              <a:rPr lang="en-US" sz="2400" b="0" baseline="-25000" dirty="0" err="1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leveneTest</a:t>
            </a:r>
            <a:r>
              <a:rPr lang="en-US" sz="2400" b="0" baseline="-25000" dirty="0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(</a:t>
            </a:r>
            <a:r>
              <a:rPr lang="en-US" sz="2400" b="0" baseline="-25000" dirty="0" err="1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spokojenost,as.factor</a:t>
            </a:r>
            <a:r>
              <a:rPr lang="en-US" sz="2400" b="0" baseline="-25000" dirty="0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(</a:t>
            </a:r>
            <a:r>
              <a:rPr lang="en-US" sz="2400" b="0" baseline="-25000" dirty="0" err="1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typ</a:t>
            </a:r>
            <a:r>
              <a:rPr lang="en-US" sz="2400" b="0" baseline="-25000" dirty="0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),center</a:t>
            </a:r>
            <a:r>
              <a:rPr lang="cs-CZ" sz="2400" b="0" baseline="-25000" dirty="0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=</a:t>
            </a:r>
            <a:r>
              <a:rPr lang="en-US" sz="2400" b="0" baseline="-25000" dirty="0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 =</a:t>
            </a:r>
            <a:r>
              <a:rPr lang="en-US" sz="2400" b="0" baseline="-25000" dirty="0">
                <a:solidFill>
                  <a:srgbClr val="00B050"/>
                </a:solidFill>
                <a:latin typeface="Consolas" panose="020B0609020204030204" pitchFamily="49" charset="0"/>
                <a:sym typeface="Symbol" pitchFamily="18" charset="2"/>
              </a:rPr>
              <a:t>"mean"</a:t>
            </a:r>
            <a:r>
              <a:rPr lang="en-US" sz="2400" b="0" baseline="-25000" dirty="0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)</a:t>
            </a:r>
            <a:endParaRPr lang="cs-CZ" sz="2400" baseline="-25000" dirty="0">
              <a:solidFill>
                <a:srgbClr val="C00000"/>
              </a:solidFill>
              <a:latin typeface="Consolas" panose="020B0609020204030204" pitchFamily="49" charset="0"/>
              <a:sym typeface="Symbol" pitchFamily="18" charset="2"/>
            </a:endParaRPr>
          </a:p>
          <a:p>
            <a:pPr>
              <a:buNone/>
            </a:pPr>
            <a:endParaRPr lang="cs-CZ" sz="1800" baseline="-25000" dirty="0">
              <a:solidFill>
                <a:srgbClr val="C00000"/>
              </a:solidFill>
              <a:sym typeface="Symbol" pitchFamily="18" charset="2"/>
            </a:endParaRPr>
          </a:p>
          <a:p>
            <a:pPr>
              <a:buNone/>
            </a:pPr>
            <a:endParaRPr lang="cs-CZ" sz="1800" baseline="-25000" dirty="0">
              <a:solidFill>
                <a:srgbClr val="C00000"/>
              </a:solidFill>
              <a:sym typeface="Symbol" pitchFamily="18" charset="2"/>
            </a:endParaRPr>
          </a:p>
          <a:p>
            <a:pPr marL="0" indent="0">
              <a:buNone/>
            </a:pPr>
            <a:endParaRPr lang="cs-CZ" sz="1800" b="0" dirty="0">
              <a:solidFill>
                <a:schemeClr val="tx1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>
          <a:xfrm>
            <a:off x="8509000" y="6492875"/>
            <a:ext cx="635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6EE98658-28CE-4CA8-B57A-1E48014DBA48}" type="slidenum">
              <a:rPr lang="cs-CZ" smtClean="0"/>
              <a:pPr>
                <a:defRPr/>
              </a:pPr>
              <a:t>95</a:t>
            </a:fld>
            <a:endParaRPr lang="cs-CZ" dirty="0"/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7E14614D-E1BC-DC7A-26CC-CB6D63D59026}"/>
              </a:ext>
            </a:extLst>
          </p:cNvPr>
          <p:cNvSpPr/>
          <p:nvPr/>
        </p:nvSpPr>
        <p:spPr>
          <a:xfrm>
            <a:off x="1368000" y="1835544"/>
            <a:ext cx="6408000" cy="1728192"/>
          </a:xfrm>
          <a:prstGeom prst="rect">
            <a:avLst/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C9404561-7F16-C440-AFD5-2B1F45380C04}"/>
              </a:ext>
            </a:extLst>
          </p:cNvPr>
          <p:cNvSpPr/>
          <p:nvPr/>
        </p:nvSpPr>
        <p:spPr>
          <a:xfrm>
            <a:off x="1376983" y="4080596"/>
            <a:ext cx="6408000" cy="801368"/>
          </a:xfrm>
          <a:prstGeom prst="rect">
            <a:avLst/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38368455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B8EA585-91A2-E0F8-8739-E6F1A5139F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D</a:t>
            </a:r>
            <a:r>
              <a:rPr lang="cs-CZ" b="1" dirty="0" err="1"/>
              <a:t>vouvýběrový</a:t>
            </a:r>
            <a:r>
              <a:rPr lang="cs-CZ" b="1" dirty="0"/>
              <a:t> </a:t>
            </a:r>
            <a:r>
              <a:rPr lang="cs-CZ" b="1" dirty="0" err="1"/>
              <a:t>Welchův</a:t>
            </a:r>
            <a:r>
              <a:rPr lang="cs-CZ" b="1" dirty="0"/>
              <a:t> t-test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F3570C6-A0E5-21C2-3D65-1AF26A0949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sz="2000" b="0" dirty="0"/>
              <a:t>M</a:t>
            </a:r>
            <a:r>
              <a:rPr lang="cs-CZ" sz="2000" b="0" i="0" u="none" strike="noStrike" baseline="0" dirty="0"/>
              <a:t>odifikace </a:t>
            </a:r>
            <a:r>
              <a:rPr lang="cs-CZ" sz="2000" b="0" i="0" u="none" strike="noStrike" baseline="0" dirty="0" err="1"/>
              <a:t>dvouvýběrového</a:t>
            </a:r>
            <a:r>
              <a:rPr lang="cs-CZ" sz="2000" b="0" i="0" u="none" strike="noStrike" baseline="0" dirty="0"/>
              <a:t> t-testu pro nestejné rozptyly, tzv. </a:t>
            </a:r>
            <a:r>
              <a:rPr lang="cs-CZ" sz="2000" b="0" i="0" u="none" strike="noStrike" baseline="0" dirty="0" err="1">
                <a:latin typeface="CMBX10"/>
              </a:rPr>
              <a:t>Welchův</a:t>
            </a:r>
            <a:r>
              <a:rPr lang="cs-CZ" sz="2000" b="0" i="0" u="none" strike="noStrike" baseline="0" dirty="0">
                <a:latin typeface="CMBX10"/>
              </a:rPr>
              <a:t> test.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sz="2000" b="0" i="0" u="none" strike="noStrike" baseline="0" dirty="0" err="1"/>
              <a:t>Welchův</a:t>
            </a:r>
            <a:r>
              <a:rPr lang="cs-CZ" sz="2000" b="0" i="0" u="none" strike="noStrike" baseline="0" dirty="0"/>
              <a:t> test má jen nepatrně menší sílu než </a:t>
            </a:r>
            <a:r>
              <a:rPr lang="cs-CZ" sz="2000" b="0" i="0" u="none" strike="noStrike" baseline="0" dirty="0" err="1"/>
              <a:t>dvouvýběrový</a:t>
            </a:r>
            <a:r>
              <a:rPr lang="cs-CZ" sz="2000" b="0" i="0" u="none" strike="noStrike" baseline="0" dirty="0"/>
              <a:t> t-test.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sz="2000" b="0" i="0" u="none" strike="noStrike" baseline="0" dirty="0"/>
              <a:t>Stejná nulová i alternativní hypotéza</a:t>
            </a:r>
          </a:p>
          <a:p>
            <a:pPr>
              <a:buFont typeface="Wingdings" panose="05000000000000000000" pitchFamily="2" charset="2"/>
              <a:buChar char="q"/>
            </a:pPr>
            <a:endParaRPr lang="cs-CZ" b="0" dirty="0"/>
          </a:p>
          <a:p>
            <a:pPr>
              <a:buFont typeface="Wingdings" panose="05000000000000000000" pitchFamily="2" charset="2"/>
              <a:buChar char="q"/>
            </a:pPr>
            <a:endParaRPr lang="cs-CZ" b="0" dirty="0"/>
          </a:p>
          <a:p>
            <a:pPr>
              <a:buFont typeface="Wingdings" panose="05000000000000000000" pitchFamily="2" charset="2"/>
              <a:buChar char="q"/>
            </a:pPr>
            <a:endParaRPr lang="cs-CZ" b="0" dirty="0"/>
          </a:p>
          <a:p>
            <a:pPr>
              <a:buFont typeface="Wingdings" panose="05000000000000000000" pitchFamily="2" charset="2"/>
              <a:buChar char="q"/>
            </a:pPr>
            <a:endParaRPr lang="cs-CZ" b="0" dirty="0"/>
          </a:p>
          <a:p>
            <a:pPr>
              <a:buFont typeface="Wingdings" panose="05000000000000000000" pitchFamily="2" charset="2"/>
              <a:buChar char="q"/>
            </a:pPr>
            <a:endParaRPr lang="cs-CZ" b="0" dirty="0"/>
          </a:p>
          <a:p>
            <a:pPr marL="0" indent="0" algn="ctr">
              <a:buNone/>
            </a:pPr>
            <a:r>
              <a:rPr lang="cs-CZ" b="0" dirty="0" err="1">
                <a:latin typeface="Consolas" panose="020B0609020204030204" pitchFamily="49" charset="0"/>
              </a:rPr>
              <a:t>t.test</a:t>
            </a:r>
            <a:r>
              <a:rPr lang="cs-CZ" b="0" dirty="0">
                <a:latin typeface="Consolas" panose="020B0609020204030204" pitchFamily="49" charset="0"/>
              </a:rPr>
              <a:t>(</a:t>
            </a:r>
            <a:r>
              <a:rPr lang="cs-CZ" b="0" dirty="0" err="1">
                <a:latin typeface="Consolas" panose="020B0609020204030204" pitchFamily="49" charset="0"/>
              </a:rPr>
              <a:t>x,faktor</a:t>
            </a:r>
            <a:r>
              <a:rPr lang="cs-CZ" b="0" dirty="0">
                <a:latin typeface="Consolas" panose="020B0609020204030204" pitchFamily="49" charset="0"/>
              </a:rPr>
              <a:t>, </a:t>
            </a:r>
            <a:r>
              <a:rPr lang="cs-CZ" b="0" dirty="0" err="1">
                <a:latin typeface="Consolas" panose="020B0609020204030204" pitchFamily="49" charset="0"/>
              </a:rPr>
              <a:t>var.equal</a:t>
            </a:r>
            <a:r>
              <a:rPr lang="cs-CZ" b="0" dirty="0">
                <a:latin typeface="Consolas" panose="020B0609020204030204" pitchFamily="49" charset="0"/>
              </a:rPr>
              <a:t> = </a:t>
            </a:r>
            <a:r>
              <a:rPr lang="cs-CZ" b="0" dirty="0">
                <a:solidFill>
                  <a:srgbClr val="0070C0"/>
                </a:solidFill>
                <a:latin typeface="Consolas" panose="020B0609020204030204" pitchFamily="49" charset="0"/>
              </a:rPr>
              <a:t>FALSE</a:t>
            </a:r>
            <a:r>
              <a:rPr lang="cs-CZ" b="0" dirty="0">
                <a:latin typeface="Consolas" panose="020B0609020204030204" pitchFamily="49" charset="0"/>
              </a:rPr>
              <a:t>)</a:t>
            </a:r>
          </a:p>
          <a:p>
            <a:pPr marL="0" indent="0" algn="ctr">
              <a:buNone/>
            </a:pPr>
            <a:r>
              <a:rPr lang="cs-CZ" b="0" dirty="0" err="1">
                <a:latin typeface="Consolas" panose="020B0609020204030204" pitchFamily="49" charset="0"/>
              </a:rPr>
              <a:t>t.test</a:t>
            </a:r>
            <a:r>
              <a:rPr lang="cs-CZ" b="0" dirty="0">
                <a:latin typeface="Consolas" panose="020B0609020204030204" pitchFamily="49" charset="0"/>
              </a:rPr>
              <a:t>(</a:t>
            </a:r>
            <a:r>
              <a:rPr lang="cs-CZ" b="0" dirty="0" err="1">
                <a:latin typeface="Consolas" panose="020B0609020204030204" pitchFamily="49" charset="0"/>
              </a:rPr>
              <a:t>spokojenost~as.factor</a:t>
            </a:r>
            <a:r>
              <a:rPr lang="cs-CZ" b="0" dirty="0">
                <a:latin typeface="Consolas" panose="020B0609020204030204" pitchFamily="49" charset="0"/>
              </a:rPr>
              <a:t>(typ),</a:t>
            </a:r>
            <a:r>
              <a:rPr lang="cs-CZ" b="0" dirty="0" err="1">
                <a:latin typeface="Consolas" panose="020B0609020204030204" pitchFamily="49" charset="0"/>
              </a:rPr>
              <a:t>var.equal</a:t>
            </a:r>
            <a:r>
              <a:rPr lang="cs-CZ" b="0" dirty="0">
                <a:latin typeface="Consolas" panose="020B0609020204030204" pitchFamily="49" charset="0"/>
              </a:rPr>
              <a:t> = </a:t>
            </a:r>
            <a:r>
              <a:rPr lang="cs-CZ" b="0" dirty="0">
                <a:solidFill>
                  <a:srgbClr val="0070C0"/>
                </a:solidFill>
                <a:latin typeface="Consolas" panose="020B0609020204030204" pitchFamily="49" charset="0"/>
              </a:rPr>
              <a:t>FALSE</a:t>
            </a:r>
            <a:r>
              <a:rPr lang="cs-CZ" b="0" dirty="0">
                <a:latin typeface="Consolas" panose="020B0609020204030204" pitchFamily="49" charset="0"/>
              </a:rPr>
              <a:t>)</a:t>
            </a:r>
          </a:p>
        </p:txBody>
      </p:sp>
      <p:sp>
        <p:nvSpPr>
          <p:cNvPr id="4" name="Zástupný obsah 6">
            <a:extLst>
              <a:ext uri="{FF2B5EF4-FFF2-40B4-BE49-F238E27FC236}">
                <a16:creationId xmlns:a16="http://schemas.microsoft.com/office/drawing/2014/main" id="{5329F6A6-62EF-E729-E6CF-28B1386982B2}"/>
              </a:ext>
            </a:extLst>
          </p:cNvPr>
          <p:cNvSpPr txBox="1">
            <a:spLocks/>
          </p:cNvSpPr>
          <p:nvPr/>
        </p:nvSpPr>
        <p:spPr>
          <a:xfrm>
            <a:off x="611560" y="2263071"/>
            <a:ext cx="8126934" cy="126188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2000" b="1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8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16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6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lang="cs-CZ"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1" indent="0">
              <a:buNone/>
            </a:pPr>
            <a:endParaRPr lang="ar-AE" dirty="0">
              <a:solidFill>
                <a:schemeClr val="tx1"/>
              </a:solidFill>
            </a:endParaRP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5BD82E7F-0DCB-962C-DF6A-E014D9F7852F}"/>
              </a:ext>
            </a:extLst>
          </p:cNvPr>
          <p:cNvSpPr txBox="1"/>
          <p:nvPr/>
        </p:nvSpPr>
        <p:spPr>
          <a:xfrm>
            <a:off x="-216532" y="2266115"/>
            <a:ext cx="9577064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14400" lvl="2" indent="0">
              <a:buNone/>
            </a:pPr>
            <a:r>
              <a:rPr lang="cs-CZ" sz="2000" dirty="0">
                <a:solidFill>
                  <a:schemeClr val="accent6"/>
                </a:solidFill>
              </a:rPr>
              <a:t>H</a:t>
            </a:r>
            <a:r>
              <a:rPr lang="cs-CZ" sz="2000" baseline="-25000" dirty="0">
                <a:solidFill>
                  <a:schemeClr val="accent6"/>
                </a:solidFill>
              </a:rPr>
              <a:t>0</a:t>
            </a:r>
            <a:r>
              <a:rPr lang="cs-CZ" sz="2000" dirty="0">
                <a:solidFill>
                  <a:schemeClr val="accent6"/>
                </a:solidFill>
              </a:rPr>
              <a:t>: </a:t>
            </a:r>
            <a:r>
              <a:rPr lang="cs-CZ" sz="2000" dirty="0"/>
              <a:t>obě pozorované veličiny pochází z rozdělení se stejnou střední hodnotou</a:t>
            </a:r>
          </a:p>
          <a:p>
            <a:pPr marL="1371600" lvl="3" indent="0">
              <a:buNone/>
            </a:pPr>
            <a:r>
              <a:rPr lang="el-GR" sz="1600" i="1" dirty="0">
                <a:solidFill>
                  <a:schemeClr val="accent6"/>
                </a:solidFill>
              </a:rPr>
              <a:t>μ1 = μ2</a:t>
            </a:r>
          </a:p>
          <a:p>
            <a:pPr marL="914400" lvl="2" indent="0">
              <a:buNone/>
            </a:pPr>
            <a:r>
              <a:rPr lang="cs-CZ" sz="2000" dirty="0">
                <a:solidFill>
                  <a:schemeClr val="accent6"/>
                </a:solidFill>
              </a:rPr>
              <a:t>H</a:t>
            </a:r>
            <a:r>
              <a:rPr lang="cs-CZ" sz="2000" baseline="-25000" dirty="0">
                <a:solidFill>
                  <a:schemeClr val="accent6"/>
                </a:solidFill>
              </a:rPr>
              <a:t>A</a:t>
            </a:r>
            <a:r>
              <a:rPr lang="cs-CZ" sz="2000" dirty="0">
                <a:solidFill>
                  <a:schemeClr val="accent6"/>
                </a:solidFill>
              </a:rPr>
              <a:t>: </a:t>
            </a:r>
            <a:r>
              <a:rPr lang="cs-CZ" sz="2000" dirty="0"/>
              <a:t>střední hodnoty rozdělení pozorovaných veličin se liší</a:t>
            </a:r>
          </a:p>
          <a:p>
            <a:pPr marL="1371600" lvl="3" indent="0">
              <a:spcBef>
                <a:spcPts val="0"/>
              </a:spcBef>
              <a:buNone/>
            </a:pPr>
            <a:r>
              <a:rPr lang="el-GR" sz="2000" i="1" dirty="0">
                <a:solidFill>
                  <a:schemeClr val="accent6"/>
                </a:solidFill>
              </a:rPr>
              <a:t>μ</a:t>
            </a:r>
            <a:r>
              <a:rPr lang="cs-CZ" sz="2000" i="1" baseline="-25000" dirty="0">
                <a:solidFill>
                  <a:schemeClr val="accent6"/>
                </a:solidFill>
              </a:rPr>
              <a:t>1 </a:t>
            </a:r>
            <a:r>
              <a:rPr lang="cs-CZ" sz="2000" i="1" dirty="0">
                <a:solidFill>
                  <a:schemeClr val="accent6"/>
                </a:solidFill>
              </a:rPr>
              <a:t>≠</a:t>
            </a:r>
            <a:r>
              <a:rPr lang="el-GR" sz="2000" i="1" dirty="0">
                <a:solidFill>
                  <a:schemeClr val="accent6"/>
                </a:solidFill>
              </a:rPr>
              <a:t> μ</a:t>
            </a:r>
            <a:r>
              <a:rPr lang="cs-CZ" sz="2000" i="1" baseline="-25000" dirty="0">
                <a:solidFill>
                  <a:schemeClr val="accent6"/>
                </a:solidFill>
              </a:rPr>
              <a:t>2</a:t>
            </a:r>
            <a:endParaRPr lang="cs-CZ" sz="2000" i="1" baseline="30000" dirty="0">
              <a:solidFill>
                <a:schemeClr val="accent6"/>
              </a:solidFill>
            </a:endParaRPr>
          </a:p>
        </p:txBody>
      </p:sp>
      <p:sp>
        <p:nvSpPr>
          <p:cNvPr id="8" name="Zástupný obsah 6">
            <a:extLst>
              <a:ext uri="{FF2B5EF4-FFF2-40B4-BE49-F238E27FC236}">
                <a16:creationId xmlns:a16="http://schemas.microsoft.com/office/drawing/2014/main" id="{8B038CE3-3CF9-CF76-CA9E-372A8DCC1F3A}"/>
              </a:ext>
            </a:extLst>
          </p:cNvPr>
          <p:cNvSpPr txBox="1">
            <a:spLocks/>
          </p:cNvSpPr>
          <p:nvPr/>
        </p:nvSpPr>
        <p:spPr>
          <a:xfrm>
            <a:off x="603291" y="3626143"/>
            <a:ext cx="8126934" cy="1261884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2000" b="1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8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16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6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lang="cs-CZ"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1" indent="0">
              <a:buNone/>
            </a:pPr>
            <a:endParaRPr lang="ar-AE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455910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D62BFB5-626F-2F05-E971-DE84AADAE7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Síla efektu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406BD87-0130-43DF-6501-E4B1E10455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b="0" dirty="0"/>
              <a:t>Síla efektu se může měnit v závislosti na použité statistické metodě a na použitém typu dat.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b="0" dirty="0"/>
              <a:t>Existuje několik různých statistických ukazatelů pro sílu efektu, jako je </a:t>
            </a:r>
            <a:r>
              <a:rPr lang="cs-CZ" b="0" dirty="0" err="1"/>
              <a:t>Cohenova</a:t>
            </a:r>
            <a:r>
              <a:rPr lang="cs-CZ" b="0" dirty="0"/>
              <a:t> D, </a:t>
            </a:r>
            <a:r>
              <a:rPr lang="cs-CZ" b="0" dirty="0" err="1"/>
              <a:t>Pearsonův</a:t>
            </a:r>
            <a:r>
              <a:rPr lang="cs-CZ" b="0" dirty="0"/>
              <a:t> korelační koeficient  nebo poměr šancí.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b="0" dirty="0"/>
              <a:t>Tyto ukazatele mají různé významy a lze je použít v různých situacích.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>
                <a:solidFill>
                  <a:schemeClr val="accent6"/>
                </a:solidFill>
              </a:rPr>
              <a:t>V praxi se síla efektu používá k určení praktické významnosti rozdílu mezi výběry.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b="0" dirty="0"/>
              <a:t>Pokud je síla efektu vysoká, znamená to, že rozdíl mezi soubory dat je velký a má praktický význam, naopak, pokud je síla efektu nízká, znamená to, že rozdíl mezi výběry je malý a nemá praktický význam.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88353977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D62BFB5-626F-2F05-E971-DE84AADAE7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Cohenovo</a:t>
            </a:r>
            <a:r>
              <a:rPr lang="cs-CZ" dirty="0"/>
              <a:t> 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2406BD87-0130-43DF-6501-E4B1E104557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>
                  <a:buFont typeface="Wingdings" panose="05000000000000000000" pitchFamily="2" charset="2"/>
                  <a:buChar char="q"/>
                </a:pPr>
                <a:r>
                  <a:rPr lang="cs-CZ" dirty="0"/>
                  <a:t>Udává standardizovaný rozdíl mezi dvěma středními hodnotami.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b="0" dirty="0"/>
                  <a:t>Může nabývat kladných i záporných hodnot.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b="0" dirty="0"/>
                  <a:t>Kladná hodnota znamená, že průměr první skupiny je větší než průměr druhé skupiny.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b="0" dirty="0"/>
                  <a:t>Záporná hodnota znamená, že průměr druhé skupiny je větší než průměr první skupiny.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𝒅</m:t>
                      </m:r>
                      <m:r>
                        <a:rPr lang="cs-CZ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𝝁</m:t>
                              </m:r>
                            </m:e>
                            <m:sub>
                              <m:r>
                                <a:rPr lang="cs-CZ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  <m:r>
                            <a:rPr lang="cs-CZ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cs-CZ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𝝁</m:t>
                              </m:r>
                            </m:e>
                            <m:sub>
                              <m:r>
                                <a:rPr lang="cs-CZ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𝟐</m:t>
                              </m:r>
                            </m:sub>
                          </m:sSub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(</m:t>
                              </m:r>
                              <m:f>
                                <m:fPr>
                                  <m:ctrlPr>
                                    <a:rPr lang="cs-CZ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Sup>
                                    <m:sSubSupPr>
                                      <m:ctrlPr>
                                        <a:rPr lang="cs-CZ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cs-CZ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𝒔</m:t>
                                      </m:r>
                                    </m:e>
                                    <m:sub>
                                      <m:r>
                                        <a:rPr lang="cs-CZ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𝟏</m:t>
                                      </m:r>
                                    </m:sub>
                                    <m:sup>
                                      <m:r>
                                        <a:rPr lang="cs-CZ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𝟐</m:t>
                                      </m:r>
                                    </m:sup>
                                  </m:sSubSup>
                                  <m:r>
                                    <a:rPr lang="cs-CZ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+</m:t>
                                  </m:r>
                                  <m:sSubSup>
                                    <m:sSubSupPr>
                                      <m:ctrlPr>
                                        <a:rPr lang="cs-CZ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cs-CZ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𝒔</m:t>
                                      </m:r>
                                    </m:e>
                                    <m:sub>
                                      <m:r>
                                        <a:rPr lang="cs-CZ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𝟐</m:t>
                                      </m:r>
                                    </m:sub>
                                    <m:sup>
                                      <m:r>
                                        <a:rPr lang="cs-CZ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𝟐</m:t>
                                      </m:r>
                                    </m:sup>
                                  </m:sSubSup>
                                </m:num>
                                <m:den>
                                  <m:r>
                                    <a:rPr lang="cs-CZ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𝟐</m:t>
                                  </m:r>
                                </m:den>
                              </m:f>
                              <m:r>
                                <a:rPr lang="cs-CZ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)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cs-CZ" dirty="0"/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dirty="0">
                    <a:solidFill>
                      <a:schemeClr val="accent6"/>
                    </a:solidFill>
                  </a:rPr>
                  <a:t>Hodnoty lze interpretovat následovně:</a:t>
                </a:r>
              </a:p>
              <a:p>
                <a:pPr marL="685800" lvl="1">
                  <a:buFont typeface="Wingdings" panose="05000000000000000000" pitchFamily="2" charset="2"/>
                  <a:buChar char="Ø"/>
                </a:pPr>
                <a:r>
                  <a:rPr lang="cs-CZ" dirty="0"/>
                  <a:t> 	do 0,2 		velmi slabý efekt </a:t>
                </a:r>
              </a:p>
              <a:p>
                <a:pPr marL="685800" lvl="1">
                  <a:buFont typeface="Wingdings" panose="05000000000000000000" pitchFamily="2" charset="2"/>
                  <a:buChar char="Ø"/>
                </a:pPr>
                <a:r>
                  <a:rPr lang="cs-CZ" dirty="0"/>
                  <a:t>	0,2 až 0,5 	slabý efekt</a:t>
                </a:r>
              </a:p>
              <a:p>
                <a:pPr marL="685800" lvl="1">
                  <a:buFont typeface="Wingdings" panose="05000000000000000000" pitchFamily="2" charset="2"/>
                  <a:buChar char="Ø"/>
                </a:pPr>
                <a:r>
                  <a:rPr lang="cs-CZ" dirty="0"/>
                  <a:t>	0,5 až 0,8 	střední efekt</a:t>
                </a:r>
              </a:p>
              <a:p>
                <a:pPr marL="685800" lvl="1">
                  <a:buFont typeface="Wingdings" panose="05000000000000000000" pitchFamily="2" charset="2"/>
                  <a:buChar char="Ø"/>
                </a:pPr>
                <a:r>
                  <a:rPr lang="cs-CZ" dirty="0"/>
                  <a:t>	0,8 		silný efekt</a:t>
                </a: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2406BD87-0130-43DF-6501-E4B1E104557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35" t="-696" r="-98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58847999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8F992E14-6B0B-4316-BBE5-E8577BBC44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800" dirty="0" err="1"/>
              <a:t>Wilcoxon</a:t>
            </a:r>
            <a:r>
              <a:rPr lang="cs-CZ" sz="2800" dirty="0"/>
              <a:t> sum-rank test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ástupný obsah 4">
                <a:extLst>
                  <a:ext uri="{FF2B5EF4-FFF2-40B4-BE49-F238E27FC236}">
                    <a16:creationId xmlns:a16="http://schemas.microsoft.com/office/drawing/2014/main" id="{82785513-4D1A-45D5-99C0-AB7599F1B9D9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>
              <a:xfrm>
                <a:off x="216000" y="899999"/>
                <a:ext cx="8316440" cy="5256000"/>
              </a:xfrm>
            </p:spPr>
            <p:txBody>
              <a:bodyPr>
                <a:noAutofit/>
              </a:bodyPr>
              <a:lstStyle/>
              <a:p>
                <a:pPr>
                  <a:buFont typeface="Wingdings" panose="05000000000000000000" pitchFamily="2" charset="2"/>
                  <a:buChar char="q"/>
                </a:pPr>
                <a:r>
                  <a:rPr lang="cs-CZ" sz="1800" dirty="0"/>
                  <a:t>Dva nezávislé výběry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sz="1800" dirty="0">
                    <a:solidFill>
                      <a:schemeClr val="accent6"/>
                    </a:solidFill>
                  </a:rPr>
                  <a:t>H</a:t>
                </a:r>
                <a:r>
                  <a:rPr lang="cs-CZ" sz="1800" baseline="-25000" dirty="0">
                    <a:solidFill>
                      <a:schemeClr val="accent6"/>
                    </a:solidFill>
                  </a:rPr>
                  <a:t>0</a:t>
                </a:r>
                <a:r>
                  <a:rPr lang="cs-CZ" sz="1800" dirty="0">
                    <a:solidFill>
                      <a:schemeClr val="accent6"/>
                    </a:solidFill>
                  </a:rPr>
                  <a:t>: obě pozorované veličiny pochází ze stejného rozdělení</a:t>
                </a:r>
                <a:endParaRPr lang="cs-CZ" sz="1800" i="1" baseline="30000" dirty="0">
                  <a:solidFill>
                    <a:schemeClr val="accent6"/>
                  </a:solidFill>
                </a:endParaRP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sz="1800" dirty="0">
                    <a:solidFill>
                      <a:schemeClr val="accent6"/>
                    </a:solidFill>
                  </a:rPr>
                  <a:t>H</a:t>
                </a:r>
                <a:r>
                  <a:rPr lang="cs-CZ" sz="1800" baseline="-25000" dirty="0">
                    <a:solidFill>
                      <a:schemeClr val="accent6"/>
                    </a:solidFill>
                  </a:rPr>
                  <a:t>A</a:t>
                </a:r>
                <a:r>
                  <a:rPr lang="cs-CZ" sz="1800" dirty="0">
                    <a:solidFill>
                      <a:schemeClr val="accent6"/>
                    </a:solidFill>
                  </a:rPr>
                  <a:t>: každá ze dvou pozorovaných veličin pochází z jiného rozdělení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sz="1800" dirty="0"/>
                  <a:t>Neparametrická alternativa t-testu pro dva nezávislé výběry</a:t>
                </a:r>
              </a:p>
              <a:p>
                <a:pPr lvl="1">
                  <a:buFont typeface="Wingdings" panose="05000000000000000000" pitchFamily="2" charset="2"/>
                  <a:buChar char="q"/>
                </a:pPr>
                <a:r>
                  <a:rPr lang="cs-CZ" sz="1600" dirty="0"/>
                  <a:t>bez předpokladu normálního rozdělení ve výběrech</a:t>
                </a:r>
              </a:p>
              <a:p>
                <a:pPr lvl="1">
                  <a:buFont typeface="Wingdings" panose="05000000000000000000" pitchFamily="2" charset="2"/>
                  <a:buChar char="q"/>
                </a:pPr>
                <a:r>
                  <a:rPr lang="cs-CZ" sz="1600" dirty="0"/>
                  <a:t>není třeba řešit shodu či neshodu rozptylů</a:t>
                </a:r>
              </a:p>
              <a:p>
                <a:pPr lvl="1">
                  <a:buFont typeface="Wingdings" panose="05000000000000000000" pitchFamily="2" charset="2"/>
                  <a:buChar char="q"/>
                </a:pPr>
                <a:endParaRPr lang="cs-CZ" sz="1600" dirty="0"/>
              </a:p>
              <a:p>
                <a:pPr marL="5715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: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: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cs-CZ" b="1" dirty="0">
                  <a:ea typeface="Cambria Math" panose="02040503050406030204" pitchFamily="18" charset="0"/>
                </a:endParaRPr>
              </a:p>
              <a:p>
                <a:pPr marL="57150" indent="0" algn="ctr">
                  <a:buNone/>
                </a:pPr>
                <a:r>
                  <a:rPr lang="pl-PL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wilcox.test(x,y,paired=</a:t>
                </a:r>
                <a:r>
                  <a:rPr lang="pl-PL" b="0" dirty="0">
                    <a:solidFill>
                      <a:srgbClr val="0070C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FALSE</a:t>
                </a:r>
                <a:r>
                  <a:rPr lang="pl-PL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)</a:t>
                </a:r>
                <a:endParaRPr lang="cs-CZ" b="0" dirty="0">
                  <a:latin typeface="Consolas" panose="020B0609020204030204" pitchFamily="49" charset="0"/>
                  <a:ea typeface="Cambria Math" panose="02040503050406030204" pitchFamily="18" charset="0"/>
                </a:endParaRPr>
              </a:p>
              <a:p>
                <a:pPr marL="57150" indent="0" algn="ctr">
                  <a:buNone/>
                </a:pPr>
                <a:endParaRPr lang="cs-CZ" b="1" dirty="0">
                  <a:ea typeface="Cambria Math" panose="02040503050406030204" pitchFamily="18" charset="0"/>
                </a:endParaRPr>
              </a:p>
              <a:p>
                <a:pPr marL="5715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: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sub>
                      </m:sSub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: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i="1">
                          <a:latin typeface="Cambria Math" panose="02040503050406030204" pitchFamily="18" charset="0"/>
                        </a:rPr>
                        <m:t>&gt;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cs-CZ" dirty="0">
                  <a:ea typeface="Cambria Math" panose="02040503050406030204" pitchFamily="18" charset="0"/>
                </a:endParaRPr>
              </a:p>
              <a:p>
                <a:pPr marL="57150" indent="0" algn="ctr">
                  <a:buNone/>
                </a:pPr>
                <a:r>
                  <a:rPr lang="cs-CZ" b="0" dirty="0" err="1">
                    <a:latin typeface="Consolas" panose="020B0609020204030204" pitchFamily="49" charset="0"/>
                    <a:ea typeface="Cambria Math" panose="02040503050406030204" pitchFamily="18" charset="0"/>
                  </a:rPr>
                  <a:t>wilcox.test</a:t>
                </a:r>
                <a:r>
                  <a:rPr lang="cs-CZ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(</a:t>
                </a:r>
                <a:r>
                  <a:rPr lang="cs-CZ" b="0" dirty="0" err="1">
                    <a:latin typeface="Consolas" panose="020B0609020204030204" pitchFamily="49" charset="0"/>
                    <a:ea typeface="Cambria Math" panose="02040503050406030204" pitchFamily="18" charset="0"/>
                  </a:rPr>
                  <a:t>x,y,paired</a:t>
                </a:r>
                <a:r>
                  <a:rPr lang="cs-CZ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=</a:t>
                </a:r>
                <a:r>
                  <a:rPr lang="cs-CZ" b="0" dirty="0" err="1">
                    <a:solidFill>
                      <a:srgbClr val="0070C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FALSE</a:t>
                </a:r>
                <a:r>
                  <a:rPr lang="cs-CZ" b="0" dirty="0" err="1">
                    <a:latin typeface="Consolas" panose="020B0609020204030204" pitchFamily="49" charset="0"/>
                    <a:ea typeface="Cambria Math" panose="02040503050406030204" pitchFamily="18" charset="0"/>
                  </a:rPr>
                  <a:t>,alternative</a:t>
                </a:r>
                <a:r>
                  <a:rPr lang="cs-CZ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=</a:t>
                </a:r>
                <a:r>
                  <a:rPr lang="cs-CZ" b="0" dirty="0">
                    <a:solidFill>
                      <a:srgbClr val="00B05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"</a:t>
                </a:r>
                <a:r>
                  <a:rPr lang="cs-CZ" b="0" dirty="0" err="1">
                    <a:solidFill>
                      <a:srgbClr val="00B05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greater</a:t>
                </a:r>
                <a:r>
                  <a:rPr lang="cs-CZ" b="0" dirty="0">
                    <a:solidFill>
                      <a:srgbClr val="00B05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"</a:t>
                </a:r>
                <a:r>
                  <a:rPr lang="cs-CZ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)</a:t>
                </a:r>
              </a:p>
              <a:p>
                <a:pPr marL="57150" indent="0">
                  <a:buNone/>
                </a:pPr>
                <a:endParaRPr lang="cs-CZ" dirty="0">
                  <a:ea typeface="Cambria Math" panose="02040503050406030204" pitchFamily="18" charset="0"/>
                </a:endParaRPr>
              </a:p>
              <a:p>
                <a:pPr marL="5715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: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≥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: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cs-CZ" b="1" dirty="0">
                  <a:ea typeface="Cambria Math" panose="02040503050406030204" pitchFamily="18" charset="0"/>
                </a:endParaRPr>
              </a:p>
              <a:p>
                <a:pPr marL="57150" indent="0" algn="ctr">
                  <a:buNone/>
                </a:pPr>
                <a:r>
                  <a:rPr lang="cs-CZ" b="0" dirty="0" err="1">
                    <a:latin typeface="Consolas" panose="020B0609020204030204" pitchFamily="49" charset="0"/>
                    <a:ea typeface="Cambria Math" panose="02040503050406030204" pitchFamily="18" charset="0"/>
                  </a:rPr>
                  <a:t>wilcox.test</a:t>
                </a:r>
                <a:r>
                  <a:rPr lang="cs-CZ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(</a:t>
                </a:r>
                <a:r>
                  <a:rPr lang="cs-CZ" b="0" dirty="0" err="1">
                    <a:latin typeface="Consolas" panose="020B0609020204030204" pitchFamily="49" charset="0"/>
                    <a:ea typeface="Cambria Math" panose="02040503050406030204" pitchFamily="18" charset="0"/>
                  </a:rPr>
                  <a:t>x,y,paired</a:t>
                </a:r>
                <a:r>
                  <a:rPr lang="cs-CZ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=</a:t>
                </a:r>
                <a:r>
                  <a:rPr lang="cs-CZ" b="0" dirty="0" err="1">
                    <a:solidFill>
                      <a:srgbClr val="0070C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FALSE</a:t>
                </a:r>
                <a:r>
                  <a:rPr lang="cs-CZ" b="0" dirty="0" err="1">
                    <a:latin typeface="Consolas" panose="020B0609020204030204" pitchFamily="49" charset="0"/>
                    <a:ea typeface="Cambria Math" panose="02040503050406030204" pitchFamily="18" charset="0"/>
                  </a:rPr>
                  <a:t>,alternative</a:t>
                </a:r>
                <a:r>
                  <a:rPr lang="cs-CZ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=</a:t>
                </a:r>
                <a:r>
                  <a:rPr lang="cs-CZ" b="0" dirty="0">
                    <a:solidFill>
                      <a:srgbClr val="00B05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"</a:t>
                </a:r>
                <a:r>
                  <a:rPr lang="cs-CZ" b="0" dirty="0" err="1">
                    <a:solidFill>
                      <a:srgbClr val="00B05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less</a:t>
                </a:r>
                <a:r>
                  <a:rPr lang="cs-CZ" b="0" dirty="0">
                    <a:solidFill>
                      <a:srgbClr val="00B05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"</a:t>
                </a:r>
                <a:r>
                  <a:rPr lang="cs-CZ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)</a:t>
                </a:r>
              </a:p>
              <a:p>
                <a:pPr marL="457200" lvl="1" indent="0">
                  <a:buNone/>
                </a:pPr>
                <a:endParaRPr lang="cs-CZ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5" name="Zástupný obsah 4">
                <a:extLst>
                  <a:ext uri="{FF2B5EF4-FFF2-40B4-BE49-F238E27FC236}">
                    <a16:creationId xmlns:a16="http://schemas.microsoft.com/office/drawing/2014/main" id="{82785513-4D1A-45D5-99C0-AB7599F1B9D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216000" y="899999"/>
                <a:ext cx="8316440" cy="5256000"/>
              </a:xfrm>
              <a:blipFill>
                <a:blip r:embed="rId3"/>
                <a:stretch>
                  <a:fillRect l="-440" t="-69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04804595"/>
      </p:ext>
    </p:extLst>
  </p:cSld>
  <p:clrMapOvr>
    <a:masterClrMapping/>
  </p:clrMapOvr>
</p:sld>
</file>

<file path=ppt/theme/theme1.xml><?xml version="1.0" encoding="utf-8"?>
<a:theme xmlns:a="http://schemas.openxmlformats.org/drawingml/2006/main" name="Sablona Acrea_Vyuka">
  <a:themeElements>
    <a:clrScheme name="Acrea_barvy">
      <a:dk1>
        <a:sysClr val="windowText" lastClr="000000"/>
      </a:dk1>
      <a:lt1>
        <a:sysClr val="window" lastClr="FFFFFF"/>
      </a:lt1>
      <a:dk2>
        <a:srgbClr val="406CAE"/>
      </a:dk2>
      <a:lt2>
        <a:srgbClr val="F2F2F2"/>
      </a:lt2>
      <a:accent1>
        <a:srgbClr val="A5A5A5"/>
      </a:accent1>
      <a:accent2>
        <a:srgbClr val="FFED00"/>
      </a:accent2>
      <a:accent3>
        <a:srgbClr val="00A096"/>
      </a:accent3>
      <a:accent4>
        <a:srgbClr val="8C7B70"/>
      </a:accent4>
      <a:accent5>
        <a:srgbClr val="A6589A"/>
      </a:accent5>
      <a:accent6>
        <a:srgbClr val="EE9837"/>
      </a:accent6>
      <a:hlink>
        <a:srgbClr val="406CAE"/>
      </a:hlink>
      <a:folHlink>
        <a:srgbClr val="3F3F3F"/>
      </a:folHlink>
    </a:clrScheme>
    <a:fontScheme name="acrea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Vlastní návrh">
  <a:themeElements>
    <a:clrScheme name="Acrea_barvy">
      <a:dk1>
        <a:sysClr val="windowText" lastClr="000000"/>
      </a:dk1>
      <a:lt1>
        <a:sysClr val="window" lastClr="FFFFFF"/>
      </a:lt1>
      <a:dk2>
        <a:srgbClr val="406CAE"/>
      </a:dk2>
      <a:lt2>
        <a:srgbClr val="F2F2F2"/>
      </a:lt2>
      <a:accent1>
        <a:srgbClr val="A5A5A5"/>
      </a:accent1>
      <a:accent2>
        <a:srgbClr val="FFED00"/>
      </a:accent2>
      <a:accent3>
        <a:srgbClr val="00A096"/>
      </a:accent3>
      <a:accent4>
        <a:srgbClr val="8C7B70"/>
      </a:accent4>
      <a:accent5>
        <a:srgbClr val="A6589A"/>
      </a:accent5>
      <a:accent6>
        <a:srgbClr val="EE9837"/>
      </a:accent6>
      <a:hlink>
        <a:srgbClr val="406CAE"/>
      </a:hlink>
      <a:folHlink>
        <a:srgbClr val="3F3F3F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Vlastní návrh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1f354f2-db32-487f-8d0d-bbffabe2daa9" xsi:nil="true"/>
    <lcf76f155ced4ddcb4097134ff3c332f xmlns="f551f304-35f1-4822-bd5a-86468bd4639c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5180342E5E45A49BAE3ED635830AA46" ma:contentTypeVersion="16" ma:contentTypeDescription="Create a new document." ma:contentTypeScope="" ma:versionID="3b7488872cce60622fdfcaa29af6b4d8">
  <xsd:schema xmlns:xsd="http://www.w3.org/2001/XMLSchema" xmlns:xs="http://www.w3.org/2001/XMLSchema" xmlns:p="http://schemas.microsoft.com/office/2006/metadata/properties" xmlns:ns2="f551f304-35f1-4822-bd5a-86468bd4639c" xmlns:ns3="c1f354f2-db32-487f-8d0d-bbffabe2daa9" targetNamespace="http://schemas.microsoft.com/office/2006/metadata/properties" ma:root="true" ma:fieldsID="6df489f6f44f12d4cbc7440f650000a8" ns2:_="" ns3:_="">
    <xsd:import namespace="f551f304-35f1-4822-bd5a-86468bd4639c"/>
    <xsd:import namespace="c1f354f2-db32-487f-8d0d-bbffabe2da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51f304-35f1-4822-bd5a-86468bd463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0715ead6-af98-4a11-8a19-32ca7283ed6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f354f2-db32-487f-8d0d-bbffabe2daa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38833ad-1fb9-44b8-9764-2ee1e97d0f46}" ma:internalName="TaxCatchAll" ma:showField="CatchAllData" ma:web="c1f354f2-db32-487f-8d0d-bbffabe2da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AF75AE2-859B-4BAC-9980-0611154FA203}">
  <ds:schemaRefs>
    <ds:schemaRef ds:uri="http://purl.org/dc/elements/1.1/"/>
    <ds:schemaRef ds:uri="http://schemas.microsoft.com/office/infopath/2007/PartnerControls"/>
    <ds:schemaRef ds:uri="c1f354f2-db32-487f-8d0d-bbffabe2daa9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f551f304-35f1-4822-bd5a-86468bd4639c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71A3EEC-7E07-473C-94C1-1F142AD8397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551f304-35f1-4822-bd5a-86468bd4639c"/>
    <ds:schemaRef ds:uri="c1f354f2-db32-487f-8d0d-bbffabe2daa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C848412-C878-4795-9FFB-58EA20D2F2E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Sablona Acrea_Vyuka</Template>
  <TotalTime>2169</TotalTime>
  <Words>11568</Words>
  <Application>Microsoft Office PowerPoint</Application>
  <PresentationFormat>Předvádění na obrazovce (4:3)</PresentationFormat>
  <Paragraphs>1776</Paragraphs>
  <Slides>186</Slides>
  <Notes>18</Notes>
  <HiddenSlides>0</HiddenSlides>
  <MMClips>0</MMClips>
  <ScaleCrop>false</ScaleCrop>
  <HeadingPairs>
    <vt:vector size="8" baseType="variant">
      <vt:variant>
        <vt:lpstr>Použitá písma</vt:lpstr>
      </vt:variant>
      <vt:variant>
        <vt:i4>11</vt:i4>
      </vt:variant>
      <vt:variant>
        <vt:lpstr>Motiv</vt:lpstr>
      </vt:variant>
      <vt:variant>
        <vt:i4>3</vt:i4>
      </vt:variant>
      <vt:variant>
        <vt:lpstr>Vložené servery OLE</vt:lpstr>
      </vt:variant>
      <vt:variant>
        <vt:i4>2</vt:i4>
      </vt:variant>
      <vt:variant>
        <vt:lpstr>Nadpisy snímků</vt:lpstr>
      </vt:variant>
      <vt:variant>
        <vt:i4>186</vt:i4>
      </vt:variant>
    </vt:vector>
  </HeadingPairs>
  <TitlesOfParts>
    <vt:vector size="202" baseType="lpstr">
      <vt:lpstr>Arial</vt:lpstr>
      <vt:lpstr>Calibri</vt:lpstr>
      <vt:lpstr>Cambria Math</vt:lpstr>
      <vt:lpstr>CMBX10</vt:lpstr>
      <vt:lpstr>Consolas</vt:lpstr>
      <vt:lpstr>LMRoman10-Regular</vt:lpstr>
      <vt:lpstr>Symbol</vt:lpstr>
      <vt:lpstr>Times</vt:lpstr>
      <vt:lpstr>Times New Roman</vt:lpstr>
      <vt:lpstr>Tw Cen MT</vt:lpstr>
      <vt:lpstr>Wingdings</vt:lpstr>
      <vt:lpstr>Sablona Acrea_Vyuka</vt:lpstr>
      <vt:lpstr>Vlastní návrh</vt:lpstr>
      <vt:lpstr>1_Vlastní návrh</vt:lpstr>
      <vt:lpstr>Rovnice</vt:lpstr>
      <vt:lpstr>Obrázek</vt:lpstr>
      <vt:lpstr>Základy statistiky v jazyce R</vt:lpstr>
      <vt:lpstr>Program kurzu </vt:lpstr>
      <vt:lpstr>Program kurzu </vt:lpstr>
      <vt:lpstr>Harmonogram kurzu </vt:lpstr>
      <vt:lpstr>Vizualizace dat v jazyce R</vt:lpstr>
      <vt:lpstr>Balík ggplot2</vt:lpstr>
      <vt:lpstr>Funkce ggplot()</vt:lpstr>
      <vt:lpstr>1. Vrstva</vt:lpstr>
      <vt:lpstr>Jak vyvolat funkci ggplot()</vt:lpstr>
      <vt:lpstr>Geometrické prvky tzv. geoms</vt:lpstr>
      <vt:lpstr>2. Meřítka a škály</vt:lpstr>
      <vt:lpstr>Barevné škály</vt:lpstr>
      <vt:lpstr>Názvy, popisky, texty, segmenty, …</vt:lpstr>
      <vt:lpstr>3. Motiv</vt:lpstr>
      <vt:lpstr>4. Systém souřadnic</vt:lpstr>
      <vt:lpstr>Zoom</vt:lpstr>
      <vt:lpstr>Legenda</vt:lpstr>
      <vt:lpstr>Legenda</vt:lpstr>
      <vt:lpstr>Export</vt:lpstr>
      <vt:lpstr>Statistické transformace tzv. stats</vt:lpstr>
      <vt:lpstr>5. Dělení grafu – facets</vt:lpstr>
      <vt:lpstr>Shrnutí</vt:lpstr>
      <vt:lpstr>Bodový graf</vt:lpstr>
      <vt:lpstr>Histogram</vt:lpstr>
      <vt:lpstr>Q-Q graf</vt:lpstr>
      <vt:lpstr>Sloupcový graf</vt:lpstr>
      <vt:lpstr>Sloupcový graf – geom_bar() </vt:lpstr>
      <vt:lpstr>Sloupcový graf – geom_bar() </vt:lpstr>
      <vt:lpstr>Sloupcový graf – popisky</vt:lpstr>
      <vt:lpstr>Sloupcový graf – popisky</vt:lpstr>
      <vt:lpstr>Koláčový graf </vt:lpstr>
      <vt:lpstr>Koláčový graf </vt:lpstr>
      <vt:lpstr>Krabicový graf (Boxplot)</vt:lpstr>
      <vt:lpstr>Krabicový graf (Boxplot)</vt:lpstr>
      <vt:lpstr>Krabicový graf (Boxplot)</vt:lpstr>
      <vt:lpstr>Houslový graf (Violin)</vt:lpstr>
      <vt:lpstr>Korelace</vt:lpstr>
      <vt:lpstr>Spojnicový graf</vt:lpstr>
      <vt:lpstr>Graf pro časové řady </vt:lpstr>
      <vt:lpstr>Graf pro časové řady </vt:lpstr>
      <vt:lpstr>Speciální grafy</vt:lpstr>
      <vt:lpstr>Interaktivní grafy</vt:lpstr>
      <vt:lpstr>Kombinování grafů</vt:lpstr>
      <vt:lpstr>Kombinování grafů</vt:lpstr>
      <vt:lpstr>Kombinování grafů</vt:lpstr>
      <vt:lpstr>Popisná statistika</vt:lpstr>
      <vt:lpstr>Význam popisu a vizualizace dat</vt:lpstr>
      <vt:lpstr>Typy proměnných</vt:lpstr>
      <vt:lpstr>Kategorizované proměnné</vt:lpstr>
      <vt:lpstr>Práce v R</vt:lpstr>
      <vt:lpstr>Popis nominálních proměnných</vt:lpstr>
      <vt:lpstr>Statistiky</vt:lpstr>
      <vt:lpstr>Grafy pro kategorizované proměnné</vt:lpstr>
      <vt:lpstr>Popis ordinálních proměnných</vt:lpstr>
      <vt:lpstr>Statistiky</vt:lpstr>
      <vt:lpstr>Číselné proměnné</vt:lpstr>
      <vt:lpstr>Grafy pro číselné proměnné</vt:lpstr>
      <vt:lpstr>Popis číselných proměnných</vt:lpstr>
      <vt:lpstr>Popis číselných proměnných</vt:lpstr>
      <vt:lpstr>Popis číselných proměnných</vt:lpstr>
      <vt:lpstr>Popis číselných proměnných</vt:lpstr>
      <vt:lpstr>Popis číselných proměnných</vt:lpstr>
      <vt:lpstr>Popis číselných proměnných</vt:lpstr>
      <vt:lpstr>Grafy pro číselné proměnné</vt:lpstr>
      <vt:lpstr>Identifikace odlehlých hodnot</vt:lpstr>
      <vt:lpstr>Grafické nástroje v R </vt:lpstr>
      <vt:lpstr>Statistická indukce </vt:lpstr>
      <vt:lpstr>Statistická indukce </vt:lpstr>
      <vt:lpstr>Zobecňování ve statistice</vt:lpstr>
      <vt:lpstr>Zobecňování ve statistice</vt:lpstr>
      <vt:lpstr>Zobecňování ve statistice</vt:lpstr>
      <vt:lpstr>Intervalové odhady – intervaly spolehlivosti</vt:lpstr>
      <vt:lpstr>Interval spolehlivosti pro průměr – R </vt:lpstr>
      <vt:lpstr>Testování hypotéz</vt:lpstr>
      <vt:lpstr>Výběr testu </vt:lpstr>
      <vt:lpstr>Formulace hypotéz </vt:lpstr>
      <vt:lpstr>Testová statistika</vt:lpstr>
      <vt:lpstr>Rozhodnutí a interpretace </vt:lpstr>
      <vt:lpstr>Interpretace rozhodnutí</vt:lpstr>
      <vt:lpstr>Hladina významnosti α</vt:lpstr>
      <vt:lpstr>Signifikance – sig.</vt:lpstr>
      <vt:lpstr>Typy testů</vt:lpstr>
      <vt:lpstr>Testování středních hodnot</vt:lpstr>
      <vt:lpstr>Parametrické testy o středních hodnotách</vt:lpstr>
      <vt:lpstr>Rozdělení proměnné</vt:lpstr>
      <vt:lpstr>Jednovýběrový t-test</vt:lpstr>
      <vt:lpstr>Příklad na jednovýběrový t-test</vt:lpstr>
      <vt:lpstr>Prezentace aplikace PowerPoint</vt:lpstr>
      <vt:lpstr>Na co dávat pozor</vt:lpstr>
      <vt:lpstr>Další nástroje</vt:lpstr>
      <vt:lpstr>Neparametrické testy</vt:lpstr>
      <vt:lpstr>Wilcoxonův znaménkový test</vt:lpstr>
      <vt:lpstr>Dvouvýběrový t-test</vt:lpstr>
      <vt:lpstr>Příklad na dvouvýběrový t-test</vt:lpstr>
      <vt:lpstr>Předpoklad shody rozptylů ve skupinách</vt:lpstr>
      <vt:lpstr>Dvouvýběrový Welchův t-test</vt:lpstr>
      <vt:lpstr>Síla efektu</vt:lpstr>
      <vt:lpstr>Cohenovo d</vt:lpstr>
      <vt:lpstr>Wilcoxon sum-rank test</vt:lpstr>
      <vt:lpstr>Párový t-test</vt:lpstr>
      <vt:lpstr>Příklad na párový t-test</vt:lpstr>
      <vt:lpstr>Wilcoxonův test</vt:lpstr>
      <vt:lpstr>ANOVA</vt:lpstr>
      <vt:lpstr>Otázky a motivace</vt:lpstr>
      <vt:lpstr>Variabilita</vt:lpstr>
      <vt:lpstr>Rozklad variability</vt:lpstr>
      <vt:lpstr>Síla efektu - 〖Eta〗^2</vt:lpstr>
      <vt:lpstr>Nulová a alternativní hypotéza</vt:lpstr>
      <vt:lpstr>Fisherův test</vt:lpstr>
      <vt:lpstr>Tabulka ANOVA</vt:lpstr>
      <vt:lpstr>ANOVA v R</vt:lpstr>
      <vt:lpstr>Předpoklady</vt:lpstr>
      <vt:lpstr>Předpoklad shody rozptylů ve skupinách</vt:lpstr>
      <vt:lpstr>Welchův test</vt:lpstr>
      <vt:lpstr>Post hoc analýza </vt:lpstr>
      <vt:lpstr>Tukeyho HSD test</vt:lpstr>
      <vt:lpstr>Games-Howell test </vt:lpstr>
      <vt:lpstr>Kruskal-Wallisův test</vt:lpstr>
      <vt:lpstr>Analýza kategorizovaných dat</vt:lpstr>
      <vt:lpstr>Kategorizovaná data</vt:lpstr>
      <vt:lpstr>Tabulka četností</vt:lpstr>
      <vt:lpstr>Kontingenční tabulka</vt:lpstr>
      <vt:lpstr>Kontingenční tabulka v R</vt:lpstr>
      <vt:lpstr>Úkoly</vt:lpstr>
      <vt:lpstr>Chí-kvadrát test nezávislosti</vt:lpstr>
      <vt:lpstr>Chí-kvadrát test nezávislosti</vt:lpstr>
      <vt:lpstr>Očekávané četnosti</vt:lpstr>
      <vt:lpstr>Fisherův exaktní test </vt:lpstr>
      <vt:lpstr>Míry asociace</vt:lpstr>
      <vt:lpstr>Míry acosiace</vt:lpstr>
      <vt:lpstr>Míry asociace v R</vt:lpstr>
      <vt:lpstr>Mnohorozměrné grafy</vt:lpstr>
      <vt:lpstr>Poměr šancí</vt:lpstr>
      <vt:lpstr>Korelační analýza</vt:lpstr>
      <vt:lpstr>Úlohy a otázky</vt:lpstr>
      <vt:lpstr>Souběh a protiběh variabilit</vt:lpstr>
      <vt:lpstr>Kovariance</vt:lpstr>
      <vt:lpstr>Korelace – kovariance v poměru k rozptylům</vt:lpstr>
      <vt:lpstr>Korelace - typy</vt:lpstr>
      <vt:lpstr>Párová korelace - Pearsonův lineární korelační koeficient</vt:lpstr>
      <vt:lpstr>Pearsonův lineární korelační koeficient</vt:lpstr>
      <vt:lpstr>Korelační matice</vt:lpstr>
      <vt:lpstr>Maticový bodový graf </vt:lpstr>
      <vt:lpstr>Další způsoby vizualizace</vt:lpstr>
      <vt:lpstr>Další způsoby vizualizace</vt:lpstr>
      <vt:lpstr>Poučky o velikosti koeficientů</vt:lpstr>
      <vt:lpstr>Zkreslení koeficientu korelace</vt:lpstr>
      <vt:lpstr>Zkreslení koeficientu korelace</vt:lpstr>
      <vt:lpstr>Vzdálené body </vt:lpstr>
      <vt:lpstr>Popisná statistika</vt:lpstr>
      <vt:lpstr>Boxplot</vt:lpstr>
      <vt:lpstr>Pořadová korelace</vt:lpstr>
      <vt:lpstr>Pořadová korelace – Spearmanovo r</vt:lpstr>
      <vt:lpstr>Pořadová korelace – Kendallovo t</vt:lpstr>
      <vt:lpstr>Pořadová korelace – Kendallovo t</vt:lpstr>
      <vt:lpstr>Pořadová  korelace Kendallovo t</vt:lpstr>
      <vt:lpstr>Testy hypotéz</vt:lpstr>
      <vt:lpstr>Význam signifikance</vt:lpstr>
      <vt:lpstr>Zdánlivá korelace</vt:lpstr>
      <vt:lpstr>Význam nesignifikance</vt:lpstr>
      <vt:lpstr>Regresní analýza</vt:lpstr>
      <vt:lpstr>Úlohy a otázky</vt:lpstr>
      <vt:lpstr>Regresní vs. korelační analýza </vt:lpstr>
      <vt:lpstr>Terminologie </vt:lpstr>
      <vt:lpstr>Lineární regrese </vt:lpstr>
      <vt:lpstr>Předpoklady – jednoduchá lineární regrese</vt:lpstr>
      <vt:lpstr>Model – jednoduchá lineární regrese</vt:lpstr>
      <vt:lpstr>Bodový graf v R</vt:lpstr>
      <vt:lpstr>Význam koeficientů přímky</vt:lpstr>
      <vt:lpstr>Chyba rovnice </vt:lpstr>
      <vt:lpstr>Metoda nejmenších čtverců (MNČ)</vt:lpstr>
      <vt:lpstr>Metoda nejmenších čtverců (MNČ)</vt:lpstr>
      <vt:lpstr>Vlastnosti odhadu MNČ</vt:lpstr>
      <vt:lpstr>Lineárni regrese – funkce lm</vt:lpstr>
      <vt:lpstr>Koeficient determinace R^2</vt:lpstr>
      <vt:lpstr>Koeficient determinace R^2 </vt:lpstr>
      <vt:lpstr>Testování významnosti modelu: ANOVA</vt:lpstr>
      <vt:lpstr>Testy významnosti koeficientů</vt:lpstr>
      <vt:lpstr>Diagnostika residuí</vt:lpstr>
      <vt:lpstr>Grafické nástroje</vt:lpstr>
      <vt:lpstr>Grafické nástroje </vt:lpstr>
      <vt:lpstr>Grafické nástroje</vt:lpstr>
      <vt:lpstr>Lineární regresní analýza – více prediktorů </vt:lpstr>
      <vt:lpstr>Výběr proměnných</vt:lpstr>
      <vt:lpstr>Automatický výběr proměnných</vt:lpstr>
      <vt:lpstr>Doporučení při budování modelu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Živná Aneta</dc:creator>
  <cp:lastModifiedBy>Strušková Martina</cp:lastModifiedBy>
  <cp:revision>32</cp:revision>
  <cp:lastPrinted>2023-05-19T11:31:31Z</cp:lastPrinted>
  <dcterms:created xsi:type="dcterms:W3CDTF">2020-02-25T12:11:24Z</dcterms:created>
  <dcterms:modified xsi:type="dcterms:W3CDTF">2025-11-03T16:01:21Z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0x010100D5180342E5E45A49BAE3ED635830AA46</vt:lpwstr>
  </property>
  <property fmtid="{D5CDD505-2E9C-101B-9397-08002B2CF9AE}" pid="3" name="MediaServiceImageTags">
    <vt:lpwstr/>
  </property>
</Properties>
</file>