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3"/>
  </p:notesMasterIdLst>
  <p:handoutMasterIdLst>
    <p:handoutMasterId r:id="rId64"/>
  </p:handoutMasterIdLst>
  <p:sldIdLst>
    <p:sldId id="403" r:id="rId2"/>
    <p:sldId id="381" r:id="rId3"/>
    <p:sldId id="383" r:id="rId4"/>
    <p:sldId id="399" r:id="rId5"/>
    <p:sldId id="400" r:id="rId6"/>
    <p:sldId id="404" r:id="rId7"/>
    <p:sldId id="406" r:id="rId8"/>
    <p:sldId id="407" r:id="rId9"/>
    <p:sldId id="402" r:id="rId10"/>
    <p:sldId id="408" r:id="rId11"/>
    <p:sldId id="386" r:id="rId12"/>
    <p:sldId id="347" r:id="rId13"/>
    <p:sldId id="348" r:id="rId14"/>
    <p:sldId id="350" r:id="rId15"/>
    <p:sldId id="357" r:id="rId16"/>
    <p:sldId id="351" r:id="rId17"/>
    <p:sldId id="394" r:id="rId18"/>
    <p:sldId id="358" r:id="rId19"/>
    <p:sldId id="389" r:id="rId20"/>
    <p:sldId id="352" r:id="rId21"/>
    <p:sldId id="353" r:id="rId22"/>
    <p:sldId id="354" r:id="rId23"/>
    <p:sldId id="355" r:id="rId24"/>
    <p:sldId id="356" r:id="rId25"/>
    <p:sldId id="388" r:id="rId26"/>
    <p:sldId id="359" r:id="rId27"/>
    <p:sldId id="360" r:id="rId28"/>
    <p:sldId id="361" r:id="rId29"/>
    <p:sldId id="362" r:id="rId30"/>
    <p:sldId id="390" r:id="rId31"/>
    <p:sldId id="391" r:id="rId32"/>
    <p:sldId id="363" r:id="rId33"/>
    <p:sldId id="409" r:id="rId34"/>
    <p:sldId id="364" r:id="rId35"/>
    <p:sldId id="365" r:id="rId36"/>
    <p:sldId id="419" r:id="rId37"/>
    <p:sldId id="395" r:id="rId38"/>
    <p:sldId id="366" r:id="rId39"/>
    <p:sldId id="398" r:id="rId40"/>
    <p:sldId id="397" r:id="rId41"/>
    <p:sldId id="368" r:id="rId42"/>
    <p:sldId id="369" r:id="rId43"/>
    <p:sldId id="370" r:id="rId44"/>
    <p:sldId id="371" r:id="rId45"/>
    <p:sldId id="372" r:id="rId46"/>
    <p:sldId id="373" r:id="rId47"/>
    <p:sldId id="375" r:id="rId48"/>
    <p:sldId id="374" r:id="rId49"/>
    <p:sldId id="376" r:id="rId50"/>
    <p:sldId id="377" r:id="rId51"/>
    <p:sldId id="378" r:id="rId52"/>
    <p:sldId id="379" r:id="rId53"/>
    <p:sldId id="420" r:id="rId54"/>
    <p:sldId id="380" r:id="rId55"/>
    <p:sldId id="410" r:id="rId56"/>
    <p:sldId id="411" r:id="rId57"/>
    <p:sldId id="412" r:id="rId58"/>
    <p:sldId id="418" r:id="rId59"/>
    <p:sldId id="413" r:id="rId60"/>
    <p:sldId id="416" r:id="rId61"/>
    <p:sldId id="417" r:id="rId6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C393C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8" autoAdjust="0"/>
    <p:restoredTop sz="95196" autoAdjust="0"/>
  </p:normalViewPr>
  <p:slideViewPr>
    <p:cSldViewPr showGuides="1">
      <p:cViewPr varScale="1">
        <p:scale>
          <a:sx n="78" d="100"/>
          <a:sy n="78" d="100"/>
        </p:scale>
        <p:origin x="672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-195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5ACF-AD3C-4654-80F0-C74B1EA0E4C9}" type="datetimeFigureOut">
              <a:rPr lang="cs-CZ" smtClean="0"/>
              <a:t>09.01.2026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1676D-BA10-48C1-B54F-F281706521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232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4003-2627-45EC-A08A-6B49E3F7038F}" type="datetimeFigureOut">
              <a:rPr lang="cs-CZ" smtClean="0"/>
              <a:t>09.01.2026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92C87-38D0-4D9D-BCF6-FB5299A404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86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628B6D29-F2CC-4116-89B2-119D3AC19187}"/>
              </a:ext>
            </a:extLst>
          </p:cNvPr>
          <p:cNvSpPr txBox="1"/>
          <p:nvPr userDrawn="1"/>
        </p:nvSpPr>
        <p:spPr>
          <a:xfrm>
            <a:off x="7236296" y="6488668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307889CB-4329-4159-951C-9130128614A6}" type="slidenum">
              <a:rPr lang="cs-CZ" smtClean="0">
                <a:solidFill>
                  <a:schemeClr val="bg1"/>
                </a:solidFill>
              </a:rPr>
              <a:pPr algn="r"/>
              <a:t>‹#›</a:t>
            </a:fld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D8C100CD-5CBA-43D3-B3BC-BC22AE62EFC4}"/>
              </a:ext>
            </a:extLst>
          </p:cNvPr>
          <p:cNvSpPr txBox="1"/>
          <p:nvPr userDrawn="1"/>
        </p:nvSpPr>
        <p:spPr>
          <a:xfrm>
            <a:off x="7236296" y="6488668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307889CB-4329-4159-951C-9130128614A6}" type="slidenum">
              <a:rPr lang="cs-CZ" smtClean="0">
                <a:solidFill>
                  <a:schemeClr val="bg1"/>
                </a:solidFill>
              </a:rPr>
              <a:pPr algn="r"/>
              <a:t>‹#›</a:t>
            </a:fld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0822B81A-D42B-4BD6-940B-4FA9D01AEBAC}"/>
              </a:ext>
            </a:extLst>
          </p:cNvPr>
          <p:cNvSpPr txBox="1"/>
          <p:nvPr userDrawn="1"/>
        </p:nvSpPr>
        <p:spPr>
          <a:xfrm>
            <a:off x="7236296" y="6488668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307889CB-4329-4159-951C-9130128614A6}" type="slidenum">
              <a:rPr lang="cs-CZ" smtClean="0">
                <a:solidFill>
                  <a:schemeClr val="bg1"/>
                </a:solidFill>
              </a:rPr>
              <a:pPr algn="r"/>
              <a:t>‹#›</a:t>
            </a:fld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D64FB318-1E89-4267-8AB8-3AE7D4DF6790}"/>
              </a:ext>
            </a:extLst>
          </p:cNvPr>
          <p:cNvSpPr txBox="1"/>
          <p:nvPr userDrawn="1"/>
        </p:nvSpPr>
        <p:spPr>
          <a:xfrm>
            <a:off x="7236296" y="6488668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307889CB-4329-4159-951C-9130128614A6}" type="slidenum">
              <a:rPr lang="cs-CZ" smtClean="0">
                <a:solidFill>
                  <a:schemeClr val="bg1"/>
                </a:solidFill>
              </a:rPr>
              <a:pPr algn="r"/>
              <a:t>‹#›</a:t>
            </a:fld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7350" y="12700"/>
            <a:ext cx="7693025" cy="9271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22288" y="1220788"/>
            <a:ext cx="4170362" cy="5414962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845050" y="1220788"/>
            <a:ext cx="4170363" cy="2630487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845050" y="4003675"/>
            <a:ext cx="4170363" cy="2632075"/>
          </a:xfr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811529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 userDrawn="1"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2026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72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Analýza délky života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396342" y="3249324"/>
            <a:ext cx="5280113" cy="1372918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83655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A5A402-2248-485A-9380-2BB6EBB9E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Cenzorovaná</a:t>
            </a:r>
            <a:r>
              <a:rPr lang="cs-CZ" dirty="0"/>
              <a:t> pozorování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F641B7-76C2-4CCC-A670-9F0FA9670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168961"/>
          </a:xfrm>
        </p:spPr>
        <p:txBody>
          <a:bodyPr/>
          <a:lstStyle/>
          <a:p>
            <a:r>
              <a:rPr lang="cs-CZ" dirty="0"/>
              <a:t>pozorování, u kterých nebylo možno zjistit dobu do výskytu události</a:t>
            </a:r>
          </a:p>
          <a:p>
            <a:pPr lvl="1"/>
            <a:r>
              <a:rPr lang="cs-CZ" dirty="0"/>
              <a:t>je známa jen doba do které událost nenastala</a:t>
            </a:r>
          </a:p>
          <a:p>
            <a:r>
              <a:rPr lang="cs-CZ" dirty="0"/>
              <a:t>důvody</a:t>
            </a:r>
          </a:p>
          <a:p>
            <a:pPr lvl="1"/>
            <a:r>
              <a:rPr lang="cs-CZ" dirty="0"/>
              <a:t>byl ztracen kontakt s pozorovanou jednotkou</a:t>
            </a:r>
          </a:p>
          <a:p>
            <a:pPr lvl="1"/>
            <a:r>
              <a:rPr lang="cs-CZ" dirty="0"/>
              <a:t>zkoumání skončilo dříve, než došlo k jevu</a:t>
            </a:r>
          </a:p>
          <a:p>
            <a:pPr lvl="1"/>
            <a:r>
              <a:rPr lang="cs-CZ" dirty="0"/>
              <a:t>pozorovaná jednotka ztratila schopnost dosáhnout jevu</a:t>
            </a:r>
          </a:p>
          <a:p>
            <a:endParaRPr lang="cs-CZ" dirty="0"/>
          </a:p>
        </p:txBody>
      </p:sp>
      <p:graphicFrame>
        <p:nvGraphicFramePr>
          <p:cNvPr id="4" name="Object 6">
            <a:extLst>
              <a:ext uri="{FF2B5EF4-FFF2-40B4-BE49-F238E27FC236}">
                <a16:creationId xmlns:a16="http://schemas.microsoft.com/office/drawing/2014/main" id="{65717D70-630B-4A97-8D5D-12C3A0855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067868"/>
              </p:ext>
            </p:extLst>
          </p:nvPr>
        </p:nvGraphicFramePr>
        <p:xfrm>
          <a:off x="2006356" y="3103421"/>
          <a:ext cx="5059288" cy="3323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list" r:id="rId2" imgW="4334372" imgH="3086462" progId="Excel.Sheet.8">
                  <p:embed/>
                </p:oleObj>
              </mc:Choice>
              <mc:Fallback>
                <p:oleObj name="list" r:id="rId2" imgW="4334372" imgH="3086462" progId="Excel.Sheet.8">
                  <p:embed/>
                  <p:pic>
                    <p:nvPicPr>
                      <p:cNvPr id="8198" name="Object 6">
                        <a:extLst>
                          <a:ext uri="{FF2B5EF4-FFF2-40B4-BE49-F238E27FC236}">
                            <a16:creationId xmlns:a16="http://schemas.microsoft.com/office/drawing/2014/main" id="{61A490A3-44E0-415F-8FCF-F9AEACA33B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356" y="3103421"/>
                        <a:ext cx="5059288" cy="33238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1998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Riziková množina a hazard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06400" y="1468438"/>
            <a:ext cx="7715250" cy="4640262"/>
          </a:xfrm>
        </p:spPr>
        <p:txBody>
          <a:bodyPr/>
          <a:lstStyle/>
          <a:p>
            <a:pPr eaLnBrk="1" hangingPunct="1"/>
            <a:r>
              <a:rPr lang="cs-CZ" sz="2400" dirty="0">
                <a:solidFill>
                  <a:srgbClr val="C00000"/>
                </a:solidFill>
              </a:rPr>
              <a:t>riziková množina</a:t>
            </a:r>
          </a:p>
          <a:p>
            <a:pPr eaLnBrk="1" hangingPunct="1">
              <a:buFont typeface="Wingdings" pitchFamily="2" charset="2"/>
              <a:buNone/>
            </a:pPr>
            <a:r>
              <a:rPr lang="cs-CZ" sz="2400" dirty="0">
                <a:solidFill>
                  <a:schemeClr val="folHlink"/>
                </a:solidFill>
              </a:rPr>
              <a:t> 	</a:t>
            </a:r>
            <a:r>
              <a:rPr lang="cs-CZ" sz="2400" dirty="0">
                <a:solidFill>
                  <a:schemeClr val="tx1"/>
                </a:solidFill>
              </a:rPr>
              <a:t>je množina případů, které jsou v daném čase exponovány riziku, tj. může u nich nastat studovaný jev</a:t>
            </a:r>
          </a:p>
          <a:p>
            <a:pPr eaLnBrk="1" hangingPunct="1">
              <a:buFont typeface="Wingdings" pitchFamily="2" charset="2"/>
              <a:buNone/>
            </a:pPr>
            <a:endParaRPr lang="cs-CZ" sz="2400" dirty="0">
              <a:solidFill>
                <a:schemeClr val="tx1"/>
              </a:solidFill>
            </a:endParaRPr>
          </a:p>
          <a:p>
            <a:pPr eaLnBrk="1" hangingPunct="1"/>
            <a:r>
              <a:rPr lang="cs-CZ" sz="2400" dirty="0">
                <a:solidFill>
                  <a:srgbClr val="C00000"/>
                </a:solidFill>
              </a:rPr>
              <a:t>poměr </a:t>
            </a:r>
          </a:p>
          <a:p>
            <a:pPr eaLnBrk="1" hangingPunct="1">
              <a:buFont typeface="Wingdings" pitchFamily="2" charset="2"/>
              <a:buNone/>
            </a:pPr>
            <a:r>
              <a:rPr lang="cs-CZ" sz="2400" dirty="0">
                <a:solidFill>
                  <a:schemeClr val="tx1"/>
                </a:solidFill>
              </a:rPr>
              <a:t>	pravděpodobnost, že se jev vyskytne v daném časovém intervalu pro ty, kteří jsou exponováni a jev u nich ještě nenastal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06" y="2045477"/>
            <a:ext cx="4437063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Data pro analýzu délky života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579438" y="1390650"/>
            <a:ext cx="24511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počet let v evidenci</a:t>
            </a:r>
          </a:p>
        </p:txBody>
      </p:sp>
      <p:sp>
        <p:nvSpPr>
          <p:cNvPr id="15366" name="Line 5"/>
          <p:cNvSpPr>
            <a:spLocks noChangeShapeType="1"/>
          </p:cNvSpPr>
          <p:nvPr/>
        </p:nvSpPr>
        <p:spPr bwMode="auto">
          <a:xfrm>
            <a:off x="1683629" y="1790699"/>
            <a:ext cx="0" cy="98590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3938587" y="1393893"/>
            <a:ext cx="4643437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stav (1=ukončil, 0=neukončil)</a:t>
            </a:r>
          </a:p>
        </p:txBody>
      </p:sp>
      <p:sp>
        <p:nvSpPr>
          <p:cNvPr id="15368" name="Line 7"/>
          <p:cNvSpPr>
            <a:spLocks noChangeShapeType="1"/>
          </p:cNvSpPr>
          <p:nvPr/>
        </p:nvSpPr>
        <p:spPr bwMode="auto">
          <a:xfrm flipH="1">
            <a:off x="2328863" y="1593919"/>
            <a:ext cx="1609724" cy="1182686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5715000" y="2508250"/>
            <a:ext cx="2954338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případné další údaje…</a:t>
            </a:r>
          </a:p>
        </p:txBody>
      </p:sp>
      <p:sp>
        <p:nvSpPr>
          <p:cNvPr id="15370" name="Line 9"/>
          <p:cNvSpPr>
            <a:spLocks noChangeShapeType="1"/>
          </p:cNvSpPr>
          <p:nvPr/>
        </p:nvSpPr>
        <p:spPr bwMode="auto">
          <a:xfrm flipH="1">
            <a:off x="3715965" y="2700338"/>
            <a:ext cx="2014909" cy="616794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5371" name="Oval 10"/>
          <p:cNvSpPr>
            <a:spLocks noChangeArrowheads="1"/>
          </p:cNvSpPr>
          <p:nvPr/>
        </p:nvSpPr>
        <p:spPr bwMode="auto">
          <a:xfrm>
            <a:off x="1987550" y="4865062"/>
            <a:ext cx="755650" cy="573087"/>
          </a:xfrm>
          <a:prstGeom prst="ellipse">
            <a:avLst/>
          </a:prstGeom>
          <a:noFill/>
          <a:ln w="317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5372" name="Line 11"/>
          <p:cNvSpPr>
            <a:spLocks noChangeShapeType="1"/>
          </p:cNvSpPr>
          <p:nvPr/>
        </p:nvSpPr>
        <p:spPr bwMode="auto">
          <a:xfrm flipH="1">
            <a:off x="2743200" y="4273550"/>
            <a:ext cx="2967038" cy="87805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5373" name="Text Box 12"/>
          <p:cNvSpPr txBox="1">
            <a:spLocks noChangeArrowheads="1"/>
          </p:cNvSpPr>
          <p:nvPr/>
        </p:nvSpPr>
        <p:spPr bwMode="auto">
          <a:xfrm>
            <a:off x="5715000" y="3763963"/>
            <a:ext cx="2954338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„</a:t>
            </a:r>
            <a:r>
              <a:rPr lang="cs-CZ" sz="2000" dirty="0" err="1">
                <a:latin typeface="+mn-lt"/>
              </a:rPr>
              <a:t>cenzorované</a:t>
            </a:r>
            <a:r>
              <a:rPr lang="cs-CZ" sz="2000" dirty="0">
                <a:latin typeface="+mn-lt"/>
              </a:rPr>
              <a:t>“ případy (sledovaný jev dosud nenastal)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analýz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27038" y="1147763"/>
            <a:ext cx="7813675" cy="4743450"/>
          </a:xfrm>
          <a:ln w="31750">
            <a:solidFill>
              <a:srgbClr val="C0000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24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2000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podmínky přežití se </a:t>
            </a:r>
            <a:r>
              <a:rPr lang="cs-CZ" sz="2000" dirty="0">
                <a:solidFill>
                  <a:srgbClr val="0000FF"/>
                </a:solidFill>
              </a:rPr>
              <a:t>nemění</a:t>
            </a:r>
            <a:r>
              <a:rPr lang="cs-CZ" sz="2000" dirty="0">
                <a:solidFill>
                  <a:schemeClr val="tx1"/>
                </a:solidFill>
              </a:rPr>
              <a:t> po celou dobu sledování (studie) </a:t>
            </a:r>
          </a:p>
          <a:p>
            <a:pPr marL="682625" lvl="1" indent="-3429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1600" b="1" i="1" dirty="0">
                <a:solidFill>
                  <a:schemeClr val="tx1"/>
                </a:solidFill>
              </a:rPr>
              <a:t>pacienti, kteří začínají léčbu v odlišném čase mají stejné podmínky, nelze např. v</a:t>
            </a:r>
            <a:r>
              <a:rPr lang="cs-CZ" sz="1600" dirty="0">
                <a:solidFill>
                  <a:schemeClr val="tx1"/>
                </a:solidFill>
              </a:rPr>
              <a:t> </a:t>
            </a:r>
            <a:r>
              <a:rPr lang="cs-CZ" sz="1600" b="1" i="1" dirty="0">
                <a:solidFill>
                  <a:schemeClr val="tx1"/>
                </a:solidFill>
              </a:rPr>
              <a:t>průběhu studie zavést novou metodu léčby</a:t>
            </a:r>
          </a:p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jedinci jsou vybíráni ze </a:t>
            </a:r>
            <a:r>
              <a:rPr lang="cs-CZ" sz="2000" dirty="0">
                <a:solidFill>
                  <a:srgbClr val="C00000"/>
                </a:solidFill>
              </a:rPr>
              <a:t>stejné populace </a:t>
            </a:r>
            <a:r>
              <a:rPr lang="cs-CZ" sz="2000" dirty="0">
                <a:solidFill>
                  <a:schemeClr val="tx1"/>
                </a:solidFill>
              </a:rPr>
              <a:t>– nelze např. na začátku zařadit všechny pacienty s rakovinou, a pak zařazovat jen ty v raném stadiu této nemoci</a:t>
            </a:r>
          </a:p>
          <a:p>
            <a:pPr lvl="1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1700" b="1" i="1" dirty="0">
                <a:solidFill>
                  <a:schemeClr val="tx1"/>
                </a:solidFill>
              </a:rPr>
              <a:t>některé odlišnosti lze zavést do modelu užitím třídících faktorů a </a:t>
            </a:r>
            <a:r>
              <a:rPr lang="cs-CZ" sz="1700" b="1" i="1" dirty="0" err="1">
                <a:solidFill>
                  <a:schemeClr val="tx1"/>
                </a:solidFill>
              </a:rPr>
              <a:t>kovariát</a:t>
            </a:r>
            <a:r>
              <a:rPr lang="cs-CZ" sz="1700" b="1" i="1" dirty="0">
                <a:solidFill>
                  <a:schemeClr val="tx1"/>
                </a:solidFill>
              </a:rPr>
              <a:t>, ale musí být podchyceny v datech</a:t>
            </a:r>
          </a:p>
          <a:p>
            <a:pPr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 err="1">
                <a:solidFill>
                  <a:schemeClr val="tx1"/>
                </a:solidFill>
              </a:rPr>
              <a:t>cenzorované</a:t>
            </a:r>
            <a:r>
              <a:rPr lang="cs-CZ" sz="2000" dirty="0">
                <a:solidFill>
                  <a:schemeClr val="tx1"/>
                </a:solidFill>
              </a:rPr>
              <a:t> i </a:t>
            </a:r>
            <a:r>
              <a:rPr lang="cs-CZ" sz="2000" dirty="0" err="1">
                <a:solidFill>
                  <a:schemeClr val="tx1"/>
                </a:solidFill>
              </a:rPr>
              <a:t>necenzorované</a:t>
            </a:r>
            <a:r>
              <a:rPr lang="cs-CZ" sz="2000" dirty="0">
                <a:solidFill>
                  <a:schemeClr val="tx1"/>
                </a:solidFill>
              </a:rPr>
              <a:t> případy pocházejí ze stejné </a:t>
            </a:r>
            <a:r>
              <a:rPr lang="cs-CZ" sz="2000" dirty="0">
                <a:solidFill>
                  <a:srgbClr val="C00000"/>
                </a:solidFill>
              </a:rPr>
              <a:t>homogenní</a:t>
            </a:r>
            <a:r>
              <a:rPr lang="cs-CZ" sz="2000" dirty="0">
                <a:solidFill>
                  <a:schemeClr val="tx1"/>
                </a:solidFill>
              </a:rPr>
              <a:t> populace a neliší se od sebe podstatou </a:t>
            </a:r>
          </a:p>
          <a:p>
            <a:pPr marL="682625" lvl="1" indent="-3429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1600" b="1" i="1" dirty="0">
                <a:solidFill>
                  <a:schemeClr val="tx1"/>
                </a:solidFill>
              </a:rPr>
              <a:t>např. není v pořádku, když se z evidence častěji ztratí zdravější pacienti než nemocní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80196" y="1660614"/>
            <a:ext cx="4896544" cy="1470025"/>
          </a:xfrm>
        </p:spPr>
        <p:txBody>
          <a:bodyPr/>
          <a:lstStyle/>
          <a:p>
            <a:pPr eaLnBrk="1" hangingPunct="1"/>
            <a:r>
              <a:rPr lang="cs-CZ" dirty="0"/>
              <a:t>Tabulky délky života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71446" y="2857832"/>
            <a:ext cx="4839992" cy="1662112"/>
          </a:xfrm>
        </p:spPr>
        <p:txBody>
          <a:bodyPr rtlCol="0">
            <a:normAutofit/>
          </a:bodyPr>
          <a:lstStyle/>
          <a:p>
            <a:pPr marL="342900" indent="-342900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</a:rPr>
              <a:t>přehledná tabelace dat</a:t>
            </a:r>
          </a:p>
          <a:p>
            <a:pPr marL="342900" indent="-342900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</a:rPr>
              <a:t>funkce přežití a hazard funkce</a:t>
            </a:r>
          </a:p>
          <a:p>
            <a:pPr marL="342900" indent="-342900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</a:rPr>
              <a:t>odhad mediánové životnosti</a:t>
            </a:r>
          </a:p>
          <a:p>
            <a:pPr marL="342900" indent="-342900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dirty="0">
                <a:solidFill>
                  <a:schemeClr val="tx1"/>
                </a:solidFill>
              </a:rPr>
              <a:t>testování rozdílů skupin (vliv faktorů)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délky života</a:t>
            </a:r>
          </a:p>
        </p:txBody>
      </p:sp>
      <p:sp>
        <p:nvSpPr>
          <p:cNvPr id="34820" name="Text Box 8"/>
          <p:cNvSpPr txBox="1">
            <a:spLocks noChangeArrowheads="1"/>
          </p:cNvSpPr>
          <p:nvPr/>
        </p:nvSpPr>
        <p:spPr bwMode="ltGray">
          <a:xfrm>
            <a:off x="531813" y="1670050"/>
            <a:ext cx="7696200" cy="4339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cs-CZ" sz="2400" b="1" dirty="0">
                <a:latin typeface="+mn-lt"/>
              </a:rPr>
              <a:t>tabulka délky života resp. tabulka přežití</a:t>
            </a:r>
          </a:p>
          <a:p>
            <a:pPr marL="457200" indent="-457200" algn="l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sz="2400" b="1" i="1" dirty="0">
                <a:solidFill>
                  <a:srgbClr val="C00000"/>
                </a:solidFill>
                <a:latin typeface="+mn-lt"/>
              </a:rPr>
              <a:t>deskriptivní tabulka </a:t>
            </a:r>
            <a:r>
              <a:rPr lang="cs-CZ" sz="2400" b="1" dirty="0">
                <a:latin typeface="+mn-lt"/>
              </a:rPr>
              <a:t>popisující a sumarizující vlastnosti rozložení nástupu sledované události v pevných, stejně širokých časových intervalech (dny, roky apod.) </a:t>
            </a:r>
          </a:p>
          <a:p>
            <a:pPr marL="457200" indent="-457200" algn="l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sz="2400" b="1" dirty="0">
                <a:latin typeface="+mn-lt"/>
              </a:rPr>
              <a:t>využívá informace o </a:t>
            </a:r>
            <a:r>
              <a:rPr lang="cs-CZ" sz="2400" b="1" dirty="0" err="1">
                <a:latin typeface="+mn-lt"/>
              </a:rPr>
              <a:t>cenzorovaných</a:t>
            </a:r>
            <a:r>
              <a:rPr lang="cs-CZ" sz="2400" b="1" dirty="0">
                <a:latin typeface="+mn-lt"/>
              </a:rPr>
              <a:t> datech </a:t>
            </a:r>
          </a:p>
          <a:p>
            <a:pPr marL="457200" indent="-457200" algn="l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sz="2400" b="1" dirty="0">
                <a:latin typeface="+mn-lt"/>
              </a:rPr>
              <a:t>závislost rychlosti nástupu až na dvou kategorizovaných parametrech</a:t>
            </a:r>
          </a:p>
          <a:p>
            <a:pPr marL="457200" indent="-457200" algn="l"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cs-CZ" sz="2400" b="1" dirty="0"/>
          </a:p>
          <a:p>
            <a:pPr algn="l">
              <a:spcBef>
                <a:spcPct val="50000"/>
              </a:spcBef>
              <a:defRPr/>
            </a:pPr>
            <a:endParaRPr lang="en-GB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Zadání tabulky přežití</a:t>
            </a:r>
          </a:p>
        </p:txBody>
      </p:sp>
      <p:pic>
        <p:nvPicPr>
          <p:cNvPr id="19461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973138"/>
            <a:ext cx="2906712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2116138"/>
            <a:ext cx="4484687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4"/>
          <p:cNvSpPr txBox="1">
            <a:spLocks noChangeArrowheads="1"/>
          </p:cNvSpPr>
          <p:nvPr/>
        </p:nvSpPr>
        <p:spPr bwMode="auto">
          <a:xfrm>
            <a:off x="6075363" y="977900"/>
            <a:ext cx="2452687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počet let v evidenci (proměnná určující časové intervaly)</a:t>
            </a:r>
          </a:p>
        </p:txBody>
      </p:sp>
      <p:sp>
        <p:nvSpPr>
          <p:cNvPr id="19464" name="Text Box 6"/>
          <p:cNvSpPr txBox="1">
            <a:spLocks noChangeArrowheads="1"/>
          </p:cNvSpPr>
          <p:nvPr/>
        </p:nvSpPr>
        <p:spPr bwMode="auto">
          <a:xfrm>
            <a:off x="1992313" y="3027363"/>
            <a:ext cx="2133600" cy="64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stav (1=ukončil, 0=neukončil)</a:t>
            </a:r>
          </a:p>
        </p:txBody>
      </p:sp>
      <p:sp>
        <p:nvSpPr>
          <p:cNvPr id="19465" name="Line 7"/>
          <p:cNvSpPr>
            <a:spLocks noChangeShapeType="1"/>
          </p:cNvSpPr>
          <p:nvPr/>
        </p:nvSpPr>
        <p:spPr bwMode="auto">
          <a:xfrm>
            <a:off x="7288669" y="1901825"/>
            <a:ext cx="11112" cy="712787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9466" name="Text Box 8"/>
          <p:cNvSpPr txBox="1">
            <a:spLocks noChangeArrowheads="1"/>
          </p:cNvSpPr>
          <p:nvPr/>
        </p:nvSpPr>
        <p:spPr bwMode="auto">
          <a:xfrm>
            <a:off x="1508125" y="5580063"/>
            <a:ext cx="2733675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faktory (maximálně dva) a definice rozpětí jejich hodnot</a:t>
            </a:r>
          </a:p>
        </p:txBody>
      </p:sp>
      <p:sp>
        <p:nvSpPr>
          <p:cNvPr id="19467" name="Line 9"/>
          <p:cNvSpPr>
            <a:spLocks noChangeShapeType="1"/>
          </p:cNvSpPr>
          <p:nvPr/>
        </p:nvSpPr>
        <p:spPr bwMode="auto">
          <a:xfrm>
            <a:off x="4125913" y="3349625"/>
            <a:ext cx="2041525" cy="201613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9468" name="Line 11"/>
          <p:cNvSpPr>
            <a:spLocks noChangeShapeType="1"/>
          </p:cNvSpPr>
          <p:nvPr/>
        </p:nvSpPr>
        <p:spPr bwMode="auto">
          <a:xfrm flipV="1">
            <a:off x="2874962" y="4698457"/>
            <a:ext cx="3292476" cy="88160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19469" name="TextovéPole 26"/>
          <p:cNvSpPr txBox="1">
            <a:spLocks noChangeArrowheads="1"/>
          </p:cNvSpPr>
          <p:nvPr/>
        </p:nvSpPr>
        <p:spPr bwMode="auto">
          <a:xfrm>
            <a:off x="1785938" y="1328738"/>
            <a:ext cx="408305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cs-CZ" sz="1600" b="1" i="1" dirty="0">
                <a:solidFill>
                  <a:srgbClr val="C00000"/>
                </a:solidFill>
              </a:rPr>
              <a:t>Volání procedury v IBM SPSS </a:t>
            </a:r>
            <a:r>
              <a:rPr lang="cs-CZ" sz="1600" b="1" i="1" dirty="0" err="1">
                <a:solidFill>
                  <a:srgbClr val="C00000"/>
                </a:solidFill>
              </a:rPr>
              <a:t>Statistics</a:t>
            </a:r>
            <a:r>
              <a:rPr lang="cs-CZ" sz="1600" b="1" i="1" dirty="0">
                <a:solidFill>
                  <a:srgbClr val="C00000"/>
                </a:solidFill>
              </a:rPr>
              <a:t>:</a:t>
            </a:r>
            <a:endParaRPr lang="cs-CZ" sz="1600" dirty="0">
              <a:solidFill>
                <a:srgbClr val="C00000"/>
              </a:solidFill>
            </a:endParaRPr>
          </a:p>
          <a:p>
            <a:pPr algn="l" eaLnBrk="1" hangingPunct="1"/>
            <a:r>
              <a:rPr lang="cs-CZ" sz="1600" b="1" i="1" dirty="0" err="1">
                <a:solidFill>
                  <a:srgbClr val="C00000"/>
                </a:solidFill>
              </a:rPr>
              <a:t>Analyze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Survival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Life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Tables</a:t>
            </a:r>
            <a:r>
              <a:rPr lang="cs-CZ" sz="1600" b="1" i="1" dirty="0">
                <a:solidFill>
                  <a:srgbClr val="C00000"/>
                </a:solidFill>
              </a:rPr>
              <a:t> ...</a:t>
            </a:r>
          </a:p>
          <a:p>
            <a:pPr eaLnBrk="1" hangingPunct="1"/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délky života v IBM SPSS </a:t>
            </a:r>
            <a:r>
              <a:rPr lang="cs-CZ" dirty="0" err="1"/>
              <a:t>Statistics</a:t>
            </a:r>
            <a:endParaRPr lang="cs-CZ" dirty="0"/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37" y="1981200"/>
            <a:ext cx="8534400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 v tabulce délky života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66725" y="1136650"/>
            <a:ext cx="7848600" cy="4668838"/>
          </a:xfrm>
          <a:ln w="3175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počáteční bod </a:t>
            </a:r>
            <a:r>
              <a:rPr lang="cs-CZ" sz="2000" dirty="0">
                <a:solidFill>
                  <a:schemeClr val="tx1"/>
                </a:solidFill>
              </a:rPr>
              <a:t>intervalu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počet případů vstupujících </a:t>
            </a:r>
            <a:r>
              <a:rPr lang="cs-CZ" sz="2000" dirty="0"/>
              <a:t>do intervalu</a:t>
            </a:r>
          </a:p>
          <a:p>
            <a:pPr algn="ctr" eaLnBrk="1" hangingPunct="1">
              <a:lnSpc>
                <a:spcPct val="11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cs-CZ" sz="2000" dirty="0">
                <a:solidFill>
                  <a:srgbClr val="0000FF"/>
                </a:solidFill>
              </a:rPr>
              <a:t>L(i) = L(i-1) – D(i-1) – C(i-1)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počet případů </a:t>
            </a:r>
            <a:r>
              <a:rPr lang="cs-CZ" sz="2000" dirty="0" err="1">
                <a:solidFill>
                  <a:srgbClr val="C00000"/>
                </a:solidFill>
              </a:rPr>
              <a:t>cenzorovaných</a:t>
            </a:r>
            <a:r>
              <a:rPr lang="cs-CZ" sz="2000" dirty="0">
                <a:solidFill>
                  <a:srgbClr val="C00000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v intervalu (odešlí) </a:t>
            </a:r>
            <a:r>
              <a:rPr lang="cs-CZ" sz="2000" dirty="0">
                <a:solidFill>
                  <a:srgbClr val="0000FF"/>
                </a:solidFill>
              </a:rPr>
              <a:t>C(i)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expozice riziku </a:t>
            </a:r>
            <a:r>
              <a:rPr lang="cs-CZ" sz="2000" dirty="0">
                <a:solidFill>
                  <a:schemeClr val="tx1"/>
                </a:solidFill>
              </a:rPr>
              <a:t>– počet případů, u kterých může jev nastat</a:t>
            </a:r>
          </a:p>
          <a:p>
            <a:pPr algn="ctr" eaLnBrk="1" hangingPunct="1">
              <a:lnSpc>
                <a:spcPct val="110000"/>
              </a:lnSpc>
              <a:spcBef>
                <a:spcPts val="600"/>
              </a:spcBef>
              <a:buFont typeface="Wingdings" pitchFamily="2" charset="2"/>
              <a:buNone/>
            </a:pPr>
            <a:r>
              <a:rPr lang="cs-CZ" sz="2000" dirty="0">
                <a:solidFill>
                  <a:srgbClr val="0000FF"/>
                </a:solidFill>
              </a:rPr>
              <a:t>R(i) = L(i) – 0.5*C(i)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počet jevů </a:t>
            </a:r>
            <a:r>
              <a:rPr lang="cs-CZ" sz="2000" dirty="0">
                <a:solidFill>
                  <a:schemeClr val="tx1"/>
                </a:solidFill>
              </a:rPr>
              <a:t>realizovaných v intervalu </a:t>
            </a:r>
            <a:r>
              <a:rPr lang="cs-CZ" sz="2000" dirty="0">
                <a:solidFill>
                  <a:srgbClr val="0000FF"/>
                </a:solidFill>
              </a:rPr>
              <a:t>D(i)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podíl případů, u nichž </a:t>
            </a:r>
            <a:r>
              <a:rPr lang="cs-CZ" sz="2000" dirty="0">
                <a:solidFill>
                  <a:schemeClr val="tx1"/>
                </a:solidFill>
              </a:rPr>
              <a:t>v daném období </a:t>
            </a:r>
            <a:r>
              <a:rPr lang="cs-CZ" sz="2000" dirty="0">
                <a:solidFill>
                  <a:srgbClr val="C00000"/>
                </a:solidFill>
              </a:rPr>
              <a:t>jev nastal </a:t>
            </a:r>
            <a:r>
              <a:rPr lang="cs-CZ" sz="2000" dirty="0">
                <a:solidFill>
                  <a:schemeClr val="tx1"/>
                </a:solidFill>
              </a:rPr>
              <a:t>vzhledem k počtu exponovaných případů </a:t>
            </a:r>
            <a:r>
              <a:rPr lang="cs-CZ" sz="2000" dirty="0">
                <a:solidFill>
                  <a:srgbClr val="0000FF"/>
                </a:solidFill>
              </a:rPr>
              <a:t>Q(i) = D(i)/R(i)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podíl případů, u kterých v průběhu intervalu jev nenastal vzhledem k</a:t>
            </a:r>
            <a:r>
              <a:rPr lang="cs-CZ" sz="2000" dirty="0"/>
              <a:t> </a:t>
            </a:r>
            <a:r>
              <a:rPr lang="cs-CZ" sz="2000" dirty="0">
                <a:solidFill>
                  <a:schemeClr val="tx1"/>
                </a:solidFill>
              </a:rPr>
              <a:t>počtu exponovaných případů (přeživší</a:t>
            </a:r>
            <a:r>
              <a:rPr lang="cs-CZ" sz="2000" dirty="0">
                <a:solidFill>
                  <a:srgbClr val="0000FF"/>
                </a:solidFill>
              </a:rPr>
              <a:t>)  P(i) = 1 – Q(i)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/>
              <a:t>Statistiky v tabulce délky života </a:t>
            </a:r>
            <a:r>
              <a:rPr lang="cs-CZ" sz="2200" dirty="0"/>
              <a:t>(</a:t>
            </a:r>
            <a:r>
              <a:rPr lang="cs-CZ" sz="2200" dirty="0" err="1"/>
              <a:t>pokr</a:t>
            </a:r>
            <a:r>
              <a:rPr lang="cs-CZ" sz="2200" dirty="0"/>
              <a:t>.)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353203" y="1181323"/>
            <a:ext cx="7864103" cy="5087566"/>
          </a:xfrm>
          <a:ln w="3175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cs-CZ" sz="2000" dirty="0">
                <a:solidFill>
                  <a:srgbClr val="C00000"/>
                </a:solidFill>
              </a:rPr>
              <a:t>kumulativní proporce přežití </a:t>
            </a:r>
            <a:r>
              <a:rPr lang="cs-CZ" sz="2000" dirty="0">
                <a:solidFill>
                  <a:schemeClr val="tx1"/>
                </a:solidFill>
              </a:rPr>
              <a:t>na konci intervalu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cs-CZ" sz="2000" dirty="0">
                <a:solidFill>
                  <a:schemeClr val="folHlink"/>
                </a:solidFill>
              </a:rPr>
              <a:t>		</a:t>
            </a:r>
            <a:r>
              <a:rPr lang="cs-CZ" sz="2000" dirty="0">
                <a:solidFill>
                  <a:srgbClr val="0000FF"/>
                </a:solidFill>
              </a:rPr>
              <a:t>CP(i) = CP(i-1)*P(i); CP(0) = 1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cs-CZ" sz="2000" dirty="0">
                <a:solidFill>
                  <a:srgbClr val="0000FF"/>
                </a:solidFill>
              </a:rPr>
              <a:t>		= P(0)*…*P(i)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cs-CZ" sz="2000" dirty="0">
                <a:solidFill>
                  <a:srgbClr val="C00000"/>
                </a:solidFill>
              </a:rPr>
              <a:t>hustota pravděpodobnosti </a:t>
            </a:r>
            <a:r>
              <a:rPr lang="cs-CZ" sz="2000" dirty="0">
                <a:solidFill>
                  <a:schemeClr val="tx1"/>
                </a:solidFill>
              </a:rPr>
              <a:t>– odhad pravděpodobnosti, že u</a:t>
            </a:r>
            <a:r>
              <a:rPr lang="cs-CZ" sz="2000" dirty="0"/>
              <a:t> </a:t>
            </a:r>
            <a:r>
              <a:rPr lang="cs-CZ" sz="2000" dirty="0">
                <a:solidFill>
                  <a:schemeClr val="tx1"/>
                </a:solidFill>
              </a:rPr>
              <a:t>případu vstupujícího do studie nastane jev právě v tomto intervalu (přepočítáno na jednotku intervalu)</a:t>
            </a: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  <a:buFont typeface="Arial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</a:t>
            </a:r>
            <a:r>
              <a:rPr lang="cs-CZ" sz="2000" dirty="0">
                <a:solidFill>
                  <a:srgbClr val="0000FF"/>
                </a:solidFill>
              </a:rPr>
              <a:t>F(i) = (CP(i-1) – CP(i))/h(i)   (h(i)= šířka intervalu)</a:t>
            </a:r>
          </a:p>
          <a:p>
            <a:pPr>
              <a:lnSpc>
                <a:spcPct val="110000"/>
              </a:lnSpc>
              <a:spcBef>
                <a:spcPts val="600"/>
              </a:spcBef>
              <a:defRPr/>
            </a:pPr>
            <a:r>
              <a:rPr lang="cs-CZ" sz="2000" dirty="0">
                <a:solidFill>
                  <a:srgbClr val="C00000"/>
                </a:solidFill>
              </a:rPr>
              <a:t>hazard</a:t>
            </a:r>
            <a:r>
              <a:rPr lang="cs-CZ" sz="2000" dirty="0"/>
              <a:t> </a:t>
            </a:r>
            <a:r>
              <a:rPr lang="cs-CZ" sz="2000" dirty="0">
                <a:solidFill>
                  <a:schemeClr val="tx1"/>
                </a:solidFill>
              </a:rPr>
              <a:t>– riziko jevu v intervalu pro ty případy, které přežily do jeho začátku; poměr jevů vzhledem ke střednímu počtu exponovaných případů v intervalu (přepočítáno na jednotku intervalu)</a:t>
            </a:r>
          </a:p>
          <a:p>
            <a:pPr>
              <a:lnSpc>
                <a:spcPct val="110000"/>
              </a:lnSpc>
              <a:spcBef>
                <a:spcPts val="600"/>
              </a:spcBef>
              <a:buNone/>
              <a:defRPr/>
            </a:pPr>
            <a:r>
              <a:rPr lang="cs-CZ" sz="2000" dirty="0">
                <a:solidFill>
                  <a:schemeClr val="folHlink"/>
                </a:solidFill>
              </a:rPr>
              <a:t>		</a:t>
            </a:r>
            <a:r>
              <a:rPr lang="cs-CZ" sz="2000" dirty="0">
                <a:solidFill>
                  <a:srgbClr val="0000FF"/>
                </a:solidFill>
              </a:rPr>
              <a:t>LAMBDA(i) = D(i)/(R(i) – 0.5*D(i))/h(i)   (h(i)= šířka intervalu)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cs-CZ" sz="2000" dirty="0">
                <a:solidFill>
                  <a:srgbClr val="C00000"/>
                </a:solidFill>
              </a:rPr>
              <a:t>standardní chyby </a:t>
            </a:r>
            <a:r>
              <a:rPr lang="cs-CZ" sz="2000" dirty="0">
                <a:solidFill>
                  <a:schemeClr val="tx1"/>
                </a:solidFill>
              </a:rPr>
              <a:t>pro kumulativní proporci přežití, hustotu pravděpodobnosti a pro hazard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Analýza délky života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1484313"/>
            <a:ext cx="8228013" cy="4384675"/>
          </a:xfrm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cs-CZ" sz="2200" i="1" dirty="0">
                <a:solidFill>
                  <a:schemeClr val="tx1"/>
                </a:solidFill>
              </a:rPr>
              <a:t>anglicky: </a:t>
            </a:r>
            <a:r>
              <a:rPr lang="cs-CZ" sz="2200" i="1" dirty="0" err="1">
                <a:solidFill>
                  <a:schemeClr val="tx1"/>
                </a:solidFill>
              </a:rPr>
              <a:t>survival</a:t>
            </a:r>
            <a:r>
              <a:rPr lang="cs-CZ" sz="2200" i="1" dirty="0">
                <a:solidFill>
                  <a:schemeClr val="tx1"/>
                </a:solidFill>
              </a:rPr>
              <a:t> </a:t>
            </a:r>
            <a:r>
              <a:rPr lang="cs-CZ" sz="2200" i="1" dirty="0" err="1">
                <a:solidFill>
                  <a:schemeClr val="tx1"/>
                </a:solidFill>
              </a:rPr>
              <a:t>analysis</a:t>
            </a:r>
            <a:r>
              <a:rPr lang="cs-CZ" sz="2200" i="1" dirty="0">
                <a:solidFill>
                  <a:schemeClr val="tx1"/>
                </a:solidFill>
              </a:rPr>
              <a:t>, </a:t>
            </a:r>
            <a:r>
              <a:rPr lang="cs-CZ" sz="2200" i="1" dirty="0" err="1">
                <a:solidFill>
                  <a:schemeClr val="tx1"/>
                </a:solidFill>
              </a:rPr>
              <a:t>event</a:t>
            </a:r>
            <a:r>
              <a:rPr lang="cs-CZ" sz="2200" i="1" dirty="0">
                <a:solidFill>
                  <a:schemeClr val="tx1"/>
                </a:solidFill>
              </a:rPr>
              <a:t> </a:t>
            </a:r>
            <a:r>
              <a:rPr lang="cs-CZ" sz="2200" i="1" dirty="0" err="1">
                <a:solidFill>
                  <a:schemeClr val="tx1"/>
                </a:solidFill>
              </a:rPr>
              <a:t>history</a:t>
            </a:r>
            <a:r>
              <a:rPr lang="cs-CZ" sz="2200" i="1" dirty="0">
                <a:solidFill>
                  <a:schemeClr val="tx1"/>
                </a:solidFill>
              </a:rPr>
              <a:t> </a:t>
            </a:r>
            <a:r>
              <a:rPr lang="cs-CZ" sz="2200" i="1" dirty="0" err="1">
                <a:solidFill>
                  <a:schemeClr val="tx1"/>
                </a:solidFill>
              </a:rPr>
              <a:t>analysis</a:t>
            </a:r>
            <a:r>
              <a:rPr lang="cs-CZ" sz="2200" i="1" dirty="0">
                <a:solidFill>
                  <a:schemeClr val="tx1"/>
                </a:solidFill>
              </a:rPr>
              <a:t> …</a:t>
            </a:r>
          </a:p>
          <a:p>
            <a:pPr eaLnBrk="1" hangingPunct="1">
              <a:lnSpc>
                <a:spcPct val="110000"/>
              </a:lnSpc>
            </a:pPr>
            <a:r>
              <a:rPr lang="cs-CZ" sz="2200" i="1" dirty="0">
                <a:solidFill>
                  <a:schemeClr val="tx1"/>
                </a:solidFill>
              </a:rPr>
              <a:t>česky: analýza délky života, analýza přežití …</a:t>
            </a:r>
          </a:p>
          <a:p>
            <a:pPr eaLnBrk="1" hangingPunct="1">
              <a:lnSpc>
                <a:spcPct val="110000"/>
              </a:lnSpc>
            </a:pPr>
            <a:endParaRPr lang="cs-CZ" sz="2200" dirty="0"/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cs-CZ" sz="2200" dirty="0">
                <a:solidFill>
                  <a:schemeClr val="tx1"/>
                </a:solidFill>
              </a:rPr>
              <a:t>Metody:</a:t>
            </a:r>
          </a:p>
          <a:p>
            <a:pPr eaLnBrk="1" hangingPunct="1">
              <a:lnSpc>
                <a:spcPct val="110000"/>
              </a:lnSpc>
            </a:pPr>
            <a:r>
              <a:rPr lang="cs-CZ" sz="2200" dirty="0">
                <a:solidFill>
                  <a:srgbClr val="C00000"/>
                </a:solidFill>
              </a:rPr>
              <a:t>Tabulky délky života</a:t>
            </a:r>
          </a:p>
          <a:p>
            <a:pPr eaLnBrk="1" hangingPunct="1">
              <a:lnSpc>
                <a:spcPct val="110000"/>
              </a:lnSpc>
            </a:pPr>
            <a:r>
              <a:rPr lang="cs-CZ" sz="2200" dirty="0">
                <a:solidFill>
                  <a:srgbClr val="C00000"/>
                </a:solidFill>
              </a:rPr>
              <a:t>Kaplan-</a:t>
            </a:r>
            <a:r>
              <a:rPr lang="cs-CZ" sz="2200" dirty="0" err="1">
                <a:solidFill>
                  <a:srgbClr val="C00000"/>
                </a:solidFill>
              </a:rPr>
              <a:t>Meierův</a:t>
            </a:r>
            <a:r>
              <a:rPr lang="cs-CZ" sz="2200" dirty="0">
                <a:solidFill>
                  <a:srgbClr val="C00000"/>
                </a:solidFill>
              </a:rPr>
              <a:t> model</a:t>
            </a:r>
          </a:p>
          <a:p>
            <a:pPr eaLnBrk="1" hangingPunct="1">
              <a:lnSpc>
                <a:spcPct val="110000"/>
              </a:lnSpc>
            </a:pPr>
            <a:r>
              <a:rPr lang="cs-CZ" sz="2200" dirty="0" err="1">
                <a:solidFill>
                  <a:srgbClr val="C00000"/>
                </a:solidFill>
              </a:rPr>
              <a:t>Coxova</a:t>
            </a:r>
            <a:r>
              <a:rPr lang="cs-CZ" sz="2200" dirty="0">
                <a:solidFill>
                  <a:srgbClr val="C00000"/>
                </a:solidFill>
              </a:rPr>
              <a:t> regresní metoda</a:t>
            </a:r>
          </a:p>
          <a:p>
            <a:pPr eaLnBrk="1" hangingPunct="1">
              <a:lnSpc>
                <a:spcPct val="110000"/>
              </a:lnSpc>
            </a:pPr>
            <a:endParaRPr lang="cs-CZ" sz="2200" i="1" dirty="0">
              <a:solidFill>
                <a:schemeClr val="folHlink"/>
              </a:solidFill>
            </a:endParaRPr>
          </a:p>
          <a:p>
            <a:pPr eaLnBrk="1" hangingPunct="1">
              <a:lnSpc>
                <a:spcPct val="110000"/>
              </a:lnSpc>
            </a:pPr>
            <a:r>
              <a:rPr lang="cs-CZ" sz="2200" dirty="0">
                <a:solidFill>
                  <a:schemeClr val="tx1"/>
                </a:solidFill>
              </a:rPr>
              <a:t>Software:</a:t>
            </a:r>
            <a:r>
              <a:rPr lang="cs-CZ" sz="2200" i="1" dirty="0">
                <a:solidFill>
                  <a:schemeClr val="tx1"/>
                </a:solidFill>
              </a:rPr>
              <a:t>  </a:t>
            </a:r>
            <a:r>
              <a:rPr lang="cs-CZ" sz="2200" i="1" dirty="0">
                <a:solidFill>
                  <a:srgbClr val="0000FF"/>
                </a:solidFill>
              </a:rPr>
              <a:t>IBM SPSS </a:t>
            </a:r>
            <a:r>
              <a:rPr lang="cs-CZ" sz="2200" i="1" dirty="0" err="1">
                <a:solidFill>
                  <a:srgbClr val="0000FF"/>
                </a:solidFill>
              </a:rPr>
              <a:t>Statistics</a:t>
            </a:r>
            <a:r>
              <a:rPr lang="cs-CZ" sz="2200" i="1" dirty="0">
                <a:solidFill>
                  <a:srgbClr val="0000FF"/>
                </a:solidFill>
              </a:rPr>
              <a:t> Base, IBM SPSS </a:t>
            </a:r>
            <a:r>
              <a:rPr lang="cs-CZ" sz="2200" i="1" dirty="0" err="1">
                <a:solidFill>
                  <a:srgbClr val="0000FF"/>
                </a:solidFill>
              </a:rPr>
              <a:t>Advanced</a:t>
            </a:r>
            <a:r>
              <a:rPr lang="cs-CZ" sz="2200" i="1" dirty="0">
                <a:solidFill>
                  <a:srgbClr val="0000FF"/>
                </a:solidFill>
              </a:rPr>
              <a:t> </a:t>
            </a:r>
            <a:r>
              <a:rPr lang="cs-CZ" sz="2200" i="1" dirty="0" err="1">
                <a:solidFill>
                  <a:srgbClr val="0000FF"/>
                </a:solidFill>
              </a:rPr>
              <a:t>Statistics</a:t>
            </a:r>
            <a:endParaRPr lang="cs-CZ" sz="22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84" name="Picture 10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52" y="1488840"/>
            <a:ext cx="5152449" cy="412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/>
              <a:t>Funkce přežití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5819775" y="2022475"/>
            <a:ext cx="23923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dirty="0">
                <a:latin typeface="+mn-lt"/>
              </a:rPr>
              <a:t>Funkce znázorňuje podíl přeživších déle než do času </a:t>
            </a:r>
            <a:r>
              <a:rPr lang="cs-CZ" sz="2000" b="1" i="1" dirty="0">
                <a:latin typeface="+mn-lt"/>
              </a:rPr>
              <a:t>t</a:t>
            </a:r>
            <a:endParaRPr lang="cs-CZ" sz="2000" b="1" dirty="0">
              <a:latin typeface="+mn-lt"/>
            </a:endParaRP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5924550" y="3910013"/>
            <a:ext cx="2898437" cy="1323439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Mediánová životnost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2000" b="1" dirty="0">
                <a:latin typeface="+mn-lt"/>
              </a:rPr>
              <a:t>= odhad bodu, ve kterém tato funkce nabývá hodnoty ½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5" name="Picture 10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78" y="1624518"/>
            <a:ext cx="4610405" cy="369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 odchodu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5235575" y="2476500"/>
            <a:ext cx="3470680" cy="1323439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dirty="0">
                <a:latin typeface="+mn-lt"/>
              </a:rPr>
              <a:t>Odhad pravděpodobnosti odchodu (úmrtí) během daného intervalu,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vztaženo k</a:t>
            </a:r>
            <a:r>
              <a:rPr lang="cs-CZ" sz="2000" dirty="0"/>
              <a:t> 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počátečnímu počtu případů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Hazard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5418306" y="1843528"/>
            <a:ext cx="312984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dirty="0">
                <a:latin typeface="+mn-lt"/>
              </a:rPr>
              <a:t>Hazard je definován jako pravděpodobnost odchodu v čase </a:t>
            </a:r>
            <a:r>
              <a:rPr lang="cs-CZ" sz="2000" b="1" i="1" dirty="0">
                <a:latin typeface="+mn-lt"/>
              </a:rPr>
              <a:t>t</a:t>
            </a:r>
            <a:r>
              <a:rPr lang="cs-CZ" sz="2000" b="1" dirty="0">
                <a:latin typeface="+mn-lt"/>
              </a:rPr>
              <a:t> podmíněná přežitím až do </a:t>
            </a:r>
            <a:r>
              <a:rPr lang="cs-CZ" sz="2000" b="1" i="1" dirty="0">
                <a:latin typeface="+mn-lt"/>
              </a:rPr>
              <a:t>t</a:t>
            </a:r>
          </a:p>
        </p:txBody>
      </p:sp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5418306" y="3662363"/>
            <a:ext cx="3110386" cy="1631216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2000" b="1" dirty="0">
                <a:solidFill>
                  <a:srgbClr val="C00000"/>
                </a:solidFill>
                <a:latin typeface="+mn-lt"/>
              </a:rPr>
              <a:t>Hazard</a:t>
            </a:r>
            <a:r>
              <a:rPr lang="cs-CZ" sz="2000" b="1" dirty="0">
                <a:latin typeface="+mn-lt"/>
              </a:rPr>
              <a:t> je odhadem rizika výskytu jevu u dané hodnoty (úmrtnosti v</a:t>
            </a:r>
            <a:r>
              <a:rPr lang="cs-CZ" sz="2000" dirty="0"/>
              <a:t> </a:t>
            </a:r>
            <a:r>
              <a:rPr lang="cs-CZ" sz="2000" b="1" dirty="0">
                <a:latin typeface="+mn-lt"/>
              </a:rPr>
              <a:t>daném věku; v daném stadiu nemoci)</a:t>
            </a:r>
          </a:p>
        </p:txBody>
      </p:sp>
      <p:pic>
        <p:nvPicPr>
          <p:cNvPr id="26730" name="Picture 10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21" y="1426946"/>
            <a:ext cx="4737532" cy="3796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výstupy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1484313"/>
            <a:ext cx="8131918" cy="428625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cs-CZ" sz="2400" i="1" dirty="0">
                <a:solidFill>
                  <a:srgbClr val="C00000"/>
                </a:solidFill>
              </a:rPr>
              <a:t>mediánová životnost</a:t>
            </a:r>
            <a:r>
              <a:rPr lang="cs-CZ" sz="2400" dirty="0">
                <a:solidFill>
                  <a:srgbClr val="C00000"/>
                </a:solidFill>
              </a:rPr>
              <a:t>  </a:t>
            </a:r>
            <a:r>
              <a:rPr lang="cs-CZ" sz="2400" dirty="0">
                <a:solidFill>
                  <a:schemeClr val="tx1"/>
                </a:solidFill>
              </a:rPr>
              <a:t>(doba přežití)</a:t>
            </a:r>
          </a:p>
          <a:p>
            <a:pPr eaLnBrk="1" hangingPunct="1">
              <a:lnSpc>
                <a:spcPct val="110000"/>
              </a:lnSpc>
            </a:pPr>
            <a:r>
              <a:rPr lang="cs-CZ" sz="2400" dirty="0">
                <a:solidFill>
                  <a:schemeClr val="tx1"/>
                </a:solidFill>
              </a:rPr>
              <a:t>vlastní tabulka přežití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cs-CZ" sz="2000" b="1" dirty="0">
                <a:solidFill>
                  <a:schemeClr val="tx1"/>
                </a:solidFill>
              </a:rPr>
              <a:t>pro každý časový interval obsahuje: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None/>
            </a:pPr>
            <a:endParaRPr lang="cs-CZ" sz="800" b="1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statistiky (znázorněné předchozími grafy)</a:t>
            </a:r>
          </a:p>
          <a:p>
            <a:pPr lvl="1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přehledné statistiky četností pro každý interval: počty případů, které vstoupily do intervalu, počty vystavených riziku (s opravou na </a:t>
            </a:r>
            <a:r>
              <a:rPr lang="cs-CZ" sz="2000" b="1" dirty="0" err="1">
                <a:solidFill>
                  <a:schemeClr val="tx1"/>
                </a:solidFill>
              </a:rPr>
              <a:t>cenzorované</a:t>
            </a:r>
            <a:r>
              <a:rPr lang="cs-CZ" sz="2000" b="1" dirty="0">
                <a:solidFill>
                  <a:schemeClr val="tx1"/>
                </a:solidFill>
              </a:rPr>
              <a:t> případy), počty terminálních událostí, odhady standardních chyb veličin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Standardní chyba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21497" y="1337723"/>
            <a:ext cx="8197208" cy="2417154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standardní chyba odhadu nějaké veličiny </a:t>
            </a:r>
            <a:r>
              <a:rPr lang="cs-CZ" sz="2000" i="1" dirty="0" err="1">
                <a:solidFill>
                  <a:schemeClr val="tx1"/>
                </a:solidFill>
              </a:rPr>
              <a:t>Std</a:t>
            </a:r>
            <a:r>
              <a:rPr lang="cs-CZ" sz="2000" i="1" dirty="0">
                <a:solidFill>
                  <a:schemeClr val="tx1"/>
                </a:solidFill>
              </a:rPr>
              <a:t>. </a:t>
            </a:r>
            <a:r>
              <a:rPr lang="cs-CZ" sz="2000" i="1" dirty="0" err="1">
                <a:solidFill>
                  <a:schemeClr val="tx1"/>
                </a:solidFill>
              </a:rPr>
              <a:t>Error</a:t>
            </a:r>
            <a:r>
              <a:rPr lang="cs-CZ" sz="2000" dirty="0">
                <a:solidFill>
                  <a:schemeClr val="tx1"/>
                </a:solidFill>
              </a:rPr>
              <a:t> vyjadřuje velikost výběrové statistické chyby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čím je </a:t>
            </a:r>
            <a:r>
              <a:rPr lang="cs-CZ" sz="2000" i="1" dirty="0" err="1">
                <a:solidFill>
                  <a:schemeClr val="tx1"/>
                </a:solidFill>
              </a:rPr>
              <a:t>Std</a:t>
            </a:r>
            <a:r>
              <a:rPr lang="cs-CZ" sz="2000" i="1" dirty="0">
                <a:solidFill>
                  <a:schemeClr val="tx1"/>
                </a:solidFill>
              </a:rPr>
              <a:t>. </a:t>
            </a:r>
            <a:r>
              <a:rPr lang="cs-CZ" sz="2000" i="1" dirty="0" err="1">
                <a:solidFill>
                  <a:schemeClr val="tx1"/>
                </a:solidFill>
              </a:rPr>
              <a:t>Error</a:t>
            </a:r>
            <a:r>
              <a:rPr lang="cs-CZ" sz="2000" dirty="0">
                <a:solidFill>
                  <a:schemeClr val="tx1"/>
                </a:solidFill>
              </a:rPr>
              <a:t>  menší, tím jsou výběrové chyby menší a měření přesnější 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tato veličina ovšem </a:t>
            </a:r>
            <a:r>
              <a:rPr lang="cs-CZ" sz="2000" u="sng" dirty="0">
                <a:solidFill>
                  <a:schemeClr val="tx1"/>
                </a:solidFill>
              </a:rPr>
              <a:t>nevypovídá o systematických a hrubých chybách</a:t>
            </a:r>
            <a:r>
              <a:rPr lang="cs-CZ" sz="2000" dirty="0">
                <a:solidFill>
                  <a:schemeClr val="tx1"/>
                </a:solidFill>
              </a:rPr>
              <a:t>!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konfidenční interval (interval spolehlivosti):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677" name="Object 4"/>
              <p:cNvSpPr txBox="1"/>
              <p:nvPr/>
            </p:nvSpPr>
            <p:spPr bwMode="auto">
              <a:xfrm>
                <a:off x="2601912" y="4056630"/>
                <a:ext cx="3940175" cy="55993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𝑜𝑑</m:t>
                      </m:r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±</m:t>
                      </m:r>
                      <m:sSub>
                        <m:sSubPr>
                          <m:ctrlPr>
                            <a:rPr lang="cs-CZ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cs-CZ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cs-CZ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cs-CZ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𝑆𝑡𝑑</m:t>
                      </m:r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cs-CZ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𝐸𝑟𝑟𝑜𝑟</m:t>
                      </m:r>
                    </m:oMath>
                  </m:oMathPara>
                </a14:m>
                <a:endParaRPr lang="cs-CZ" sz="2800" dirty="0"/>
              </a:p>
            </p:txBody>
          </p:sp>
        </mc:Choice>
        <mc:Fallback>
          <p:sp>
            <p:nvSpPr>
              <p:cNvPr id="28677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01912" y="4056630"/>
                <a:ext cx="3940175" cy="55993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2601912" y="4918322"/>
            <a:ext cx="3940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ts val="0"/>
              </a:spcBef>
            </a:pPr>
            <a:r>
              <a:rPr lang="cs-CZ" sz="2000" b="1" i="1" dirty="0">
                <a:latin typeface="+mn-lt"/>
              </a:rPr>
              <a:t>z = kvantil N(0,1), </a:t>
            </a:r>
          </a:p>
          <a:p>
            <a:pPr algn="l">
              <a:spcBef>
                <a:spcPts val="0"/>
              </a:spcBef>
            </a:pPr>
            <a:r>
              <a:rPr lang="cs-CZ" sz="2000" b="1" i="1" dirty="0">
                <a:latin typeface="+mn-lt"/>
                <a:cs typeface="Arial" charset="0"/>
              </a:rPr>
              <a:t>α</a:t>
            </a:r>
            <a:r>
              <a:rPr lang="cs-CZ" sz="2000" b="1" i="1" dirty="0">
                <a:latin typeface="+mn-lt"/>
              </a:rPr>
              <a:t> = hladina významnosti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Porovnání skupin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66725" y="1304925"/>
            <a:ext cx="7975600" cy="472440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sz="2400" dirty="0">
                <a:solidFill>
                  <a:schemeClr val="tx1"/>
                </a:solidFill>
              </a:rPr>
              <a:t>IBM SPSS </a:t>
            </a:r>
            <a:r>
              <a:rPr lang="cs-CZ" sz="2400" dirty="0" err="1">
                <a:solidFill>
                  <a:schemeClr val="tx1"/>
                </a:solidFill>
              </a:rPr>
              <a:t>Statistics</a:t>
            </a:r>
            <a:r>
              <a:rPr lang="cs-CZ" sz="2400" dirty="0">
                <a:solidFill>
                  <a:schemeClr val="tx1"/>
                </a:solidFill>
              </a:rPr>
              <a:t> umožňuje zadat až dvě třídící proměnné (faktory), např. terapie, pohlaví…</a:t>
            </a:r>
          </a:p>
          <a:p>
            <a:pPr eaLnBrk="1" hangingPunct="1">
              <a:spcBef>
                <a:spcPts val="600"/>
              </a:spcBef>
            </a:pPr>
            <a:r>
              <a:rPr lang="cs-CZ" sz="2400" dirty="0">
                <a:solidFill>
                  <a:schemeClr val="tx1"/>
                </a:solidFill>
              </a:rPr>
              <a:t>pro každou kombinaci faktorů se počítá samostatná funkce přežití</a:t>
            </a:r>
          </a:p>
          <a:p>
            <a:pPr eaLnBrk="1" hangingPunct="1">
              <a:spcBef>
                <a:spcPts val="600"/>
              </a:spcBef>
            </a:pPr>
            <a:r>
              <a:rPr lang="cs-CZ" sz="2400" i="1" dirty="0" err="1">
                <a:solidFill>
                  <a:srgbClr val="C00000"/>
                </a:solidFill>
              </a:rPr>
              <a:t>Wilcoxonovým</a:t>
            </a:r>
            <a:r>
              <a:rPr lang="cs-CZ" sz="2400" i="1" dirty="0">
                <a:solidFill>
                  <a:srgbClr val="C00000"/>
                </a:solidFill>
              </a:rPr>
              <a:t> (</a:t>
            </a:r>
            <a:r>
              <a:rPr lang="cs-CZ" sz="2400" i="1" dirty="0" err="1">
                <a:solidFill>
                  <a:srgbClr val="C00000"/>
                </a:solidFill>
              </a:rPr>
              <a:t>Gehanovým</a:t>
            </a:r>
            <a:r>
              <a:rPr lang="cs-CZ" sz="2400" i="1" dirty="0">
                <a:solidFill>
                  <a:srgbClr val="C00000"/>
                </a:solidFill>
              </a:rPr>
              <a:t>) testem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>
                <a:solidFill>
                  <a:schemeClr val="tx1"/>
                </a:solidFill>
              </a:rPr>
              <a:t>lze testovat </a:t>
            </a:r>
            <a:r>
              <a:rPr lang="cs-CZ" sz="2400" dirty="0">
                <a:solidFill>
                  <a:srgbClr val="C00000"/>
                </a:solidFill>
              </a:rPr>
              <a:t>rovnost funkcí přežití ve skupinách</a:t>
            </a:r>
            <a:r>
              <a:rPr lang="cs-CZ" sz="2400" dirty="0"/>
              <a:t> </a:t>
            </a:r>
            <a:r>
              <a:rPr lang="cs-CZ" sz="2400" dirty="0">
                <a:solidFill>
                  <a:schemeClr val="tx1"/>
                </a:solidFill>
              </a:rPr>
              <a:t>prvního faktoru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signifikance &lt; 0,05 vede k zamítnutí hypotézy o shodě funkcí přežití na 95 % hladině spolehlivosti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párová srovnání skupin – je vhodné použít např. </a:t>
            </a:r>
            <a:r>
              <a:rPr lang="cs-CZ" sz="2000" b="1" dirty="0" err="1">
                <a:solidFill>
                  <a:schemeClr val="tx1"/>
                </a:solidFill>
              </a:rPr>
              <a:t>bonferroniovskou</a:t>
            </a:r>
            <a:r>
              <a:rPr lang="cs-CZ" sz="2000" b="1" dirty="0">
                <a:solidFill>
                  <a:schemeClr val="tx1"/>
                </a:solidFill>
              </a:rPr>
              <a:t> korekci (tj. násobit signifikanci počtem testů)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5810" y="2219866"/>
            <a:ext cx="5395966" cy="715962"/>
          </a:xfrm>
        </p:spPr>
        <p:txBody>
          <a:bodyPr/>
          <a:lstStyle/>
          <a:p>
            <a:pPr eaLnBrk="1" hangingPunct="1"/>
            <a:r>
              <a:rPr lang="cs-CZ" dirty="0"/>
              <a:t>Kaplan-</a:t>
            </a:r>
            <a:r>
              <a:rPr lang="cs-CZ" dirty="0" err="1"/>
              <a:t>Meierovy</a:t>
            </a:r>
            <a:r>
              <a:rPr lang="cs-CZ" dirty="0"/>
              <a:t> modely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85453" y="3041808"/>
            <a:ext cx="4164727" cy="1462087"/>
          </a:xfrm>
        </p:spPr>
        <p:txBody>
          <a:bodyPr>
            <a:normAutofit/>
          </a:bodyPr>
          <a:lstStyle/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K.-M. odhad funkce přežití</a:t>
            </a:r>
          </a:p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testy shody funkcí přežití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Kaplan-</a:t>
            </a:r>
            <a:r>
              <a:rPr lang="cs-CZ" dirty="0" err="1"/>
              <a:t>Meier</a:t>
            </a:r>
            <a:r>
              <a:rPr lang="cs-CZ" dirty="0"/>
              <a:t>: myšlenka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sz="2400" dirty="0">
                <a:solidFill>
                  <a:schemeClr val="tx1"/>
                </a:solidFill>
              </a:rPr>
              <a:t>tabulky přežití postupují tzv. </a:t>
            </a:r>
            <a:r>
              <a:rPr lang="cs-CZ" sz="2400" dirty="0" err="1">
                <a:solidFill>
                  <a:schemeClr val="tx1"/>
                </a:solidFill>
              </a:rPr>
              <a:t>aktuárskou</a:t>
            </a:r>
            <a:r>
              <a:rPr lang="cs-CZ" sz="2400" dirty="0">
                <a:solidFill>
                  <a:schemeClr val="tx1"/>
                </a:solidFill>
              </a:rPr>
              <a:t> metodou: zachycují stav sledované populace v pevně daných a stejně vzdálených okamžicích (např. vždy po jednom roce)</a:t>
            </a:r>
          </a:p>
          <a:p>
            <a:pPr eaLnBrk="1" hangingPunct="1">
              <a:spcBef>
                <a:spcPts val="600"/>
              </a:spcBef>
            </a:pPr>
            <a:r>
              <a:rPr lang="cs-CZ" sz="2400" dirty="0">
                <a:solidFill>
                  <a:schemeClr val="tx1"/>
                </a:solidFill>
              </a:rPr>
              <a:t>naopak K-M odhady se mění v každém okamžiku, kdy nastala sledovaná událost – tj. „schody“ na funkci přežití nejsou od sebe stejně vzdáleny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Zadání K-M analýzy</a:t>
            </a:r>
          </a:p>
        </p:txBody>
      </p:sp>
      <p:pic>
        <p:nvPicPr>
          <p:cNvPr id="3277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2049463"/>
            <a:ext cx="4665662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ovéPole 21"/>
          <p:cNvSpPr txBox="1">
            <a:spLocks noChangeArrowheads="1"/>
          </p:cNvSpPr>
          <p:nvPr/>
        </p:nvSpPr>
        <p:spPr bwMode="auto">
          <a:xfrm>
            <a:off x="276225" y="1212850"/>
            <a:ext cx="40830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cs-CZ" sz="1600" b="1" i="1" dirty="0">
                <a:solidFill>
                  <a:srgbClr val="C00000"/>
                </a:solidFill>
              </a:rPr>
              <a:t>Volání procedury v IBM SPSS </a:t>
            </a:r>
            <a:r>
              <a:rPr lang="cs-CZ" sz="1600" b="1" i="1" dirty="0" err="1">
                <a:solidFill>
                  <a:srgbClr val="C00000"/>
                </a:solidFill>
              </a:rPr>
              <a:t>Statistics</a:t>
            </a:r>
            <a:r>
              <a:rPr lang="cs-CZ" sz="1600" b="1" i="1" dirty="0">
                <a:solidFill>
                  <a:srgbClr val="C00000"/>
                </a:solidFill>
              </a:rPr>
              <a:t>:</a:t>
            </a:r>
            <a:endParaRPr lang="cs-CZ" sz="1600" dirty="0">
              <a:solidFill>
                <a:srgbClr val="C00000"/>
              </a:solidFill>
            </a:endParaRPr>
          </a:p>
          <a:p>
            <a:pPr algn="l" eaLnBrk="1" hangingPunct="1"/>
            <a:r>
              <a:rPr lang="cs-CZ" sz="1600" b="1" i="1" dirty="0" err="1">
                <a:solidFill>
                  <a:srgbClr val="C00000"/>
                </a:solidFill>
              </a:rPr>
              <a:t>Analyze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Survival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Kaplan-</a:t>
            </a:r>
            <a:r>
              <a:rPr lang="cs-CZ" sz="1600" b="1" i="1" dirty="0" err="1">
                <a:solidFill>
                  <a:srgbClr val="C00000"/>
                </a:solidFill>
              </a:rPr>
              <a:t>Meier</a:t>
            </a:r>
            <a:r>
              <a:rPr lang="cs-CZ" sz="1600" b="1" i="1" dirty="0">
                <a:solidFill>
                  <a:srgbClr val="C00000"/>
                </a:solidFill>
              </a:rPr>
              <a:t> ...</a:t>
            </a:r>
          </a:p>
          <a:p>
            <a:pPr eaLnBrk="1" hangingPunct="1"/>
            <a:endParaRPr lang="cs-CZ" dirty="0"/>
          </a:p>
        </p:txBody>
      </p:sp>
      <p:sp>
        <p:nvSpPr>
          <p:cNvPr id="32775" name="Text Box 4"/>
          <p:cNvSpPr txBox="1">
            <a:spLocks noChangeArrowheads="1"/>
          </p:cNvSpPr>
          <p:nvPr/>
        </p:nvSpPr>
        <p:spPr bwMode="auto">
          <a:xfrm>
            <a:off x="5054600" y="1052513"/>
            <a:ext cx="2452688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/>
              <a:t>čas vzniku události</a:t>
            </a:r>
          </a:p>
        </p:txBody>
      </p:sp>
      <p:sp>
        <p:nvSpPr>
          <p:cNvPr id="32776" name="Line 7"/>
          <p:cNvSpPr>
            <a:spLocks noChangeShapeType="1"/>
          </p:cNvSpPr>
          <p:nvPr/>
        </p:nvSpPr>
        <p:spPr bwMode="auto">
          <a:xfrm flipH="1">
            <a:off x="3667647" y="1422400"/>
            <a:ext cx="2588689" cy="11398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77" name="Text Box 6"/>
          <p:cNvSpPr txBox="1">
            <a:spLocks noChangeArrowheads="1"/>
          </p:cNvSpPr>
          <p:nvPr/>
        </p:nvSpPr>
        <p:spPr bwMode="auto">
          <a:xfrm>
            <a:off x="5830888" y="3760788"/>
            <a:ext cx="2133600" cy="646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/>
              <a:t>stav (1= jev nastal, 0= jev nenastal)</a:t>
            </a:r>
          </a:p>
        </p:txBody>
      </p:sp>
      <p:sp>
        <p:nvSpPr>
          <p:cNvPr id="32778" name="Text Box 8"/>
          <p:cNvSpPr txBox="1">
            <a:spLocks noChangeArrowheads="1"/>
          </p:cNvSpPr>
          <p:nvPr/>
        </p:nvSpPr>
        <p:spPr bwMode="auto">
          <a:xfrm>
            <a:off x="5824538" y="4570413"/>
            <a:ext cx="8636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/>
              <a:t>faktor</a:t>
            </a:r>
          </a:p>
        </p:txBody>
      </p:sp>
      <p:sp>
        <p:nvSpPr>
          <p:cNvPr id="32779" name="Text Box 8"/>
          <p:cNvSpPr txBox="1">
            <a:spLocks noChangeArrowheads="1"/>
          </p:cNvSpPr>
          <p:nvPr/>
        </p:nvSpPr>
        <p:spPr bwMode="auto">
          <a:xfrm>
            <a:off x="5838825" y="5126038"/>
            <a:ext cx="8636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 err="1"/>
              <a:t>strata</a:t>
            </a:r>
            <a:endParaRPr lang="cs-CZ" dirty="0"/>
          </a:p>
        </p:txBody>
      </p:sp>
      <p:sp>
        <p:nvSpPr>
          <p:cNvPr id="32780" name="Line 7"/>
          <p:cNvSpPr>
            <a:spLocks noChangeShapeType="1"/>
          </p:cNvSpPr>
          <p:nvPr/>
        </p:nvSpPr>
        <p:spPr bwMode="auto">
          <a:xfrm flipH="1" flipV="1">
            <a:off x="4083050" y="3338513"/>
            <a:ext cx="1747838" cy="7588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81" name="Line 7"/>
          <p:cNvSpPr>
            <a:spLocks noChangeShapeType="1"/>
          </p:cNvSpPr>
          <p:nvPr/>
        </p:nvSpPr>
        <p:spPr bwMode="auto">
          <a:xfrm flipH="1" flipV="1">
            <a:off x="4433888" y="4071938"/>
            <a:ext cx="1382712" cy="649287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82" name="Line 7"/>
          <p:cNvSpPr>
            <a:spLocks noChangeShapeType="1"/>
          </p:cNvSpPr>
          <p:nvPr/>
        </p:nvSpPr>
        <p:spPr bwMode="auto">
          <a:xfrm flipH="1" flipV="1">
            <a:off x="4422775" y="4519613"/>
            <a:ext cx="1408113" cy="788987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83" name="Text Box 8"/>
          <p:cNvSpPr txBox="1">
            <a:spLocks noChangeArrowheads="1"/>
          </p:cNvSpPr>
          <p:nvPr/>
        </p:nvSpPr>
        <p:spPr bwMode="auto">
          <a:xfrm>
            <a:off x="5843588" y="5778500"/>
            <a:ext cx="1917700" cy="369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/>
              <a:t>popis případů</a:t>
            </a:r>
          </a:p>
        </p:txBody>
      </p:sp>
      <p:sp>
        <p:nvSpPr>
          <p:cNvPr id="32784" name="Line 7"/>
          <p:cNvSpPr>
            <a:spLocks noChangeShapeType="1"/>
          </p:cNvSpPr>
          <p:nvPr/>
        </p:nvSpPr>
        <p:spPr bwMode="auto">
          <a:xfrm flipH="1" flipV="1">
            <a:off x="4413249" y="5018088"/>
            <a:ext cx="1430338" cy="957262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5972175" y="1800225"/>
            <a:ext cx="2873375" cy="3698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cs-CZ" dirty="0"/>
              <a:t>porovnání úrovní faktorů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6008688" y="2366963"/>
            <a:ext cx="2873375" cy="646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cs-CZ" dirty="0"/>
              <a:t>uložení informací do datové matice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6015038" y="3189288"/>
            <a:ext cx="2873375" cy="369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cs-CZ" dirty="0"/>
              <a:t>nastavení výstupů</a:t>
            </a:r>
          </a:p>
        </p:txBody>
      </p:sp>
      <p:sp>
        <p:nvSpPr>
          <p:cNvPr id="32788" name="Line 7"/>
          <p:cNvSpPr>
            <a:spLocks noChangeShapeType="1"/>
          </p:cNvSpPr>
          <p:nvPr/>
        </p:nvSpPr>
        <p:spPr bwMode="auto">
          <a:xfrm flipH="1">
            <a:off x="5497512" y="2690019"/>
            <a:ext cx="517525" cy="148431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89" name="Line 7"/>
          <p:cNvSpPr>
            <a:spLocks noChangeShapeType="1"/>
          </p:cNvSpPr>
          <p:nvPr/>
        </p:nvSpPr>
        <p:spPr bwMode="auto">
          <a:xfrm flipH="1" flipV="1">
            <a:off x="5518149" y="3105150"/>
            <a:ext cx="496888" cy="279400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2790" name="Line 7"/>
          <p:cNvSpPr>
            <a:spLocks noChangeShapeType="1"/>
          </p:cNvSpPr>
          <p:nvPr/>
        </p:nvSpPr>
        <p:spPr bwMode="auto">
          <a:xfrm flipH="1">
            <a:off x="5507038" y="1992313"/>
            <a:ext cx="461962" cy="558800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6" name="Picture 10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33" y="1507787"/>
            <a:ext cx="5382944" cy="431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Funkce přežití: K-M odhad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5182850" y="1828901"/>
            <a:ext cx="3562316" cy="2723823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buFont typeface="Arial" charset="0"/>
              <a:buChar char="•"/>
            </a:pPr>
            <a:r>
              <a:rPr lang="cs-CZ" b="1" dirty="0">
                <a:latin typeface="+mn-lt"/>
              </a:rPr>
              <a:t>„schody“ jsou rozmístěny nepravidelně: jejich vzdálenost odpovídá rozdílům mezi okamžiky sledované události (např. úmrtí)</a:t>
            </a:r>
          </a:p>
          <a:p>
            <a:pPr algn="l">
              <a:spcBef>
                <a:spcPct val="50000"/>
              </a:spcBef>
              <a:buFont typeface="Arial" charset="0"/>
              <a:buChar char="•"/>
            </a:pPr>
            <a:r>
              <a:rPr lang="cs-CZ" b="1" dirty="0">
                <a:latin typeface="+mn-lt"/>
              </a:rPr>
              <a:t>IBM SPSS </a:t>
            </a:r>
            <a:r>
              <a:rPr lang="cs-CZ" b="1" dirty="0" err="1">
                <a:latin typeface="+mn-lt"/>
              </a:rPr>
              <a:t>Statistics</a:t>
            </a:r>
            <a:r>
              <a:rPr lang="cs-CZ" b="1" dirty="0">
                <a:latin typeface="+mn-lt"/>
              </a:rPr>
              <a:t> vyznačuje křížkem </a:t>
            </a:r>
            <a:r>
              <a:rPr lang="cs-CZ" b="1" dirty="0" err="1">
                <a:latin typeface="+mn-lt"/>
              </a:rPr>
              <a:t>cenzorované</a:t>
            </a:r>
            <a:r>
              <a:rPr lang="cs-CZ" b="1" dirty="0">
                <a:latin typeface="+mn-lt"/>
              </a:rPr>
              <a:t> případy (tj. např. pacienty dosud živé v</a:t>
            </a:r>
            <a:r>
              <a:rPr lang="cs-CZ" dirty="0">
                <a:latin typeface="+mn-lt"/>
              </a:rPr>
              <a:t> </a:t>
            </a:r>
            <a:r>
              <a:rPr lang="cs-CZ" b="1" dirty="0">
                <a:latin typeface="+mn-lt"/>
              </a:rPr>
              <a:t>době zápisu nebo již neevidované)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Aplikace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08547" y="1355287"/>
            <a:ext cx="7984821" cy="46402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cs-CZ" sz="2400" dirty="0">
                <a:solidFill>
                  <a:schemeClr val="tx1"/>
                </a:solidFill>
              </a:rPr>
              <a:t>různé obory: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cs-CZ" sz="2400" dirty="0">
              <a:solidFill>
                <a:schemeClr val="tx1"/>
              </a:solidFill>
            </a:endParaRP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demografie – tabulky délky života (</a:t>
            </a:r>
            <a:r>
              <a:rPr lang="cs-CZ" sz="2000" b="1" i="1" dirty="0" err="1">
                <a:solidFill>
                  <a:schemeClr val="tx1"/>
                </a:solidFill>
              </a:rPr>
              <a:t>life</a:t>
            </a:r>
            <a:r>
              <a:rPr lang="cs-CZ" sz="2000" b="1" i="1" dirty="0">
                <a:solidFill>
                  <a:schemeClr val="tx1"/>
                </a:solidFill>
              </a:rPr>
              <a:t> </a:t>
            </a:r>
            <a:r>
              <a:rPr lang="cs-CZ" sz="2000" b="1" i="1" dirty="0" err="1">
                <a:solidFill>
                  <a:schemeClr val="tx1"/>
                </a:solidFill>
              </a:rPr>
              <a:t>tables</a:t>
            </a:r>
            <a:r>
              <a:rPr lang="cs-CZ" sz="2000" b="1" dirty="0">
                <a:solidFill>
                  <a:schemeClr val="tx1"/>
                </a:solidFill>
              </a:rPr>
              <a:t>)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biologie – data o přežití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inženýrství – analýza spolehlivosti (</a:t>
            </a:r>
            <a:r>
              <a:rPr lang="cs-CZ" sz="2000" b="1" i="1" dirty="0">
                <a:solidFill>
                  <a:schemeClr val="tx1"/>
                </a:solidFill>
              </a:rPr>
              <a:t>reliability </a:t>
            </a:r>
            <a:r>
              <a:rPr lang="cs-CZ" sz="2000" b="1" i="1" dirty="0" err="1">
                <a:solidFill>
                  <a:schemeClr val="tx1"/>
                </a:solidFill>
              </a:rPr>
              <a:t>analysis</a:t>
            </a:r>
            <a:r>
              <a:rPr lang="cs-CZ" sz="2000" b="1" dirty="0">
                <a:solidFill>
                  <a:schemeClr val="tx1"/>
                </a:solidFill>
              </a:rPr>
              <a:t>, </a:t>
            </a:r>
            <a:r>
              <a:rPr lang="cs-CZ" sz="2000" b="1" i="1" dirty="0" err="1">
                <a:solidFill>
                  <a:schemeClr val="tx1"/>
                </a:solidFill>
              </a:rPr>
              <a:t>failure</a:t>
            </a:r>
            <a:r>
              <a:rPr lang="cs-CZ" sz="2000" b="1" i="1" dirty="0">
                <a:solidFill>
                  <a:schemeClr val="tx1"/>
                </a:solidFill>
              </a:rPr>
              <a:t> </a:t>
            </a:r>
            <a:r>
              <a:rPr lang="cs-CZ" sz="2000" b="1" i="1" dirty="0" err="1">
                <a:solidFill>
                  <a:schemeClr val="tx1"/>
                </a:solidFill>
              </a:rPr>
              <a:t>time</a:t>
            </a:r>
            <a:r>
              <a:rPr lang="cs-CZ" sz="2000" b="1" i="1" dirty="0">
                <a:solidFill>
                  <a:schemeClr val="tx1"/>
                </a:solidFill>
              </a:rPr>
              <a:t> </a:t>
            </a:r>
            <a:r>
              <a:rPr lang="cs-CZ" sz="2000" b="1" i="1" dirty="0" err="1">
                <a:solidFill>
                  <a:schemeClr val="tx1"/>
                </a:solidFill>
              </a:rPr>
              <a:t>analysis</a:t>
            </a:r>
            <a:r>
              <a:rPr lang="cs-CZ" sz="2000" b="1" dirty="0">
                <a:solidFill>
                  <a:schemeClr val="tx1"/>
                </a:solidFill>
              </a:rPr>
              <a:t>)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sociální vědy – doba do realizace jevu v sociálních procesech, přechody do jiných stavů (Markovské řetězce)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marketing – doba věrnosti zákazníka, délka obchodního cyklu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medicína   </a:t>
            </a:r>
          </a:p>
          <a:p>
            <a:pPr lvl="1"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cs-CZ" sz="2000" b="1" dirty="0">
                <a:solidFill>
                  <a:schemeClr val="tx1"/>
                </a:solidFill>
              </a:rPr>
              <a:t>	…</a:t>
            </a:r>
          </a:p>
          <a:p>
            <a:pPr lvl="1" eaLnBrk="1" hangingPunct="1"/>
            <a:endParaRPr lang="cs-CZ" sz="2000" b="1" dirty="0"/>
          </a:p>
        </p:txBody>
      </p:sp>
      <p:pic>
        <p:nvPicPr>
          <p:cNvPr id="57348" name="Picture 4" descr="C:\Users\luba.cervova.ACREA\AppData\Local\Microsoft\Windows\Temporary Internet Files\Content.IE5\GP22KSXL\MP90044872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951" y="5058383"/>
            <a:ext cx="1405749" cy="93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uba.cervova\AppData\Local\Microsoft\Windows\Temporary Internet Files\Content.IE5\JH3IEKPN\MP90042211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802" y="4698257"/>
            <a:ext cx="100806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bdélník 5"/>
          <p:cNvSpPr>
            <a:spLocks noChangeArrowheads="1"/>
          </p:cNvSpPr>
          <p:nvPr/>
        </p:nvSpPr>
        <p:spPr bwMode="auto">
          <a:xfrm>
            <a:off x="0" y="2211388"/>
            <a:ext cx="9144000" cy="4646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 marL="290513" indent="-290513" algn="l" eaLnBrk="0" hangingPunct="0">
              <a:lnSpc>
                <a:spcPct val="88000"/>
              </a:lnSpc>
              <a:buSzPct val="130000"/>
              <a:buFontTx/>
              <a:buBlip>
                <a:blip r:embed="rId2"/>
              </a:buBlip>
            </a:pPr>
            <a:endParaRPr lang="cs-CZ" sz="3000" b="1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K-M odhad: tabulka</a:t>
            </a:r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979488"/>
            <a:ext cx="6027737" cy="574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K-M odhad: míry</a:t>
            </a:r>
          </a:p>
        </p:txBody>
      </p:sp>
      <p:sp>
        <p:nvSpPr>
          <p:cNvPr id="46084" name="Text Box 3"/>
          <p:cNvSpPr txBox="1">
            <a:spLocks noChangeArrowheads="1"/>
          </p:cNvSpPr>
          <p:nvPr/>
        </p:nvSpPr>
        <p:spPr bwMode="auto">
          <a:xfrm>
            <a:off x="730250" y="1128713"/>
            <a:ext cx="7315200" cy="5016758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defRPr/>
            </a:pPr>
            <a:r>
              <a:rPr lang="cs-CZ" sz="2000" b="1" dirty="0">
                <a:latin typeface="+mn-lt"/>
              </a:rPr>
              <a:t>jiný typ zápisu než u tabulek délky života – záznam nejde po intervalech ale po časech výskytů   </a:t>
            </a:r>
          </a:p>
          <a:p>
            <a:pPr algn="l">
              <a:spcBef>
                <a:spcPct val="5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cs-CZ" sz="2000" b="1" i="1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čas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status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kumulativní přežití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2000" b="1" dirty="0">
                <a:latin typeface="+mn-lt"/>
              </a:rPr>
              <a:t>– odhad pravděpodobnosti přežití </a:t>
            </a:r>
            <a:r>
              <a:rPr lang="cs-CZ" sz="2000" b="1">
                <a:latin typeface="+mn-lt"/>
              </a:rPr>
              <a:t>déle než </a:t>
            </a:r>
            <a:r>
              <a:rPr lang="cs-CZ" sz="2000" b="1" dirty="0">
                <a:latin typeface="+mn-lt"/>
              </a:rPr>
              <a:t>do daného času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standardní chyba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2000" b="1" dirty="0">
                <a:latin typeface="+mn-lt"/>
              </a:rPr>
              <a:t>kumulativního přežití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kumulativní počet výskytů jevů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počet zbývajících případů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průměrná doba přežití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2000" b="1" dirty="0">
                <a:latin typeface="+mn-lt"/>
              </a:rPr>
              <a:t>– plocha pod křivkou funkce přežití </a:t>
            </a: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cs-CZ" sz="2000" b="1" dirty="0">
                <a:latin typeface="+mn-lt"/>
              </a:rPr>
              <a:t> 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mediánová doba přežití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2000" b="1" dirty="0">
                <a:latin typeface="+mn-lt"/>
              </a:rPr>
              <a:t>– čas, ve kterém kumulativní funkce přežití dosáhne hodnoty </a:t>
            </a:r>
            <a:r>
              <a:rPr lang="cs-CZ" sz="2000" b="1" i="1" dirty="0">
                <a:latin typeface="+mn-lt"/>
              </a:rPr>
              <a:t>0.5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shody funkcí přežití v K-M proceduře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spcAft>
                <a:spcPts val="6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sz="2000" dirty="0">
                <a:solidFill>
                  <a:schemeClr val="tx1"/>
                </a:solidFill>
              </a:rPr>
              <a:t>testuje se shoda rizikových funkcí mezi skupinami</a:t>
            </a:r>
          </a:p>
          <a:p>
            <a:pPr>
              <a:spcAft>
                <a:spcPts val="6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sz="2000" dirty="0">
                <a:solidFill>
                  <a:schemeClr val="tx1"/>
                </a:solidFill>
              </a:rPr>
              <a:t>H</a:t>
            </a:r>
            <a:r>
              <a:rPr lang="cs-CZ" sz="2000" baseline="-25000" dirty="0">
                <a:solidFill>
                  <a:schemeClr val="tx1"/>
                </a:solidFill>
              </a:rPr>
              <a:t>0</a:t>
            </a:r>
            <a:r>
              <a:rPr lang="cs-CZ" sz="2000" dirty="0">
                <a:solidFill>
                  <a:schemeClr val="tx1"/>
                </a:solidFill>
              </a:rPr>
              <a:t>: Riziko se ve skupinách neliší.</a:t>
            </a:r>
          </a:p>
          <a:p>
            <a:pPr>
              <a:spcAft>
                <a:spcPts val="6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tři testy založené na porovnání pozorovaného počtu konečných událostí ve skupinách a jejich očekávaného počtu při předpokladu shody skupin v každém časovém okamžiku</a:t>
            </a:r>
          </a:p>
          <a:p>
            <a:pPr lvl="1">
              <a:spcAft>
                <a:spcPts val="6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liší se tím, jak váží pozdější časové okamžiky, kdy je méně případů vystavených riziku:</a:t>
            </a:r>
          </a:p>
          <a:p>
            <a:pPr lvl="2">
              <a:spcBef>
                <a:spcPts val="0"/>
              </a:spcBef>
              <a:buClr>
                <a:schemeClr val="accent6">
                  <a:lumMod val="50000"/>
                </a:schemeClr>
              </a:buClr>
              <a:defRPr/>
            </a:pPr>
            <a:r>
              <a:rPr lang="cs-CZ" i="1" dirty="0">
                <a:solidFill>
                  <a:srgbClr val="C00000"/>
                </a:solidFill>
              </a:rPr>
              <a:t>log rank test:</a:t>
            </a:r>
            <a:r>
              <a:rPr lang="cs-CZ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všechny časové okamžiky mají stejnou váhu; používá se standardně jako první volba</a:t>
            </a:r>
          </a:p>
          <a:p>
            <a:pPr lvl="2">
              <a:spcBef>
                <a:spcPts val="0"/>
              </a:spcBef>
              <a:buClr>
                <a:schemeClr val="accent6">
                  <a:lumMod val="50000"/>
                </a:schemeClr>
              </a:buClr>
              <a:defRPr/>
            </a:pPr>
            <a:r>
              <a:rPr lang="cs-CZ" i="1" dirty="0" err="1">
                <a:solidFill>
                  <a:srgbClr val="C00000"/>
                </a:solidFill>
              </a:rPr>
              <a:t>Breslowův</a:t>
            </a:r>
            <a:r>
              <a:rPr lang="cs-CZ" i="1" dirty="0">
                <a:solidFill>
                  <a:srgbClr val="C00000"/>
                </a:solidFill>
              </a:rPr>
              <a:t> test (zobecněný </a:t>
            </a:r>
            <a:r>
              <a:rPr lang="cs-CZ" i="1" dirty="0" err="1">
                <a:solidFill>
                  <a:srgbClr val="C00000"/>
                </a:solidFill>
              </a:rPr>
              <a:t>Wilcoxonův</a:t>
            </a:r>
            <a:r>
              <a:rPr lang="cs-CZ" i="1" dirty="0">
                <a:solidFill>
                  <a:srgbClr val="C00000"/>
                </a:solidFill>
              </a:rPr>
              <a:t> test):</a:t>
            </a:r>
            <a:r>
              <a:rPr lang="cs-CZ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časové okamžiky mají váhu odpovídající počtu případů v riziku; vhodný tehdy, nejsou-li si mortality ve skupinách úměrné – obvykle slabší, riziko se musí hlavně na začátku období</a:t>
            </a:r>
          </a:p>
          <a:p>
            <a:pPr lvl="2">
              <a:spcBef>
                <a:spcPts val="0"/>
              </a:spcBef>
              <a:buClr>
                <a:schemeClr val="accent6">
                  <a:lumMod val="50000"/>
                </a:schemeClr>
              </a:buClr>
              <a:defRPr/>
            </a:pPr>
            <a:r>
              <a:rPr lang="cs-CZ" i="1" dirty="0" err="1">
                <a:solidFill>
                  <a:srgbClr val="C00000"/>
                </a:solidFill>
              </a:rPr>
              <a:t>Tarone-Warův</a:t>
            </a:r>
            <a:r>
              <a:rPr lang="cs-CZ" i="1" dirty="0">
                <a:solidFill>
                  <a:srgbClr val="C00000"/>
                </a:solidFill>
              </a:rPr>
              <a:t> test:</a:t>
            </a:r>
            <a:r>
              <a:rPr lang="cs-CZ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kompromisní metoda, váží odmocninou z počtu případů vystavených riziku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64CA82-297D-44A4-83E6-E4CB66274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Jednovýběrový</a:t>
            </a:r>
            <a:r>
              <a:rPr lang="cs-CZ" dirty="0"/>
              <a:t> test shody funkce přežití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0C6495B-ADD4-4062-86FD-5ABC36423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825145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sz="2000" dirty="0">
                <a:solidFill>
                  <a:schemeClr val="tx1"/>
                </a:solidFill>
              </a:rPr>
              <a:t>testuje se shoda rizikové funkce výběru se zadanou funkcí – typicky z populace</a:t>
            </a:r>
          </a:p>
          <a:p>
            <a:pPr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H</a:t>
            </a:r>
            <a:r>
              <a:rPr lang="cs-CZ" baseline="-25000" dirty="0">
                <a:solidFill>
                  <a:schemeClr val="tx1"/>
                </a:solidFill>
              </a:rPr>
              <a:t>0</a:t>
            </a:r>
            <a:r>
              <a:rPr lang="cs-CZ" dirty="0">
                <a:solidFill>
                  <a:schemeClr val="tx1"/>
                </a:solidFill>
              </a:rPr>
              <a:t>: Riziková funkce výběru se neliší od zadané funkce.</a:t>
            </a:r>
          </a:p>
          <a:p>
            <a:pPr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sz="2000" dirty="0">
                <a:solidFill>
                  <a:schemeClr val="tx1"/>
                </a:solidFill>
              </a:rPr>
              <a:t>test založený na porovnání pozorovaného počtu konečných událostí v souboru a jejich očekávaného počtu při platnosti očekávaného rizika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očekávaný počet událostí </a:t>
            </a:r>
            <a:r>
              <a:rPr lang="cs-CZ" b="1" dirty="0" err="1">
                <a:solidFill>
                  <a:srgbClr val="C00000"/>
                </a:solidFill>
              </a:rPr>
              <a:t>E</a:t>
            </a:r>
            <a:r>
              <a:rPr lang="cs-CZ" b="1" baseline="-25000" dirty="0" err="1">
                <a:solidFill>
                  <a:srgbClr val="C00000"/>
                </a:solidFill>
              </a:rPr>
              <a:t>i</a:t>
            </a:r>
            <a:r>
              <a:rPr lang="cs-CZ" dirty="0">
                <a:solidFill>
                  <a:schemeClr val="tx1"/>
                </a:solidFill>
              </a:rPr>
              <a:t> je pro případ </a:t>
            </a:r>
            <a:r>
              <a:rPr lang="cs-CZ" b="1" i="1" dirty="0">
                <a:solidFill>
                  <a:srgbClr val="0000FF"/>
                </a:solidFill>
              </a:rPr>
              <a:t>i</a:t>
            </a:r>
            <a:r>
              <a:rPr lang="cs-CZ" dirty="0">
                <a:solidFill>
                  <a:schemeClr val="tx1"/>
                </a:solidFill>
              </a:rPr>
              <a:t> roven kumulovanému riziku za období, kdy je případ v datech, od počáteční události do konečné události nebo </a:t>
            </a:r>
            <a:r>
              <a:rPr lang="cs-CZ" dirty="0" err="1">
                <a:solidFill>
                  <a:schemeClr val="tx1"/>
                </a:solidFill>
              </a:rPr>
              <a:t>cenzorování</a:t>
            </a:r>
            <a:endParaRPr lang="cs-CZ" dirty="0">
              <a:solidFill>
                <a:schemeClr val="tx1"/>
              </a:solidFill>
            </a:endParaRPr>
          </a:p>
          <a:p>
            <a:pPr lvl="2"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při testu oproti populaci je riziko závislé na věku a pohlaví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pozorovaný počet </a:t>
            </a:r>
            <a:r>
              <a:rPr lang="cs-CZ" b="1" dirty="0" err="1">
                <a:solidFill>
                  <a:srgbClr val="C00000"/>
                </a:solidFill>
              </a:rPr>
              <a:t>O</a:t>
            </a:r>
            <a:r>
              <a:rPr lang="cs-CZ" b="1" baseline="-25000" dirty="0" err="1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pro případ </a:t>
            </a:r>
            <a:r>
              <a:rPr lang="cs-CZ" b="1" i="1" dirty="0">
                <a:solidFill>
                  <a:srgbClr val="0000FF"/>
                </a:solidFill>
              </a:rPr>
              <a:t>i</a:t>
            </a:r>
            <a:br>
              <a:rPr lang="cs-CZ" b="1" dirty="0">
                <a:solidFill>
                  <a:srgbClr val="C00000"/>
                </a:solidFill>
              </a:rPr>
            </a:br>
            <a:r>
              <a:rPr lang="cs-CZ" dirty="0">
                <a:solidFill>
                  <a:schemeClr val="tx1"/>
                </a:solidFill>
              </a:rPr>
              <a:t>je </a:t>
            </a:r>
            <a:r>
              <a:rPr lang="cs-CZ" dirty="0">
                <a:solidFill>
                  <a:srgbClr val="0000FF"/>
                </a:solidFill>
              </a:rPr>
              <a:t>0</a:t>
            </a:r>
            <a:r>
              <a:rPr lang="cs-CZ" dirty="0">
                <a:solidFill>
                  <a:schemeClr val="tx1"/>
                </a:solidFill>
              </a:rPr>
              <a:t> nebo </a:t>
            </a:r>
            <a:r>
              <a:rPr lang="cs-CZ" dirty="0">
                <a:solidFill>
                  <a:srgbClr val="0000FF"/>
                </a:solidFill>
              </a:rPr>
              <a:t>1</a:t>
            </a:r>
          </a:p>
          <a:p>
            <a:pPr>
              <a:spcBef>
                <a:spcPts val="0"/>
              </a:spcBef>
              <a:spcAft>
                <a:spcPts val="200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cs-CZ" dirty="0">
                <a:solidFill>
                  <a:schemeClr val="tx1"/>
                </a:solidFill>
              </a:rPr>
              <a:t>testové kritérium má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c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chemeClr val="tx1"/>
                </a:solidFill>
              </a:rPr>
              <a:t> rozdělení </a:t>
            </a:r>
            <a:br>
              <a:rPr lang="cs-CZ" dirty="0">
                <a:solidFill>
                  <a:schemeClr val="tx1"/>
                </a:solidFill>
              </a:rPr>
            </a:br>
            <a:r>
              <a:rPr lang="cs-CZ" dirty="0">
                <a:solidFill>
                  <a:schemeClr val="tx1"/>
                </a:solidFill>
              </a:rPr>
              <a:t>s jedním stupněm volnosti</a:t>
            </a:r>
          </a:p>
        </p:txBody>
      </p: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58B70C63-B6D0-4786-BB3F-0D8931EB2450}"/>
              </a:ext>
            </a:extLst>
          </p:cNvPr>
          <p:cNvGrpSpPr/>
          <p:nvPr/>
        </p:nvGrpSpPr>
        <p:grpSpPr>
          <a:xfrm>
            <a:off x="4675975" y="3429000"/>
            <a:ext cx="3886219" cy="3092599"/>
            <a:chOff x="1872385" y="1772816"/>
            <a:chExt cx="5876925" cy="4676775"/>
          </a:xfrm>
        </p:grpSpPr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id="{674955AE-BEEE-4E88-BCF8-6134920DF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2385" y="1772816"/>
              <a:ext cx="5876925" cy="4676775"/>
            </a:xfrm>
            <a:prstGeom prst="rect">
              <a:avLst/>
            </a:prstGeom>
          </p:spPr>
        </p:pic>
        <p:cxnSp>
          <p:nvCxnSpPr>
            <p:cNvPr id="7" name="Přímá spojnice se šipkou 6">
              <a:extLst>
                <a:ext uri="{FF2B5EF4-FFF2-40B4-BE49-F238E27FC236}">
                  <a16:creationId xmlns:a16="http://schemas.microsoft.com/office/drawing/2014/main" id="{D94D6A41-E59C-49A7-8CD7-5424BECC2B1E}"/>
                </a:ext>
              </a:extLst>
            </p:cNvPr>
            <p:cNvCxnSpPr>
              <a:cxnSpLocks/>
            </p:cNvCxnSpPr>
            <p:nvPr/>
          </p:nvCxnSpPr>
          <p:spPr>
            <a:xfrm>
              <a:off x="3239664" y="1968439"/>
              <a:ext cx="3793976" cy="6078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ovéPole 12">
              <a:extLst>
                <a:ext uri="{FF2B5EF4-FFF2-40B4-BE49-F238E27FC236}">
                  <a16:creationId xmlns:a16="http://schemas.microsoft.com/office/drawing/2014/main" id="{9CD5866A-EA49-4036-99E8-4F7F415B4BC1}"/>
                </a:ext>
              </a:extLst>
            </p:cNvPr>
            <p:cNvSpPr txBox="1"/>
            <p:nvPr/>
          </p:nvSpPr>
          <p:spPr>
            <a:xfrm>
              <a:off x="3503243" y="2012640"/>
              <a:ext cx="3266818" cy="465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400" dirty="0"/>
                <a:t>Kumulované riziko = </a:t>
              </a:r>
              <a:r>
                <a:rPr lang="cs-CZ" sz="1400" dirty="0" err="1"/>
                <a:t>E</a:t>
              </a:r>
              <a:r>
                <a:rPr lang="cs-CZ" sz="1400" baseline="-25000" dirty="0" err="1"/>
                <a:t>i</a:t>
              </a:r>
              <a:endParaRPr lang="cs-CZ" sz="1400" baseline="-25000" dirty="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ovéPole 14">
                <a:extLst>
                  <a:ext uri="{FF2B5EF4-FFF2-40B4-BE49-F238E27FC236}">
                    <a16:creationId xmlns:a16="http://schemas.microsoft.com/office/drawing/2014/main" id="{31C70611-90B7-411F-A24D-7E42C28A2A37}"/>
                  </a:ext>
                </a:extLst>
              </p:cNvPr>
              <p:cNvSpPr txBox="1"/>
              <p:nvPr/>
            </p:nvSpPr>
            <p:spPr>
              <a:xfrm>
                <a:off x="581806" y="5149831"/>
                <a:ext cx="1180580" cy="8081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cs-CZ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cs-CZ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cs-CZ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cs-CZ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cs-CZ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𝑖𝑡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s-CZ" dirty="0"/>
              </a:p>
            </p:txBody>
          </p:sp>
        </mc:Choice>
        <mc:Fallback>
          <p:sp>
            <p:nvSpPr>
              <p:cNvPr id="15" name="TextovéPole 14">
                <a:extLst>
                  <a:ext uri="{FF2B5EF4-FFF2-40B4-BE49-F238E27FC236}">
                    <a16:creationId xmlns:a16="http://schemas.microsoft.com/office/drawing/2014/main" id="{31C70611-90B7-411F-A24D-7E42C28A2A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06" y="5149831"/>
                <a:ext cx="1180580" cy="8081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ovéPole 15">
                <a:extLst>
                  <a:ext uri="{FF2B5EF4-FFF2-40B4-BE49-F238E27FC236}">
                    <a16:creationId xmlns:a16="http://schemas.microsoft.com/office/drawing/2014/main" id="{52FAC1CE-F148-476E-B52B-5CB8E1657AB3}"/>
                  </a:ext>
                </a:extLst>
              </p:cNvPr>
              <p:cNvSpPr txBox="1"/>
              <p:nvPr/>
            </p:nvSpPr>
            <p:spPr>
              <a:xfrm>
                <a:off x="2111125" y="5149959"/>
                <a:ext cx="1951432" cy="7789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cs-CZ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cs-CZ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cs-CZ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f>
                            <m:fPr>
                              <m:ctrlPr>
                                <a:rPr lang="cs-CZ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𝐸</m:t>
                                          </m:r>
                                        </m:e>
                                        <m:sub>
                                          <m: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cs-CZ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𝑂</m:t>
                                          </m:r>
                                        </m:e>
                                        <m:sub>
                                          <m:r>
                                            <a:rPr lang="cs-CZ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cs-CZ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cs-CZ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</m:oMath>
                  </m:oMathPara>
                </a14:m>
                <a:endParaRPr lang="cs-CZ" dirty="0"/>
              </a:p>
            </p:txBody>
          </p:sp>
        </mc:Choice>
        <mc:Fallback>
          <p:sp>
            <p:nvSpPr>
              <p:cNvPr id="16" name="TextovéPole 15">
                <a:extLst>
                  <a:ext uri="{FF2B5EF4-FFF2-40B4-BE49-F238E27FC236}">
                    <a16:creationId xmlns:a16="http://schemas.microsoft.com/office/drawing/2014/main" id="{52FAC1CE-F148-476E-B52B-5CB8E1657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125" y="5149959"/>
                <a:ext cx="1951432" cy="7789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33812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65230" y="1698416"/>
            <a:ext cx="4837915" cy="919163"/>
          </a:xfrm>
        </p:spPr>
        <p:txBody>
          <a:bodyPr/>
          <a:lstStyle/>
          <a:p>
            <a:pPr eaLnBrk="1" hangingPunct="1"/>
            <a:r>
              <a:rPr lang="cs-CZ" dirty="0" err="1"/>
              <a:t>Coxova</a:t>
            </a:r>
            <a:r>
              <a:rPr lang="cs-CZ" dirty="0"/>
              <a:t> regrese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55711" y="2677834"/>
            <a:ext cx="5249863" cy="2286000"/>
          </a:xfrm>
        </p:spPr>
        <p:txBody>
          <a:bodyPr>
            <a:normAutofit/>
          </a:bodyPr>
          <a:lstStyle/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model umožňující zahrnout </a:t>
            </a:r>
            <a:r>
              <a:rPr lang="cs-CZ" sz="2200" dirty="0" err="1">
                <a:solidFill>
                  <a:schemeClr val="tx1"/>
                </a:solidFill>
              </a:rPr>
              <a:t>kovariáty</a:t>
            </a:r>
            <a:r>
              <a:rPr lang="cs-CZ" sz="2200" dirty="0">
                <a:solidFill>
                  <a:schemeClr val="tx1"/>
                </a:solidFill>
              </a:rPr>
              <a:t> (tj.</a:t>
            </a:r>
            <a:r>
              <a:rPr lang="cs-CZ" sz="2200" dirty="0"/>
              <a:t>  </a:t>
            </a:r>
            <a:r>
              <a:rPr lang="cs-CZ" sz="2200" dirty="0">
                <a:solidFill>
                  <a:schemeClr val="tx1"/>
                </a:solidFill>
              </a:rPr>
              <a:t>další nezávislé proměnné)</a:t>
            </a:r>
          </a:p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výběr </a:t>
            </a:r>
            <a:r>
              <a:rPr lang="cs-CZ" sz="2200" dirty="0" err="1">
                <a:solidFill>
                  <a:schemeClr val="tx1"/>
                </a:solidFill>
              </a:rPr>
              <a:t>kovariát</a:t>
            </a:r>
            <a:endParaRPr lang="cs-CZ" sz="2200" dirty="0">
              <a:solidFill>
                <a:schemeClr val="tx1"/>
              </a:solidFill>
            </a:endParaRPr>
          </a:p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kvalita modelu</a:t>
            </a:r>
          </a:p>
          <a:p>
            <a:pPr marL="342900" indent="-342900" eaLnBrk="1" hangingPunct="1">
              <a:spcBef>
                <a:spcPts val="300"/>
              </a:spcBef>
              <a:buClr>
                <a:schemeClr val="accent6">
                  <a:lumMod val="50000"/>
                </a:schemeClr>
              </a:buClr>
              <a:buFont typeface="Arial" charset="0"/>
              <a:buChar char="•"/>
            </a:pPr>
            <a:r>
              <a:rPr lang="cs-CZ" sz="2200" dirty="0">
                <a:solidFill>
                  <a:schemeClr val="tx1"/>
                </a:solidFill>
              </a:rPr>
              <a:t>analýza residuí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</a:t>
            </a:r>
            <a:r>
              <a:rPr lang="cs-CZ" dirty="0" err="1"/>
              <a:t>Coxova</a:t>
            </a:r>
            <a:r>
              <a:rPr lang="cs-CZ" dirty="0"/>
              <a:t> modelu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915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504825" y="1158875"/>
                <a:ext cx="7704138" cy="4922838"/>
              </a:xfrm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>
                  <a:lnSpc>
                    <a:spcPct val="110000"/>
                  </a:lnSpc>
                </a:pPr>
                <a:r>
                  <a:rPr lang="cs-CZ" sz="2000" dirty="0">
                    <a:solidFill>
                      <a:schemeClr val="tx1"/>
                    </a:solidFill>
                  </a:rPr>
                  <a:t>model umožňuje zahrnout více vysvětlujících proměnných (kategorizovaných i spojitých)</a:t>
                </a:r>
              </a:p>
              <a:p>
                <a:pPr eaLnBrk="1" hangingPunct="1">
                  <a:lnSpc>
                    <a:spcPct val="110000"/>
                  </a:lnSpc>
                </a:pPr>
                <a:r>
                  <a:rPr lang="cs-CZ" sz="2000" dirty="0">
                    <a:solidFill>
                      <a:schemeClr val="tx1"/>
                    </a:solidFill>
                  </a:rPr>
                  <a:t>odhadne se </a:t>
                </a:r>
                <a:r>
                  <a:rPr lang="cs-CZ" sz="2000" dirty="0">
                    <a:solidFill>
                      <a:srgbClr val="C00000"/>
                    </a:solidFill>
                  </a:rPr>
                  <a:t>základní (</a:t>
                </a:r>
                <a:r>
                  <a:rPr lang="cs-CZ" sz="2000" dirty="0" err="1">
                    <a:solidFill>
                      <a:srgbClr val="C00000"/>
                    </a:solidFill>
                  </a:rPr>
                  <a:t>baseline</a:t>
                </a:r>
                <a:r>
                  <a:rPr lang="cs-CZ" sz="2000" dirty="0">
                    <a:solidFill>
                      <a:srgbClr val="C00000"/>
                    </a:solidFill>
                  </a:rPr>
                  <a:t>) funkce přežití </a:t>
                </a:r>
                <a:r>
                  <a:rPr lang="cs-CZ" sz="2000" i="1" dirty="0">
                    <a:solidFill>
                      <a:srgbClr val="0000FF"/>
                    </a:solidFill>
                  </a:rPr>
                  <a:t>S</a:t>
                </a:r>
                <a:r>
                  <a:rPr lang="cs-CZ" sz="2000" i="1" baseline="-25000" dirty="0">
                    <a:solidFill>
                      <a:srgbClr val="0000FF"/>
                    </a:solidFill>
                  </a:rPr>
                  <a:t>0</a:t>
                </a:r>
                <a:r>
                  <a:rPr lang="cs-CZ" sz="2000" i="1" dirty="0">
                    <a:solidFill>
                      <a:srgbClr val="0000FF"/>
                    </a:solidFill>
                  </a:rPr>
                  <a:t>(t)</a:t>
                </a:r>
                <a:r>
                  <a:rPr lang="cs-CZ" sz="2000" dirty="0">
                    <a:solidFill>
                      <a:schemeClr val="tx1"/>
                    </a:solidFill>
                  </a:rPr>
                  <a:t>,</a:t>
                </a:r>
                <a:r>
                  <a:rPr lang="cs-CZ" sz="2000" dirty="0">
                    <a:solidFill>
                      <a:srgbClr val="0000FF"/>
                    </a:solidFill>
                  </a:rPr>
                  <a:t> </a:t>
                </a:r>
                <a:r>
                  <a:rPr lang="cs-CZ" sz="2000" dirty="0">
                    <a:solidFill>
                      <a:schemeClr val="tx1"/>
                    </a:solidFill>
                  </a:rPr>
                  <a:t>platná pro situaci, kdy všechny </a:t>
                </a:r>
                <a:r>
                  <a:rPr lang="cs-CZ" sz="2000" dirty="0" err="1">
                    <a:solidFill>
                      <a:schemeClr val="tx1"/>
                    </a:solidFill>
                  </a:rPr>
                  <a:t>kovariáty</a:t>
                </a:r>
                <a:r>
                  <a:rPr lang="cs-CZ" sz="2000" dirty="0">
                    <a:solidFill>
                      <a:schemeClr val="tx1"/>
                    </a:solidFill>
                  </a:rPr>
                  <a:t> jsou rovny nule</a:t>
                </a:r>
              </a:p>
              <a:p>
                <a:pPr eaLnBrk="1" hangingPunct="1">
                  <a:lnSpc>
                    <a:spcPct val="110000"/>
                  </a:lnSpc>
                </a:pPr>
                <a:r>
                  <a:rPr lang="cs-CZ" sz="2000" dirty="0">
                    <a:solidFill>
                      <a:schemeClr val="tx1"/>
                    </a:solidFill>
                  </a:rPr>
                  <a:t>odhadnou se regresní koeficienty </a:t>
                </a:r>
                <a:r>
                  <a:rPr lang="cs-CZ" sz="2000" i="1" dirty="0" err="1">
                    <a:solidFill>
                      <a:schemeClr val="tx1"/>
                    </a:solidFill>
                  </a:rPr>
                  <a:t>b</a:t>
                </a:r>
                <a:r>
                  <a:rPr lang="cs-CZ" sz="2000" i="1" baseline="-25000" dirty="0" err="1">
                    <a:solidFill>
                      <a:schemeClr val="tx1"/>
                    </a:solidFill>
                  </a:rPr>
                  <a:t>i</a:t>
                </a:r>
                <a:r>
                  <a:rPr lang="cs-CZ" sz="2000" i="1" dirty="0">
                    <a:solidFill>
                      <a:schemeClr val="tx1"/>
                    </a:solidFill>
                  </a:rPr>
                  <a:t>  </a:t>
                </a:r>
                <a:r>
                  <a:rPr lang="cs-CZ" sz="2000" dirty="0">
                    <a:solidFill>
                      <a:schemeClr val="tx1"/>
                    </a:solidFill>
                  </a:rPr>
                  <a:t>pro všechny </a:t>
                </a:r>
                <a:r>
                  <a:rPr lang="cs-CZ" sz="2000" dirty="0" err="1">
                    <a:solidFill>
                      <a:schemeClr val="tx1"/>
                    </a:solidFill>
                  </a:rPr>
                  <a:t>kovariáty</a:t>
                </a:r>
                <a:r>
                  <a:rPr lang="cs-CZ" sz="2000" dirty="0">
                    <a:solidFill>
                      <a:schemeClr val="tx1"/>
                    </a:solidFill>
                  </a:rPr>
                  <a:t> </a:t>
                </a:r>
                <a:r>
                  <a:rPr lang="cs-CZ" sz="2000" i="1" dirty="0">
                    <a:solidFill>
                      <a:srgbClr val="0000FF"/>
                    </a:solidFill>
                  </a:rPr>
                  <a:t>X</a:t>
                </a:r>
              </a:p>
              <a:p>
                <a:pPr>
                  <a:lnSpc>
                    <a:spcPct val="110000"/>
                  </a:lnSpc>
                </a:pPr>
                <a:r>
                  <a:rPr lang="cs-CZ" sz="2000" dirty="0">
                    <a:solidFill>
                      <a:schemeClr val="tx1"/>
                    </a:solidFill>
                  </a:rPr>
                  <a:t>funkce přežití pro daný případ </a:t>
                </a:r>
                <a:r>
                  <a:rPr lang="cs-CZ" sz="2000" dirty="0">
                    <a:solidFill>
                      <a:srgbClr val="0000FF"/>
                    </a:solidFill>
                  </a:rPr>
                  <a:t>S(t</a:t>
                </a:r>
                <a14:m>
                  <m:oMath xmlns:m="http://schemas.openxmlformats.org/officeDocument/2006/math">
                    <m:r>
                      <a:rPr lang="cs-CZ" b="0" i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cs-CZ" sz="2000" dirty="0">
                    <a:solidFill>
                      <a:srgbClr val="0000FF"/>
                    </a:solidFill>
                  </a:rPr>
                  <a:t>X) </a:t>
                </a:r>
                <a:r>
                  <a:rPr lang="cs-CZ" sz="2000" dirty="0">
                    <a:solidFill>
                      <a:schemeClr val="tx1"/>
                    </a:solidFill>
                  </a:rPr>
                  <a:t>se pomocí Coxova modelu vyjádří jako</a:t>
                </a:r>
              </a:p>
              <a:p>
                <a:pPr marL="0" indent="0" eaLnBrk="1" hangingPunct="1">
                  <a:lnSpc>
                    <a:spcPct val="110000"/>
                  </a:lnSpc>
                  <a:buNone/>
                </a:pPr>
                <a:endParaRPr lang="cs-CZ" sz="2000" dirty="0"/>
              </a:p>
              <a:p>
                <a:pPr eaLnBrk="1" hangingPunct="1">
                  <a:lnSpc>
                    <a:spcPct val="110000"/>
                  </a:lnSpc>
                </a:pPr>
                <a:endParaRPr lang="cs-CZ" sz="2000" dirty="0"/>
              </a:p>
              <a:p>
                <a:pPr eaLnBrk="1" hangingPunct="1">
                  <a:lnSpc>
                    <a:spcPct val="110000"/>
                  </a:lnSpc>
                </a:pPr>
                <a:endParaRPr lang="cs-CZ" sz="2000" dirty="0"/>
              </a:p>
              <a:p>
                <a:pPr eaLnBrk="1" hangingPunct="1">
                  <a:lnSpc>
                    <a:spcPct val="110000"/>
                  </a:lnSpc>
                  <a:buFont typeface="Wingdings" pitchFamily="2" charset="2"/>
                  <a:buNone/>
                </a:pPr>
                <a:r>
                  <a:rPr lang="cs-CZ" sz="2000" dirty="0"/>
                  <a:t>		</a:t>
                </a:r>
              </a:p>
              <a:p>
                <a:pPr eaLnBrk="1" hangingPunct="1">
                  <a:lnSpc>
                    <a:spcPct val="110000"/>
                  </a:lnSpc>
                  <a:buFont typeface="Wingdings" pitchFamily="2" charset="2"/>
                  <a:buNone/>
                </a:pPr>
                <a:r>
                  <a:rPr lang="cs-CZ" sz="2000" dirty="0"/>
                  <a:t>		</a:t>
                </a:r>
                <a:r>
                  <a:rPr lang="cs-CZ" sz="2000" dirty="0">
                    <a:solidFill>
                      <a:schemeClr val="tx1"/>
                    </a:solidFill>
                  </a:rPr>
                  <a:t>S</a:t>
                </a:r>
                <a:r>
                  <a:rPr lang="cs-CZ" sz="2000" baseline="-25000" dirty="0">
                    <a:solidFill>
                      <a:schemeClr val="tx1"/>
                    </a:solidFill>
                  </a:rPr>
                  <a:t>0  </a:t>
                </a:r>
                <a:r>
                  <a:rPr lang="cs-CZ" sz="2000" dirty="0">
                    <a:solidFill>
                      <a:schemeClr val="tx1"/>
                    </a:solidFill>
                  </a:rPr>
                  <a:t>= základní funkce přežití (pro </a:t>
                </a:r>
                <a:r>
                  <a:rPr lang="cs-CZ" sz="2000" dirty="0" err="1">
                    <a:solidFill>
                      <a:schemeClr val="tx1"/>
                    </a:solidFill>
                  </a:rPr>
                  <a:t>x</a:t>
                </a:r>
                <a:r>
                  <a:rPr lang="cs-CZ" sz="2000" baseline="-25000" dirty="0" err="1">
                    <a:solidFill>
                      <a:schemeClr val="tx1"/>
                    </a:solidFill>
                  </a:rPr>
                  <a:t>i</a:t>
                </a:r>
                <a:r>
                  <a:rPr lang="cs-CZ" sz="2000" dirty="0">
                    <a:solidFill>
                      <a:schemeClr val="tx1"/>
                    </a:solidFill>
                  </a:rPr>
                  <a:t> = 0)</a:t>
                </a:r>
                <a:endParaRPr lang="cs-CZ" sz="2000" baseline="-25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89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4825" y="1158875"/>
                <a:ext cx="7704138" cy="4922838"/>
              </a:xfrm>
              <a:blipFill>
                <a:blip r:embed="rId2"/>
                <a:stretch>
                  <a:fillRect l="-712" t="-37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917" name="Object 4"/>
              <p:cNvSpPr txBox="1"/>
              <p:nvPr/>
            </p:nvSpPr>
            <p:spPr bwMode="auto">
              <a:xfrm>
                <a:off x="2051719" y="4346906"/>
                <a:ext cx="3219285" cy="758998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sz="200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00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cs-CZ" sz="20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func>
                            <m:func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cs-CZ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nary>
                                    <m:naryPr>
                                      <m:chr m:val="∑"/>
                                      <m:supHide m:val="on"/>
                                      <m:ctrlPr>
                                        <a:rPr lang="cs-CZ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cs-CZ" sz="200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/>
                                    <m:e>
                                      <m:sSub>
                                        <m:sSubPr>
                                          <m:ctrlPr>
                                            <a:rPr lang="cs-CZ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cs-CZ" sz="2000">
                                              <a:latin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cs-CZ" sz="200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cs-CZ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cs-CZ" sz="200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cs-CZ" sz="200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e>
                          </m:func>
                        </m:sup>
                      </m:sSup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8917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51719" y="4346906"/>
                <a:ext cx="3219285" cy="758998"/>
              </a:xfrm>
              <a:prstGeom prst="rect">
                <a:avLst/>
              </a:prstGeom>
              <a:blipFill>
                <a:blip r:embed="rId3"/>
                <a:stretch>
                  <a:fillRect t="-12319" b="-25362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918" name="TextovéPole 5"/>
          <p:cNvSpPr txBox="1">
            <a:spLocks noChangeArrowheads="1"/>
          </p:cNvSpPr>
          <p:nvPr/>
        </p:nvSpPr>
        <p:spPr bwMode="auto">
          <a:xfrm>
            <a:off x="5922963" y="4141630"/>
            <a:ext cx="2549828" cy="1169551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400" b="1" dirty="0">
                <a:solidFill>
                  <a:srgbClr val="0070C0"/>
                </a:solidFill>
              </a:rPr>
              <a:t>Funkce přežití S(t) </a:t>
            </a:r>
            <a:r>
              <a:rPr lang="cs-CZ" sz="1400" b="1" dirty="0"/>
              <a:t>– vyjadřuje pravděpodobnost  přežití do daného okamžiku (tj. jev nastane později než v daném okamžiku)</a:t>
            </a:r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 flipH="1" flipV="1">
            <a:off x="5282119" y="4726405"/>
            <a:ext cx="629730" cy="0"/>
          </a:xfrm>
          <a:prstGeom prst="line">
            <a:avLst/>
          </a:prstGeom>
          <a:noFill/>
          <a:ln w="508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EF0A9C-7AA0-15FE-7C8B-249A5FDD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(</a:t>
            </a:r>
            <a:r>
              <a:rPr lang="cs-CZ" dirty="0" err="1"/>
              <a:t>baseline</a:t>
            </a:r>
            <a:r>
              <a:rPr lang="cs-CZ" dirty="0"/>
              <a:t>) funkce přežití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B3A2135-6336-5EC3-E079-B38ACAD55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dohad není založen na konkrétní rovnici, ale na posloupnosti hodnot</a:t>
            </a:r>
          </a:p>
          <a:p>
            <a:r>
              <a:rPr lang="cs-CZ" sz="1800" dirty="0"/>
              <a:t>funkce je definována výčtem hodnot – neparametrický odhad</a:t>
            </a:r>
          </a:p>
          <a:p>
            <a:pPr lvl="1"/>
            <a:r>
              <a:rPr lang="cs-CZ" sz="1600" dirty="0"/>
              <a:t>Coxův modle se řadí mezi </a:t>
            </a:r>
            <a:r>
              <a:rPr lang="cs-CZ" sz="1600" dirty="0" err="1"/>
              <a:t>semiparamitrické</a:t>
            </a:r>
            <a:r>
              <a:rPr lang="cs-CZ" sz="1600" dirty="0"/>
              <a:t> modely, vliv proměnných na funkci přežití je parametrický samotná funkce neparametrická.</a:t>
            </a:r>
          </a:p>
          <a:p>
            <a:pPr lvl="1"/>
            <a:r>
              <a:rPr lang="cs-CZ" sz="1600" dirty="0">
                <a:solidFill>
                  <a:srgbClr val="C00000"/>
                </a:solidFill>
              </a:rPr>
              <a:t>model je velmi univerzální, není nutné hledat přesnou funkci</a:t>
            </a:r>
          </a:p>
          <a:p>
            <a:pPr lvl="1"/>
            <a:r>
              <a:rPr lang="cs-CZ" sz="1600" dirty="0">
                <a:solidFill>
                  <a:srgbClr val="C00000"/>
                </a:solidFill>
              </a:rPr>
              <a:t>vývoj přežití nelze popsat jednou rovnicí, musí se vypsat tabulka hodnot pro každý případ</a:t>
            </a:r>
          </a:p>
          <a:p>
            <a:pPr lvl="1"/>
            <a:r>
              <a:rPr lang="cs-CZ" sz="1600" dirty="0">
                <a:solidFill>
                  <a:srgbClr val="C00000"/>
                </a:solidFill>
              </a:rPr>
              <a:t>nelze spočítat pravděpodobnost přežití mimo čas pokrytý daty</a:t>
            </a:r>
          </a:p>
          <a:p>
            <a:r>
              <a:rPr lang="cs-CZ" sz="1800" dirty="0"/>
              <a:t>V modelu může být více základních funkcí pro různé skupiny dat</a:t>
            </a:r>
          </a:p>
          <a:p>
            <a:pPr lvl="1"/>
            <a:r>
              <a:rPr lang="cs-CZ" sz="1600" dirty="0"/>
              <a:t>skupiny jsou určené hodnotami vhodné proměnné a tvoří </a:t>
            </a:r>
            <a:r>
              <a:rPr lang="cs-CZ" sz="1600" b="1" dirty="0">
                <a:solidFill>
                  <a:srgbClr val="0000FF"/>
                </a:solidFill>
              </a:rPr>
              <a:t>straty</a:t>
            </a:r>
          </a:p>
          <a:p>
            <a:pPr lvl="1"/>
            <a:endParaRPr lang="cs-CZ" sz="1600" dirty="0"/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DF6CEAA7-2D03-EE6C-6298-573598734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31740" y="3717032"/>
            <a:ext cx="4680520" cy="2750977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0FD9D9B2-33EA-3AC9-988D-6C65D6EDBAFF}"/>
              </a:ext>
            </a:extLst>
          </p:cNvPr>
          <p:cNvSpPr txBox="1"/>
          <p:nvPr/>
        </p:nvSpPr>
        <p:spPr>
          <a:xfrm>
            <a:off x="6198792" y="4471167"/>
            <a:ext cx="5040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6600" dirty="0">
                <a:solidFill>
                  <a:srgbClr val="FF0000"/>
                </a:solidFill>
              </a:rPr>
              <a:t>?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51C05BA2-B77E-8CF0-C8AA-75835AF276F9}"/>
              </a:ext>
            </a:extLst>
          </p:cNvPr>
          <p:cNvCxnSpPr>
            <a:cxnSpLocks/>
          </p:cNvCxnSpPr>
          <p:nvPr/>
        </p:nvCxnSpPr>
        <p:spPr>
          <a:xfrm flipV="1">
            <a:off x="5994000" y="3717032"/>
            <a:ext cx="0" cy="23312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0767D368-59BE-151D-4471-7A0068406A03}"/>
              </a:ext>
            </a:extLst>
          </p:cNvPr>
          <p:cNvCxnSpPr>
            <a:cxnSpLocks/>
          </p:cNvCxnSpPr>
          <p:nvPr/>
        </p:nvCxnSpPr>
        <p:spPr>
          <a:xfrm>
            <a:off x="2736000" y="5949280"/>
            <a:ext cx="3258000" cy="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8330719-5CE3-4736-DC10-26AC208917A6}"/>
              </a:ext>
            </a:extLst>
          </p:cNvPr>
          <p:cNvSpPr txBox="1"/>
          <p:nvPr/>
        </p:nvSpPr>
        <p:spPr>
          <a:xfrm>
            <a:off x="3968956" y="5597167"/>
            <a:ext cx="792088" cy="369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095654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Hazard a kumulativní hazard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cs-CZ" sz="2400" dirty="0">
                <a:solidFill>
                  <a:srgbClr val="0000FF"/>
                </a:solidFill>
              </a:rPr>
              <a:t>Hazard funkce </a:t>
            </a:r>
            <a:r>
              <a:rPr lang="cs-CZ" sz="2400" i="1" dirty="0">
                <a:solidFill>
                  <a:srgbClr val="0000FF"/>
                </a:solidFill>
              </a:rPr>
              <a:t>h(t) 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odhad relativního rizika vzniku události na jednotku času v daném časovém okamžiku za předpokladu přežití až do tohoto okamžiku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vyjadřuje poměr (nikoliv pravděpodobnost), hodnoty mohou být větší než 1  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okamžitá veličina, mění se s časem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vysoké hodnoty charakterizují vysokou míru úmrtnosti v daném čase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hazard funkce je definována jako podíl hustoty pravděpodobnosti jevu a kumulativní funkce přežití v daném časovém okamžiku </a:t>
            </a:r>
          </a:p>
          <a:p>
            <a:pPr eaLnBrk="1" hangingPunct="1"/>
            <a:endParaRPr lang="cs-CZ" sz="2000" dirty="0"/>
          </a:p>
          <a:p>
            <a:pPr eaLnBrk="1" hangingPunct="1">
              <a:spcBef>
                <a:spcPts val="3600"/>
              </a:spcBef>
              <a:buFont typeface="Wingdings" pitchFamily="2" charset="2"/>
              <a:buNone/>
            </a:pPr>
            <a:r>
              <a:rPr lang="cs-CZ" sz="2400" dirty="0">
                <a:solidFill>
                  <a:srgbClr val="0000FF"/>
                </a:solidFill>
              </a:rPr>
              <a:t>Kumulativní hazard </a:t>
            </a:r>
            <a:r>
              <a:rPr lang="cs-CZ" sz="2400" i="1" dirty="0">
                <a:solidFill>
                  <a:srgbClr val="0000FF"/>
                </a:solidFill>
              </a:rPr>
              <a:t>H(t)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je vyjádřením rizika, že událost nastane nejpozději v daném okamžiku</a:t>
            </a:r>
          </a:p>
          <a:p>
            <a:pPr eaLnBrk="1" hangingPunct="1">
              <a:spcBef>
                <a:spcPts val="300"/>
              </a:spcBef>
            </a:pPr>
            <a:r>
              <a:rPr lang="cs-CZ" sz="2000" dirty="0">
                <a:solidFill>
                  <a:schemeClr val="tx1"/>
                </a:solidFill>
              </a:rPr>
              <a:t>vzniká integrováním hazardu v čase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940" name="Object 5"/>
              <p:cNvSpPr txBox="1">
                <a:spLocks noGrp="1"/>
              </p:cNvSpPr>
              <p:nvPr>
                <p:ph sz="quarter" idx="4294967295"/>
              </p:nvPr>
            </p:nvSpPr>
            <p:spPr bwMode="auto">
              <a:xfrm>
                <a:off x="3082925" y="3861048"/>
                <a:ext cx="2978150" cy="38417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  <a:normAutofit fontScale="92500"/>
              </a:bodyPr>
              <a:lstStyle/>
              <a:p>
                <a:pPr marL="0" indent="0" algn="ctr">
                  <a:spcBef>
                    <a:spcPts val="6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)/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cs-CZ" i="1" dirty="0">
                  <a:solidFill>
                    <a:srgbClr val="C00000"/>
                  </a:solidFill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940" name="Object 5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 bwMode="auto">
              <a:xfrm>
                <a:off x="3082925" y="3861048"/>
                <a:ext cx="2978150" cy="384175"/>
              </a:xfrm>
              <a:prstGeom prst="rect">
                <a:avLst/>
              </a:prstGeom>
              <a:blipFill>
                <a:blip r:embed="rId2"/>
                <a:stretch>
                  <a:fillRect b="-6579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941" name="Object 7"/>
              <p:cNvSpPr txBox="1">
                <a:spLocks noGrp="1"/>
              </p:cNvSpPr>
              <p:nvPr>
                <p:ph sz="quarter" idx="4294967295"/>
              </p:nvPr>
            </p:nvSpPr>
            <p:spPr bwMode="auto">
              <a:xfrm>
                <a:off x="3133725" y="5733724"/>
                <a:ext cx="2876550" cy="42227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indent="0" algn="ctr">
                  <a:spcBef>
                    <a:spcPts val="6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)=−</m:t>
                      </m:r>
                      <m:func>
                        <m:func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cs-CZ" i="1" dirty="0">
                  <a:solidFill>
                    <a:srgbClr val="C00000"/>
                  </a:solidFill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941" name="Object 7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294967295"/>
              </p:nvPr>
            </p:nvSpPr>
            <p:spPr bwMode="auto">
              <a:xfrm>
                <a:off x="3133725" y="5733724"/>
                <a:ext cx="2876550" cy="422275"/>
              </a:xfrm>
              <a:prstGeom prst="rect">
                <a:avLst/>
              </a:prstGeom>
              <a:blipFill>
                <a:blip r:embed="rId3"/>
                <a:stretch>
                  <a:fillRect b="-3659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/>
          <a:lstStyle/>
          <a:p>
            <a:r>
              <a:rPr lang="cs-CZ" sz="3000" dirty="0"/>
              <a:t>Alternativní vyjádření modelu </a:t>
            </a:r>
            <a:r>
              <a:rPr lang="cs-CZ" sz="3000" dirty="0" err="1"/>
              <a:t>Coxovy</a:t>
            </a:r>
            <a:r>
              <a:rPr lang="cs-CZ" sz="3000" dirty="0"/>
              <a:t> regrese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36550" y="1414463"/>
            <a:ext cx="8413750" cy="4933950"/>
          </a:xfrm>
        </p:spPr>
        <p:txBody>
          <a:bodyPr/>
          <a:lstStyle/>
          <a:p>
            <a:pPr eaLnBrk="1" hangingPunct="1">
              <a:tabLst>
                <a:tab pos="2381250" algn="l"/>
              </a:tabLst>
            </a:pPr>
            <a:r>
              <a:rPr lang="cs-CZ" sz="2000" dirty="0">
                <a:solidFill>
                  <a:schemeClr val="tx1"/>
                </a:solidFill>
              </a:rPr>
              <a:t>vyjádření pomocí odhadů hazardu </a:t>
            </a:r>
            <a:r>
              <a:rPr lang="cs-CZ" sz="2000" i="1" dirty="0">
                <a:solidFill>
                  <a:srgbClr val="C00000"/>
                </a:solidFill>
              </a:rPr>
              <a:t>h(t)</a:t>
            </a:r>
            <a:r>
              <a:rPr lang="cs-CZ" sz="2000" dirty="0"/>
              <a:t>:</a:t>
            </a:r>
          </a:p>
          <a:p>
            <a:pPr eaLnBrk="1" hangingPunct="1">
              <a:tabLst>
                <a:tab pos="2381250" algn="l"/>
              </a:tabLst>
            </a:pPr>
            <a:endParaRPr lang="cs-CZ" sz="2000" dirty="0"/>
          </a:p>
          <a:p>
            <a:pPr eaLnBrk="1" hangingPunct="1">
              <a:buFont typeface="Wingdings" pitchFamily="2" charset="2"/>
              <a:buNone/>
              <a:tabLst>
                <a:tab pos="2381250" algn="l"/>
              </a:tabLst>
            </a:pPr>
            <a:endParaRPr lang="cs-CZ" sz="2000" dirty="0"/>
          </a:p>
          <a:p>
            <a:pPr eaLnBrk="1" hangingPunct="1">
              <a:spcBef>
                <a:spcPts val="1200"/>
              </a:spcBef>
              <a:buFont typeface="Wingdings" pitchFamily="2" charset="2"/>
              <a:buNone/>
              <a:tabLst>
                <a:tab pos="2381250" algn="l"/>
              </a:tabLst>
            </a:pPr>
            <a:r>
              <a:rPr lang="cs-CZ" sz="2000" dirty="0"/>
              <a:t>	</a:t>
            </a:r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i="1" dirty="0">
                <a:solidFill>
                  <a:srgbClr val="0000FF"/>
                </a:solidFill>
              </a:rPr>
              <a:t>h</a:t>
            </a:r>
            <a:r>
              <a:rPr lang="cs-CZ" sz="2000" i="1" baseline="-25000" dirty="0">
                <a:solidFill>
                  <a:srgbClr val="0000FF"/>
                </a:solidFill>
              </a:rPr>
              <a:t>0</a:t>
            </a:r>
            <a:r>
              <a:rPr lang="cs-CZ" sz="2000" dirty="0">
                <a:solidFill>
                  <a:srgbClr val="0000FF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je </a:t>
            </a:r>
            <a:r>
              <a:rPr lang="cs-CZ" sz="2000" i="1" dirty="0">
                <a:solidFill>
                  <a:srgbClr val="0000FF"/>
                </a:solidFill>
              </a:rPr>
              <a:t>základní (</a:t>
            </a:r>
            <a:r>
              <a:rPr lang="cs-CZ" sz="2000" i="1" dirty="0" err="1">
                <a:solidFill>
                  <a:srgbClr val="0000FF"/>
                </a:solidFill>
              </a:rPr>
              <a:t>baseline</a:t>
            </a:r>
            <a:r>
              <a:rPr lang="cs-CZ" sz="2000" i="1" dirty="0">
                <a:solidFill>
                  <a:srgbClr val="0000FF"/>
                </a:solidFill>
              </a:rPr>
              <a:t>) hazard funkce </a:t>
            </a:r>
            <a:r>
              <a:rPr lang="cs-CZ" sz="2000" dirty="0">
                <a:solidFill>
                  <a:schemeClr val="tx1"/>
                </a:solidFill>
              </a:rPr>
              <a:t>pro situaci, kdy všechny </a:t>
            </a:r>
            <a:r>
              <a:rPr lang="cs-CZ" sz="2000" dirty="0" err="1">
                <a:solidFill>
                  <a:schemeClr val="tx1"/>
                </a:solidFill>
              </a:rPr>
              <a:t>kovariáty</a:t>
            </a:r>
            <a:r>
              <a:rPr lang="cs-CZ" sz="2000" dirty="0">
                <a:solidFill>
                  <a:schemeClr val="tx1"/>
                </a:solidFill>
              </a:rPr>
              <a:t> jsou rovny nule</a:t>
            </a:r>
          </a:p>
          <a:p>
            <a:pPr eaLnBrk="1" hangingPunct="1">
              <a:spcBef>
                <a:spcPts val="3000"/>
              </a:spcBef>
              <a:tabLst>
                <a:tab pos="2381250" algn="l"/>
              </a:tabLst>
            </a:pPr>
            <a:r>
              <a:rPr lang="cs-CZ" sz="2000" dirty="0">
                <a:solidFill>
                  <a:schemeClr val="tx1"/>
                </a:solidFill>
              </a:rPr>
              <a:t>vyjádření pro tzv. </a:t>
            </a:r>
            <a:r>
              <a:rPr lang="cs-CZ" sz="2000" i="1" dirty="0" err="1">
                <a:solidFill>
                  <a:srgbClr val="C00000"/>
                </a:solidFill>
              </a:rPr>
              <a:t>relative</a:t>
            </a:r>
            <a:r>
              <a:rPr lang="cs-CZ" sz="2000" i="1" dirty="0">
                <a:solidFill>
                  <a:srgbClr val="C00000"/>
                </a:solidFill>
              </a:rPr>
              <a:t> hazard</a:t>
            </a:r>
            <a:r>
              <a:rPr lang="cs-CZ" sz="2000" dirty="0"/>
              <a:t>:</a:t>
            </a:r>
          </a:p>
          <a:p>
            <a:pPr eaLnBrk="1" hangingPunct="1">
              <a:tabLst>
                <a:tab pos="2381250" algn="l"/>
              </a:tabLst>
            </a:pPr>
            <a:endParaRPr lang="cs-CZ" sz="2000" dirty="0"/>
          </a:p>
          <a:p>
            <a:pPr eaLnBrk="1" hangingPunct="1">
              <a:tabLst>
                <a:tab pos="2381250" algn="l"/>
              </a:tabLst>
            </a:pPr>
            <a:endParaRPr lang="cs-CZ" sz="2000" dirty="0"/>
          </a:p>
          <a:p>
            <a:pPr eaLnBrk="1" hangingPunct="1">
              <a:spcBef>
                <a:spcPts val="3000"/>
              </a:spcBef>
              <a:tabLst>
                <a:tab pos="2381250" algn="l"/>
              </a:tabLst>
            </a:pPr>
            <a:r>
              <a:rPr lang="cs-CZ" sz="2000" dirty="0">
                <a:solidFill>
                  <a:schemeClr val="tx1"/>
                </a:solidFill>
              </a:rPr>
              <a:t>vyjádření pro tzv. </a:t>
            </a:r>
            <a:r>
              <a:rPr lang="cs-CZ" sz="2000" i="1" dirty="0">
                <a:solidFill>
                  <a:srgbClr val="C00000"/>
                </a:solidFill>
              </a:rPr>
              <a:t>log </a:t>
            </a:r>
            <a:r>
              <a:rPr lang="cs-CZ" sz="2000" i="1" dirty="0" err="1">
                <a:solidFill>
                  <a:srgbClr val="C00000"/>
                </a:solidFill>
              </a:rPr>
              <a:t>relative</a:t>
            </a:r>
            <a:r>
              <a:rPr lang="cs-CZ" sz="2000" i="1" dirty="0">
                <a:solidFill>
                  <a:srgbClr val="C00000"/>
                </a:solidFill>
              </a:rPr>
              <a:t> hazard</a:t>
            </a:r>
            <a:r>
              <a:rPr lang="cs-CZ" sz="2000" dirty="0"/>
              <a:t>:</a:t>
            </a:r>
          </a:p>
          <a:p>
            <a:pPr eaLnBrk="1" hangingPunct="1">
              <a:tabLst>
                <a:tab pos="2381250" algn="l"/>
              </a:tabLst>
            </a:pPr>
            <a:endParaRPr lang="cs-CZ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ject 7">
                <a:extLst>
                  <a:ext uri="{FF2B5EF4-FFF2-40B4-BE49-F238E27FC236}">
                    <a16:creationId xmlns:a16="http://schemas.microsoft.com/office/drawing/2014/main" id="{DB1AF7DD-9082-B169-1DB2-2D6514D0D9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8589" y="4077243"/>
                <a:ext cx="5666822" cy="804894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36000" tIns="36000" rIns="36000" bIns="3600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14:m>
                  <m:oMath xmlns:m="http://schemas.openxmlformats.org/officeDocument/2006/math">
                    <m:f>
                      <m:fPr>
                        <m:ctrlPr>
                          <a:rPr lang="cs-CZ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𝒉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cs-CZ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  <m:r>
                      <a:rPr lang="cs-CZ" sz="200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…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sup>
                    </m:sSup>
                    <m:r>
                      <a:rPr lang="cs-CZ" sz="20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sz="2000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sup>
                    </m:sSup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sup>
                    </m:sSup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cs-CZ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sup>
                    </m:sSup>
                  </m:oMath>
                </a14:m>
                <a:endParaRPr lang="ar-AE" sz="2000" dirty="0"/>
              </a:p>
            </p:txBody>
          </p:sp>
        </mc:Choice>
        <mc:Fallback xmlns="">
          <p:sp>
            <p:nvSpPr>
              <p:cNvPr id="2" name="Object 7">
                <a:extLst>
                  <a:ext uri="{FF2B5EF4-FFF2-40B4-BE49-F238E27FC236}">
                    <a16:creationId xmlns:a16="http://schemas.microsoft.com/office/drawing/2014/main" id="{DB1AF7DD-9082-B169-1DB2-2D6514D0D9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8589" y="4077243"/>
                <a:ext cx="5666822" cy="8048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7">
                <a:extLst>
                  <a:ext uri="{FF2B5EF4-FFF2-40B4-BE49-F238E27FC236}">
                    <a16:creationId xmlns:a16="http://schemas.microsoft.com/office/drawing/2014/main" id="{31B85898-4EC6-E603-03FF-A1D6ACDF3C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8589" y="5538239"/>
                <a:ext cx="5666822" cy="804894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36000" tIns="36000" rIns="36000" bIns="3600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0" smtClean="0">
                          <a:latin typeface="Cambria Math" panose="02040503050406030204" pitchFamily="18" charset="0"/>
                        </a:rPr>
                        <m:t>𝐥𝐧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cs-CZ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cs-CZ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den>
                      </m:f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sz="20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sz="2000">
                          <a:latin typeface="Cambria Math" panose="02040503050406030204" pitchFamily="18" charset="0"/>
                        </a:rPr>
                        <m:t> + … + </m:t>
                      </m:r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lang="ar-AE" sz="2000" dirty="0"/>
              </a:p>
            </p:txBody>
          </p:sp>
        </mc:Choice>
        <mc:Fallback xmlns="">
          <p:sp>
            <p:nvSpPr>
              <p:cNvPr id="3" name="Object 7">
                <a:extLst>
                  <a:ext uri="{FF2B5EF4-FFF2-40B4-BE49-F238E27FC236}">
                    <a16:creationId xmlns:a16="http://schemas.microsoft.com/office/drawing/2014/main" id="{31B85898-4EC6-E603-03FF-A1D6ACDF3C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8589" y="5538239"/>
                <a:ext cx="5666822" cy="8048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4924B829-0389-37B8-89C6-8713DC32179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896" y="1916832"/>
                <a:ext cx="7222208" cy="61481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36000" tIns="36000" rIns="36000" bIns="3600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14:m>
                  <m:oMath xmlns:m="http://schemas.openxmlformats.org/officeDocument/2006/math">
                    <m:r>
                      <a:rPr lang="cs-CZ" sz="2000">
                        <a:latin typeface="Cambria Math" panose="02040503050406030204" pitchFamily="18" charset="0"/>
                      </a:rPr>
                      <m:t>𝒉</m:t>
                    </m:r>
                    <m:r>
                      <a:rPr lang="cs-CZ" sz="2000">
                        <a:latin typeface="Cambria Math" panose="02040503050406030204" pitchFamily="18" charset="0"/>
                      </a:rPr>
                      <m:t>(</m:t>
                    </m:r>
                    <m:r>
                      <a:rPr lang="cs-CZ" sz="2000">
                        <a:latin typeface="Cambria Math" panose="02040503050406030204" pitchFamily="18" charset="0"/>
                      </a:rPr>
                      <m:t>𝒕</m:t>
                    </m:r>
                    <m:r>
                      <a:rPr lang="cs-CZ" sz="2000">
                        <a:latin typeface="Cambria Math" panose="02040503050406030204" pitchFamily="18" charset="0"/>
                      </a:rPr>
                      <m:t>) = </m:t>
                    </m:r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cs-CZ" sz="20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…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sup>
                    </m:sSup>
                    <m:r>
                      <a:rPr lang="cs-CZ" sz="20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cs-CZ" sz="2000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cs-CZ" sz="20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sup>
                    </m:sSup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sup>
                    </m:sSup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cs-CZ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b>
                          <m:sSub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00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cs-CZ" sz="2000" b="1" i="1" smtClean="0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sup>
                    </m:sSup>
                  </m:oMath>
                </a14:m>
                <a:endParaRPr lang="ar-AE" sz="2000" dirty="0"/>
              </a:p>
            </p:txBody>
          </p:sp>
        </mc:Choice>
        <mc:Fallback xmlns="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4924B829-0389-37B8-89C6-8713DC321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0896" y="1916832"/>
                <a:ext cx="7222208" cy="6148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 proporčních rizik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idx="1"/>
          </p:nvPr>
        </p:nvSpPr>
        <p:spPr>
          <a:xfrm>
            <a:off x="358775" y="1254124"/>
            <a:ext cx="8402638" cy="4911179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tabLst>
                <a:tab pos="2381250" algn="l"/>
              </a:tabLst>
              <a:defRPr/>
            </a:pPr>
            <a:r>
              <a:rPr lang="cs-CZ" sz="2000" dirty="0">
                <a:solidFill>
                  <a:schemeClr val="tx1"/>
                </a:solidFill>
              </a:rPr>
              <a:t>Coxova regrese předpokládá mimo dříve uvedených předpokladů ještě: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tabLst>
                <a:tab pos="2381250" algn="l"/>
              </a:tabLst>
              <a:defRPr/>
            </a:pPr>
            <a:r>
              <a:rPr lang="cs-CZ" sz="2000" dirty="0">
                <a:solidFill>
                  <a:srgbClr val="0000FF"/>
                </a:solidFill>
              </a:rPr>
              <a:t>předpoklad proporčních rizik: </a:t>
            </a:r>
            <a:r>
              <a:rPr lang="cs-CZ" sz="2000" dirty="0">
                <a:solidFill>
                  <a:schemeClr val="tx1"/>
                </a:solidFill>
              </a:rPr>
              <a:t>hazard funkce </a:t>
            </a:r>
            <a:r>
              <a:rPr lang="cs-CZ" sz="2000" i="1" dirty="0">
                <a:solidFill>
                  <a:srgbClr val="0000FF"/>
                </a:solidFill>
              </a:rPr>
              <a:t>h(t)</a:t>
            </a:r>
            <a:r>
              <a:rPr lang="cs-CZ" sz="2000" dirty="0">
                <a:solidFill>
                  <a:schemeClr val="tx1"/>
                </a:solidFill>
              </a:rPr>
              <a:t> je pro libovolné pevně dané hodnoty </a:t>
            </a:r>
            <a:r>
              <a:rPr lang="cs-CZ" sz="2000" dirty="0" err="1">
                <a:solidFill>
                  <a:schemeClr val="tx1"/>
                </a:solidFill>
              </a:rPr>
              <a:t>kovariát</a:t>
            </a:r>
            <a:r>
              <a:rPr lang="cs-CZ" sz="2000" dirty="0">
                <a:solidFill>
                  <a:schemeClr val="tx1"/>
                </a:solidFill>
              </a:rPr>
              <a:t> úměrná základní (</a:t>
            </a:r>
            <a:r>
              <a:rPr lang="cs-CZ" sz="2000" dirty="0" err="1">
                <a:solidFill>
                  <a:srgbClr val="0000FF"/>
                </a:solidFill>
              </a:rPr>
              <a:t>baseline</a:t>
            </a:r>
            <a:r>
              <a:rPr lang="cs-CZ" sz="2000" dirty="0">
                <a:solidFill>
                  <a:schemeClr val="tx1"/>
                </a:solidFill>
              </a:rPr>
              <a:t>) hazard funkci </a:t>
            </a:r>
            <a:r>
              <a:rPr lang="cs-CZ" sz="2000" i="1" dirty="0">
                <a:solidFill>
                  <a:srgbClr val="0000FF"/>
                </a:solidFill>
              </a:rPr>
              <a:t>h</a:t>
            </a:r>
            <a:r>
              <a:rPr lang="cs-CZ" sz="2000" i="1" baseline="-25000" dirty="0">
                <a:solidFill>
                  <a:srgbClr val="0000FF"/>
                </a:solidFill>
              </a:rPr>
              <a:t>0</a:t>
            </a:r>
            <a:r>
              <a:rPr lang="cs-CZ" sz="2000" i="1" dirty="0">
                <a:solidFill>
                  <a:srgbClr val="0000FF"/>
                </a:solidFill>
              </a:rPr>
              <a:t>(t) </a:t>
            </a:r>
            <a:r>
              <a:rPr lang="cs-CZ" sz="2000" dirty="0">
                <a:solidFill>
                  <a:schemeClr val="tx1"/>
                </a:solidFill>
              </a:rPr>
              <a:t>(tj.  podíl hazard funkce </a:t>
            </a:r>
            <a:r>
              <a:rPr lang="cs-CZ" sz="2000" i="1" dirty="0">
                <a:solidFill>
                  <a:srgbClr val="0000FF"/>
                </a:solidFill>
              </a:rPr>
              <a:t>h(t)</a:t>
            </a:r>
            <a:r>
              <a:rPr lang="cs-CZ" sz="2000" dirty="0">
                <a:solidFill>
                  <a:schemeClr val="tx1"/>
                </a:solidFill>
              </a:rPr>
              <a:t> a základní hazard funkce </a:t>
            </a:r>
            <a:r>
              <a:rPr lang="cs-CZ" sz="2000" i="1" dirty="0">
                <a:solidFill>
                  <a:srgbClr val="0000FF"/>
                </a:solidFill>
              </a:rPr>
              <a:t>h</a:t>
            </a:r>
            <a:r>
              <a:rPr lang="cs-CZ" sz="2000" i="1" baseline="-25000" dirty="0">
                <a:solidFill>
                  <a:srgbClr val="0000FF"/>
                </a:solidFill>
              </a:rPr>
              <a:t>0</a:t>
            </a:r>
            <a:r>
              <a:rPr lang="cs-CZ" sz="2000" i="1" dirty="0">
                <a:solidFill>
                  <a:srgbClr val="0000FF"/>
                </a:solidFill>
              </a:rPr>
              <a:t>(t)</a:t>
            </a:r>
            <a:r>
              <a:rPr lang="cs-CZ" sz="2000" dirty="0">
                <a:solidFill>
                  <a:schemeClr val="tx1"/>
                </a:solidFill>
              </a:rPr>
              <a:t> je pro libovolné pevně dané hodnoty </a:t>
            </a:r>
            <a:r>
              <a:rPr lang="cs-CZ" sz="2000" dirty="0" err="1">
                <a:solidFill>
                  <a:schemeClr val="tx1"/>
                </a:solidFill>
              </a:rPr>
              <a:t>kovariát</a:t>
            </a:r>
            <a:r>
              <a:rPr lang="cs-CZ" sz="2000" dirty="0">
                <a:solidFill>
                  <a:schemeClr val="tx1"/>
                </a:solidFill>
              </a:rPr>
              <a:t> konstantní)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tabLst>
                <a:tab pos="2381250" algn="l"/>
              </a:tabLst>
              <a:defRPr/>
            </a:pPr>
            <a:r>
              <a:rPr lang="cs-CZ" sz="2000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	</a:t>
            </a:r>
            <a:r>
              <a:rPr lang="cs-CZ" sz="2000" i="1" dirty="0">
                <a:solidFill>
                  <a:schemeClr val="tx1"/>
                </a:solidFill>
              </a:rPr>
              <a:t>tj. pro pevné hodnoty </a:t>
            </a:r>
            <a:r>
              <a:rPr lang="cs-CZ" sz="2000" i="1" dirty="0" err="1">
                <a:solidFill>
                  <a:schemeClr val="tx1"/>
                </a:solidFill>
              </a:rPr>
              <a:t>kovariát</a:t>
            </a:r>
            <a:r>
              <a:rPr lang="cs-CZ" sz="2000" i="1" dirty="0">
                <a:solidFill>
                  <a:schemeClr val="tx1"/>
                </a:solidFill>
              </a:rPr>
              <a:t> je: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tabLst>
                <a:tab pos="2381250" algn="l"/>
              </a:tabLst>
              <a:defRPr/>
            </a:pPr>
            <a:endParaRPr lang="cs-CZ" sz="2000" i="1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tabLst>
                <a:tab pos="2381250" algn="l"/>
              </a:tabLst>
              <a:defRPr/>
            </a:pPr>
            <a:endParaRPr lang="cs-CZ" sz="2000" i="1" dirty="0">
              <a:solidFill>
                <a:schemeClr val="folHlin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tabLst>
                <a:tab pos="2381250" algn="l"/>
              </a:tabLst>
              <a:defRPr/>
            </a:pPr>
            <a:r>
              <a:rPr lang="cs-CZ" sz="2000" i="1" dirty="0">
                <a:solidFill>
                  <a:schemeClr val="folHlink"/>
                </a:solidFill>
              </a:rPr>
              <a:t>	</a:t>
            </a:r>
            <a:r>
              <a:rPr lang="cs-CZ" sz="2000" i="1" dirty="0">
                <a:solidFill>
                  <a:srgbClr val="C00000"/>
                </a:solidFill>
                <a:sym typeface="Symbol" pitchFamily="18" charset="2"/>
              </a:rPr>
              <a:t> </a:t>
            </a:r>
            <a:r>
              <a:rPr lang="cs-CZ" sz="2000" i="1" dirty="0">
                <a:solidFill>
                  <a:srgbClr val="0000FF"/>
                </a:solidFill>
              </a:rPr>
              <a:t>tzv. Coxův model proporčních rizik</a:t>
            </a:r>
          </a:p>
          <a:p>
            <a:pPr>
              <a:spcBef>
                <a:spcPts val="1800"/>
              </a:spcBef>
              <a:buClr>
                <a:schemeClr val="accent6">
                  <a:lumMod val="50000"/>
                </a:schemeClr>
              </a:buClr>
              <a:tabLst>
                <a:tab pos="2381250" algn="l"/>
              </a:tabLst>
              <a:defRPr/>
            </a:pPr>
            <a:r>
              <a:rPr lang="cs-CZ" dirty="0">
                <a:solidFill>
                  <a:srgbClr val="C00000"/>
                </a:solidFill>
              </a:rPr>
              <a:t>důsledky</a:t>
            </a:r>
            <a:r>
              <a:rPr lang="cs-CZ" dirty="0">
                <a:solidFill>
                  <a:schemeClr val="tx1"/>
                </a:solidFill>
              </a:rPr>
              <a:t>: konstantní je vliv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</a:t>
            </a:r>
            <a:br>
              <a:rPr lang="cs-CZ" dirty="0">
                <a:solidFill>
                  <a:schemeClr val="tx1"/>
                </a:solidFill>
              </a:rPr>
            </a:br>
            <a:r>
              <a:rPr lang="cs-CZ" dirty="0">
                <a:solidFill>
                  <a:schemeClr val="tx1"/>
                </a:solidFill>
              </a:rPr>
              <a:t>na riziko </a:t>
            </a:r>
            <a:r>
              <a:rPr lang="cs-CZ" dirty="0">
                <a:solidFill>
                  <a:srgbClr val="0000FF"/>
                </a:solidFill>
              </a:rPr>
              <a:t>b</a:t>
            </a:r>
            <a:r>
              <a:rPr lang="cs-CZ" dirty="0">
                <a:solidFill>
                  <a:schemeClr val="tx1"/>
                </a:solidFill>
              </a:rPr>
              <a:t> i samotná </a:t>
            </a:r>
            <a:r>
              <a:rPr lang="cs-CZ" dirty="0" err="1">
                <a:solidFill>
                  <a:schemeClr val="tx1"/>
                </a:solidFill>
              </a:rPr>
              <a:t>kovariáta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dirty="0">
                <a:solidFill>
                  <a:srgbClr val="0000FF"/>
                </a:solidFill>
              </a:rPr>
              <a:t>X</a:t>
            </a:r>
            <a:r>
              <a:rPr lang="cs-CZ" dirty="0">
                <a:solidFill>
                  <a:schemeClr val="tx1"/>
                </a:solidFill>
              </a:rPr>
              <a:t>, </a:t>
            </a:r>
            <a:r>
              <a:rPr lang="cs-CZ" dirty="0" err="1">
                <a:solidFill>
                  <a:schemeClr val="tx1"/>
                </a:solidFill>
              </a:rPr>
              <a:t>kovariáta</a:t>
            </a:r>
            <a:br>
              <a:rPr lang="cs-CZ" dirty="0">
                <a:solidFill>
                  <a:schemeClr val="tx1"/>
                </a:solidFill>
              </a:rPr>
            </a:br>
            <a:r>
              <a:rPr lang="cs-CZ" dirty="0">
                <a:solidFill>
                  <a:schemeClr val="tx1"/>
                </a:solidFill>
              </a:rPr>
              <a:t>se nemění v čase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tabLst>
                <a:tab pos="2381250" algn="l"/>
              </a:tabLst>
              <a:defRPr/>
            </a:pPr>
            <a:endParaRPr lang="cs-CZ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41990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6"/>
          <a:stretch/>
        </p:blipFill>
        <p:spPr bwMode="auto">
          <a:xfrm>
            <a:off x="5348970" y="2708920"/>
            <a:ext cx="3436255" cy="301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E8E6AE65-CADD-4975-9E66-7303F4AA87D9}"/>
                  </a:ext>
                </a:extLst>
              </p:cNvPr>
              <p:cNvSpPr txBox="1"/>
              <p:nvPr/>
            </p:nvSpPr>
            <p:spPr>
              <a:xfrm>
                <a:off x="1475656" y="3410704"/>
                <a:ext cx="2952328" cy="666368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rtlCol="0" anchor="ctr" anchorCtr="0" compatLnSpc="1">
                <a:prstTxWarp prst="textNoShape">
                  <a:avLst/>
                </a:prstTxWarp>
                <a:normAutofit/>
              </a:bodyPr>
              <a:lstStyle>
                <a:lvl1pPr indent="0" algn="ctr">
                  <a:spcBef>
                    <a:spcPts val="600"/>
                  </a:spcBef>
                  <a:buFont typeface="Arial" panose="020B0604020202020204" pitchFamily="34" charset="0"/>
                  <a:buNone/>
                  <a:defRPr lang="cs-CZ" sz="2000" b="1" i="1" dirty="0" smtClean="0">
                    <a:solidFill>
                      <a:srgbClr val="C00000"/>
                    </a:solidFill>
                    <a:latin typeface="Cambria Math" panose="02040503050406030204" pitchFamily="18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lang="cs-CZ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𝑿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𝑘𝑜𝑛𝑠𝑡𝑎𝑛𝑡𝑎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>
                          <a:latin typeface="Cambria Math" panose="02040503050406030204" pitchFamily="18" charset="0"/>
                        </a:rPr>
                        <m:t>𝑏𝑋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E8E6AE65-CADD-4975-9E66-7303F4AA8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410704"/>
                <a:ext cx="2952328" cy="6663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/>
              <a:t>Úloha</a:t>
            </a:r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600"/>
              </a:spcBef>
              <a:defRPr/>
            </a:pPr>
            <a:r>
              <a:rPr lang="cs-CZ" sz="2200" dirty="0">
                <a:solidFill>
                  <a:schemeClr val="tx1"/>
                </a:solidFill>
              </a:rPr>
              <a:t>analýza</a:t>
            </a:r>
            <a:r>
              <a:rPr lang="cs-CZ" sz="2200" dirty="0">
                <a:solidFill>
                  <a:schemeClr val="tx2"/>
                </a:solidFill>
              </a:rPr>
              <a:t> </a:t>
            </a:r>
            <a:r>
              <a:rPr lang="cs-CZ" sz="2200" dirty="0">
                <a:solidFill>
                  <a:srgbClr val="C00000"/>
                </a:solidFill>
              </a:rPr>
              <a:t>délky trvání jevů </a:t>
            </a:r>
            <a:r>
              <a:rPr lang="cs-CZ" sz="2200" dirty="0">
                <a:solidFill>
                  <a:schemeClr val="tx1"/>
                </a:solidFill>
              </a:rPr>
              <a:t>(resp. doby do výskytu určité události) v</a:t>
            </a:r>
            <a:r>
              <a:rPr lang="cs-CZ" sz="2000" dirty="0">
                <a:solidFill>
                  <a:schemeClr val="tx1"/>
                </a:solidFill>
              </a:rPr>
              <a:t> </a:t>
            </a:r>
            <a:r>
              <a:rPr lang="cs-CZ" sz="2200" dirty="0">
                <a:solidFill>
                  <a:schemeClr val="tx1"/>
                </a:solidFill>
              </a:rPr>
              <a:t>souvislosti s různými </a:t>
            </a:r>
            <a:r>
              <a:rPr lang="cs-CZ" sz="2200" dirty="0">
                <a:solidFill>
                  <a:srgbClr val="C00000"/>
                </a:solidFill>
              </a:rPr>
              <a:t>vlivy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lang="cs-CZ" sz="2200" dirty="0">
                <a:solidFill>
                  <a:schemeClr val="tx1"/>
                </a:solidFill>
              </a:rPr>
              <a:t>umožňuje zkoumat záznamy z dlouhodobého sledování objektů (lidí, firem, výrobků apod.), u nichž někdy v průběhu času dochází ke </a:t>
            </a:r>
            <a:r>
              <a:rPr lang="cs-CZ" sz="2200" dirty="0">
                <a:solidFill>
                  <a:srgbClr val="C00000"/>
                </a:solidFill>
              </a:rPr>
              <a:t>sledované události</a:t>
            </a:r>
          </a:p>
          <a:p>
            <a:pPr>
              <a:spcBef>
                <a:spcPts val="600"/>
              </a:spcBef>
              <a:defRPr/>
            </a:pPr>
            <a:r>
              <a:rPr lang="cs-CZ" sz="2200" dirty="0">
                <a:solidFill>
                  <a:schemeClr val="tx1"/>
                </a:solidFill>
              </a:rPr>
              <a:t>předpokládáme, že v okamžiku vyhodnocení u některých objektů </a:t>
            </a:r>
            <a:r>
              <a:rPr lang="cs-CZ" sz="2200" dirty="0">
                <a:solidFill>
                  <a:srgbClr val="C00000"/>
                </a:solidFill>
              </a:rPr>
              <a:t>k</a:t>
            </a:r>
            <a:r>
              <a:rPr lang="cs-CZ" sz="2400" dirty="0"/>
              <a:t> </a:t>
            </a:r>
            <a:r>
              <a:rPr lang="cs-CZ" sz="2200" dirty="0">
                <a:solidFill>
                  <a:srgbClr val="C00000"/>
                </a:solidFill>
              </a:rPr>
              <a:t>události došlo</a:t>
            </a:r>
            <a:r>
              <a:rPr lang="cs-CZ" sz="2200" dirty="0">
                <a:solidFill>
                  <a:schemeClr val="tx1"/>
                </a:solidFill>
              </a:rPr>
              <a:t>, zatímco u jiných </a:t>
            </a:r>
            <a:r>
              <a:rPr lang="cs-CZ" sz="2200" dirty="0">
                <a:solidFill>
                  <a:srgbClr val="C00000"/>
                </a:solidFill>
              </a:rPr>
              <a:t>ne</a:t>
            </a:r>
          </a:p>
          <a:p>
            <a:pPr eaLnBrk="1" hangingPunct="1">
              <a:defRPr/>
            </a:pPr>
            <a:endParaRPr lang="cs-CZ" dirty="0">
              <a:solidFill>
                <a:schemeClr val="tx2"/>
              </a:solidFill>
            </a:endParaRPr>
          </a:p>
          <a:p>
            <a:pPr marL="342000" indent="0" eaLnBrk="1" hangingPunct="1">
              <a:buFont typeface="Arial" charset="0"/>
              <a:buNone/>
              <a:defRPr/>
            </a:pPr>
            <a:r>
              <a:rPr lang="cs-CZ" sz="2200" dirty="0">
                <a:solidFill>
                  <a:schemeClr val="accent6"/>
                </a:solidFill>
              </a:rPr>
              <a:t>příklady sledovaných událostí:  </a:t>
            </a:r>
            <a:r>
              <a:rPr lang="cs-CZ" sz="2000" i="1" dirty="0">
                <a:solidFill>
                  <a:srgbClr val="0000FF"/>
                </a:solidFill>
              </a:rPr>
              <a:t>výskyt nebo odeznění příznaků určitého onemocnění u pacienta, uzavření smlouvy, vznik pojistné události, odchod zákazníka ke konkurenci, porucha výrobku …</a:t>
            </a:r>
            <a:endParaRPr lang="cs-CZ" dirty="0">
              <a:solidFill>
                <a:srgbClr val="0000FF"/>
              </a:solidFill>
            </a:endParaRPr>
          </a:p>
          <a:p>
            <a:pPr eaLnBrk="1" hangingPunct="1"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89156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Zadání </a:t>
            </a:r>
            <a:r>
              <a:rPr lang="cs-CZ" dirty="0" err="1"/>
              <a:t>Coxovy</a:t>
            </a:r>
            <a:r>
              <a:rPr lang="cs-CZ" dirty="0"/>
              <a:t> regrese</a:t>
            </a:r>
          </a:p>
        </p:txBody>
      </p:sp>
      <p:pic>
        <p:nvPicPr>
          <p:cNvPr id="43013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32" y="2089984"/>
            <a:ext cx="4387850" cy="416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ovéPole 21"/>
          <p:cNvSpPr txBox="1">
            <a:spLocks noChangeArrowheads="1"/>
          </p:cNvSpPr>
          <p:nvPr/>
        </p:nvSpPr>
        <p:spPr bwMode="auto">
          <a:xfrm>
            <a:off x="404607" y="1251784"/>
            <a:ext cx="42751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cs-CZ" sz="1600" b="1" i="1" dirty="0">
                <a:solidFill>
                  <a:srgbClr val="C00000"/>
                </a:solidFill>
              </a:rPr>
              <a:t>Volání procedury v IBM SPSS </a:t>
            </a:r>
            <a:r>
              <a:rPr lang="cs-CZ" sz="1600" b="1" i="1" dirty="0" err="1">
                <a:solidFill>
                  <a:srgbClr val="C00000"/>
                </a:solidFill>
              </a:rPr>
              <a:t>Statistics</a:t>
            </a:r>
            <a:r>
              <a:rPr lang="cs-CZ" sz="1600" b="1" i="1" dirty="0">
                <a:solidFill>
                  <a:srgbClr val="C00000"/>
                </a:solidFill>
              </a:rPr>
              <a:t>:</a:t>
            </a:r>
            <a:endParaRPr lang="cs-CZ" sz="1600" dirty="0">
              <a:solidFill>
                <a:srgbClr val="C00000"/>
              </a:solidFill>
            </a:endParaRPr>
          </a:p>
          <a:p>
            <a:pPr algn="l" eaLnBrk="1" hangingPunct="1"/>
            <a:r>
              <a:rPr lang="cs-CZ" sz="1600" b="1" i="1" dirty="0" err="1">
                <a:solidFill>
                  <a:srgbClr val="C00000"/>
                </a:solidFill>
              </a:rPr>
              <a:t>Analyze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Survival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>
                <a:solidFill>
                  <a:srgbClr val="C00000"/>
                </a:solidFill>
                <a:sym typeface="Symbol" pitchFamily="18" charset="2"/>
              </a:rPr>
              <a:t>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Cox</a:t>
            </a:r>
            <a:r>
              <a:rPr lang="cs-CZ" sz="1600" b="1" i="1" dirty="0">
                <a:solidFill>
                  <a:srgbClr val="C00000"/>
                </a:solidFill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</a:rPr>
              <a:t>Regression</a:t>
            </a:r>
            <a:r>
              <a:rPr lang="cs-CZ" sz="1600" b="1" i="1" dirty="0">
                <a:solidFill>
                  <a:srgbClr val="C00000"/>
                </a:solidFill>
              </a:rPr>
              <a:t> ...</a:t>
            </a:r>
          </a:p>
          <a:p>
            <a:pPr eaLnBrk="1" hangingPunct="1"/>
            <a:endParaRPr lang="cs-CZ" dirty="0"/>
          </a:p>
        </p:txBody>
      </p:sp>
      <p:sp>
        <p:nvSpPr>
          <p:cNvPr id="43015" name="Text Box 4"/>
          <p:cNvSpPr txBox="1">
            <a:spLocks noChangeArrowheads="1"/>
          </p:cNvSpPr>
          <p:nvPr/>
        </p:nvSpPr>
        <p:spPr bwMode="auto">
          <a:xfrm>
            <a:off x="5260769" y="1497846"/>
            <a:ext cx="2452688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čas vzniku události</a:t>
            </a:r>
          </a:p>
        </p:txBody>
      </p:sp>
      <p:sp>
        <p:nvSpPr>
          <p:cNvPr id="43016" name="Line 7"/>
          <p:cNvSpPr>
            <a:spLocks noChangeShapeType="1"/>
          </p:cNvSpPr>
          <p:nvPr/>
        </p:nvSpPr>
        <p:spPr bwMode="auto">
          <a:xfrm flipH="1">
            <a:off x="3084305" y="1682790"/>
            <a:ext cx="2176464" cy="897732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17" name="Text Box 6"/>
          <p:cNvSpPr txBox="1">
            <a:spLocks noChangeArrowheads="1"/>
          </p:cNvSpPr>
          <p:nvPr/>
        </p:nvSpPr>
        <p:spPr bwMode="auto">
          <a:xfrm>
            <a:off x="5319911" y="4478655"/>
            <a:ext cx="261785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stav (jev nastal/ nenastal)</a:t>
            </a:r>
          </a:p>
        </p:txBody>
      </p:sp>
      <p:sp>
        <p:nvSpPr>
          <p:cNvPr id="43018" name="Text Box 8"/>
          <p:cNvSpPr txBox="1">
            <a:spLocks noChangeArrowheads="1"/>
          </p:cNvSpPr>
          <p:nvPr/>
        </p:nvSpPr>
        <p:spPr bwMode="auto">
          <a:xfrm>
            <a:off x="5313561" y="4971296"/>
            <a:ext cx="318841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nezávislé proměnné (</a:t>
            </a:r>
            <a:r>
              <a:rPr lang="cs-CZ" dirty="0" err="1">
                <a:latin typeface="+mn-lt"/>
              </a:rPr>
              <a:t>kovariáty</a:t>
            </a:r>
            <a:r>
              <a:rPr lang="cs-CZ" dirty="0">
                <a:latin typeface="+mn-lt"/>
              </a:rPr>
              <a:t>)</a:t>
            </a:r>
          </a:p>
        </p:txBody>
      </p:sp>
      <p:sp>
        <p:nvSpPr>
          <p:cNvPr id="43019" name="Text Box 8"/>
          <p:cNvSpPr txBox="1">
            <a:spLocks noChangeArrowheads="1"/>
          </p:cNvSpPr>
          <p:nvPr/>
        </p:nvSpPr>
        <p:spPr bwMode="auto">
          <a:xfrm>
            <a:off x="5310387" y="5521838"/>
            <a:ext cx="1827212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volba metody</a:t>
            </a:r>
          </a:p>
        </p:txBody>
      </p:sp>
      <p:sp>
        <p:nvSpPr>
          <p:cNvPr id="43020" name="Line 7"/>
          <p:cNvSpPr>
            <a:spLocks noChangeShapeType="1"/>
          </p:cNvSpPr>
          <p:nvPr/>
        </p:nvSpPr>
        <p:spPr bwMode="auto">
          <a:xfrm flipH="1" flipV="1">
            <a:off x="3222419" y="3282195"/>
            <a:ext cx="2087968" cy="1381126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21" name="Line 7"/>
          <p:cNvSpPr>
            <a:spLocks noChangeShapeType="1"/>
          </p:cNvSpPr>
          <p:nvPr/>
        </p:nvSpPr>
        <p:spPr bwMode="auto">
          <a:xfrm flipH="1" flipV="1">
            <a:off x="3849481" y="4663322"/>
            <a:ext cx="1464079" cy="490537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22" name="Line 7"/>
          <p:cNvSpPr>
            <a:spLocks noChangeShapeType="1"/>
          </p:cNvSpPr>
          <p:nvPr/>
        </p:nvSpPr>
        <p:spPr bwMode="auto">
          <a:xfrm flipH="1" flipV="1">
            <a:off x="3903457" y="5153859"/>
            <a:ext cx="1406930" cy="520699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23" name="Text Box 8"/>
          <p:cNvSpPr txBox="1">
            <a:spLocks noChangeArrowheads="1"/>
          </p:cNvSpPr>
          <p:nvPr/>
        </p:nvSpPr>
        <p:spPr bwMode="auto">
          <a:xfrm>
            <a:off x="5281916" y="6048416"/>
            <a:ext cx="1917700" cy="369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 err="1">
                <a:latin typeface="+mn-lt"/>
              </a:rPr>
              <a:t>strata</a:t>
            </a:r>
            <a:endParaRPr lang="cs-CZ" dirty="0">
              <a:latin typeface="+mn-lt"/>
            </a:endParaRPr>
          </a:p>
        </p:txBody>
      </p:sp>
      <p:sp>
        <p:nvSpPr>
          <p:cNvPr id="43024" name="Line 7"/>
          <p:cNvSpPr>
            <a:spLocks noChangeShapeType="1"/>
          </p:cNvSpPr>
          <p:nvPr/>
        </p:nvSpPr>
        <p:spPr bwMode="auto">
          <a:xfrm flipH="1" flipV="1">
            <a:off x="3940763" y="5674558"/>
            <a:ext cx="1369624" cy="573922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6052561" y="2089984"/>
            <a:ext cx="1130300" cy="3698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cs-CZ" dirty="0">
                <a:latin typeface="+mn-lt"/>
              </a:rPr>
              <a:t>kontrasty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6089074" y="3134559"/>
            <a:ext cx="1987550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cs-CZ" dirty="0">
                <a:latin typeface="+mn-lt"/>
              </a:rPr>
              <a:t>uložení informací do datové matice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6085899" y="2596397"/>
            <a:ext cx="746125" cy="369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cs-CZ" dirty="0">
                <a:latin typeface="+mn-lt"/>
              </a:rPr>
              <a:t>grafy</a:t>
            </a:r>
          </a:p>
        </p:txBody>
      </p:sp>
      <p:sp>
        <p:nvSpPr>
          <p:cNvPr id="43028" name="Line 7"/>
          <p:cNvSpPr>
            <a:spLocks noChangeShapeType="1"/>
          </p:cNvSpPr>
          <p:nvPr/>
        </p:nvSpPr>
        <p:spPr bwMode="auto">
          <a:xfrm flipH="1">
            <a:off x="4704774" y="2781340"/>
            <a:ext cx="1384300" cy="68888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29" name="Line 7"/>
          <p:cNvSpPr>
            <a:spLocks noChangeShapeType="1"/>
          </p:cNvSpPr>
          <p:nvPr/>
        </p:nvSpPr>
        <p:spPr bwMode="auto">
          <a:xfrm flipH="1" flipV="1">
            <a:off x="4704774" y="3064235"/>
            <a:ext cx="1384300" cy="373535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3030" name="Line 7"/>
          <p:cNvSpPr>
            <a:spLocks noChangeShapeType="1"/>
          </p:cNvSpPr>
          <p:nvPr/>
        </p:nvSpPr>
        <p:spPr bwMode="auto">
          <a:xfrm flipH="1">
            <a:off x="4704773" y="2282073"/>
            <a:ext cx="1344607" cy="298449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089074" y="3896559"/>
            <a:ext cx="198755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cs-CZ" dirty="0">
                <a:latin typeface="+mn-lt"/>
              </a:rPr>
              <a:t>další nastavení</a:t>
            </a:r>
          </a:p>
        </p:txBody>
      </p:sp>
      <p:sp>
        <p:nvSpPr>
          <p:cNvPr id="43032" name="Line 7"/>
          <p:cNvSpPr>
            <a:spLocks noChangeShapeType="1"/>
          </p:cNvSpPr>
          <p:nvPr/>
        </p:nvSpPr>
        <p:spPr bwMode="auto">
          <a:xfrm flipH="1" flipV="1">
            <a:off x="4704774" y="3437770"/>
            <a:ext cx="1384300" cy="643732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Odhady koeficientů</a:t>
            </a:r>
          </a:p>
        </p:txBody>
      </p:sp>
      <p:sp>
        <p:nvSpPr>
          <p:cNvPr id="44036" name="Zástupný symbol pro číslo snímku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58213" y="6492875"/>
            <a:ext cx="585787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F71408C-4A03-41D8-B9AA-438FFF4BD66F}" type="slidenum">
              <a:rPr lang="en-US" smtClean="0"/>
              <a:pPr eaLnBrk="1" hangingPunct="1"/>
              <a:t>41</a:t>
            </a:fld>
            <a:endParaRPr lang="en-US"/>
          </a:p>
        </p:txBody>
      </p:sp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2557463"/>
            <a:ext cx="78073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4"/>
          <p:cNvSpPr txBox="1">
            <a:spLocks noChangeArrowheads="1"/>
          </p:cNvSpPr>
          <p:nvPr/>
        </p:nvSpPr>
        <p:spPr bwMode="auto">
          <a:xfrm>
            <a:off x="457200" y="1508125"/>
            <a:ext cx="1509713" cy="10160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odhady regresních koeficientů</a:t>
            </a:r>
          </a:p>
        </p:txBody>
      </p:sp>
      <p:sp>
        <p:nvSpPr>
          <p:cNvPr id="44039" name="Line 5"/>
          <p:cNvSpPr>
            <a:spLocks noChangeShapeType="1"/>
          </p:cNvSpPr>
          <p:nvPr/>
        </p:nvSpPr>
        <p:spPr bwMode="auto">
          <a:xfrm>
            <a:off x="1360488" y="2530475"/>
            <a:ext cx="554037" cy="66357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0" name="Text Box 6"/>
          <p:cNvSpPr txBox="1">
            <a:spLocks noChangeArrowheads="1"/>
          </p:cNvSpPr>
          <p:nvPr/>
        </p:nvSpPr>
        <p:spPr bwMode="auto">
          <a:xfrm>
            <a:off x="2166938" y="1514475"/>
            <a:ext cx="1546225" cy="10160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standardní chyby odhadů</a:t>
            </a:r>
          </a:p>
        </p:txBody>
      </p:sp>
      <p:sp>
        <p:nvSpPr>
          <p:cNvPr id="44041" name="Line 7"/>
          <p:cNvSpPr>
            <a:spLocks noChangeShapeType="1"/>
          </p:cNvSpPr>
          <p:nvPr/>
        </p:nvSpPr>
        <p:spPr bwMode="auto">
          <a:xfrm flipH="1">
            <a:off x="2730499" y="2530475"/>
            <a:ext cx="209550" cy="661988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2" name="Text Box 8"/>
          <p:cNvSpPr txBox="1">
            <a:spLocks noChangeArrowheads="1"/>
          </p:cNvSpPr>
          <p:nvPr/>
        </p:nvSpPr>
        <p:spPr bwMode="auto">
          <a:xfrm>
            <a:off x="3987800" y="1620838"/>
            <a:ext cx="4572000" cy="646112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signifikance </a:t>
            </a:r>
            <a:r>
              <a:rPr lang="cs-CZ" sz="1600" i="1" dirty="0">
                <a:latin typeface="+mn-lt"/>
              </a:rPr>
              <a:t>(vysoká hodnota znamená proměnnou málo užitečnou pro vysvětlení jevu)</a:t>
            </a:r>
          </a:p>
        </p:txBody>
      </p:sp>
      <p:sp>
        <p:nvSpPr>
          <p:cNvPr id="44043" name="Line 9"/>
          <p:cNvSpPr>
            <a:spLocks noChangeShapeType="1"/>
          </p:cNvSpPr>
          <p:nvPr/>
        </p:nvSpPr>
        <p:spPr bwMode="auto">
          <a:xfrm flipH="1">
            <a:off x="5237163" y="2274888"/>
            <a:ext cx="682625" cy="90170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4" name="AutoShape 10"/>
          <p:cNvSpPr>
            <a:spLocks/>
          </p:cNvSpPr>
          <p:nvPr/>
        </p:nvSpPr>
        <p:spPr bwMode="auto">
          <a:xfrm rot="-5400000">
            <a:off x="6629401" y="3482975"/>
            <a:ext cx="304800" cy="2111375"/>
          </a:xfrm>
          <a:prstGeom prst="leftBrace">
            <a:avLst>
              <a:gd name="adj1" fmla="val 57726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5" name="Text Box 11"/>
          <p:cNvSpPr txBox="1">
            <a:spLocks noChangeArrowheads="1"/>
          </p:cNvSpPr>
          <p:nvPr/>
        </p:nvSpPr>
        <p:spPr bwMode="auto">
          <a:xfrm>
            <a:off x="4897438" y="4702175"/>
            <a:ext cx="3662362" cy="1723549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Exp(B) vyjadřují sílu vazby mezi </a:t>
            </a:r>
            <a:r>
              <a:rPr lang="cs-CZ" sz="2000" dirty="0" err="1">
                <a:latin typeface="+mn-lt"/>
              </a:rPr>
              <a:t>kovariátou</a:t>
            </a:r>
            <a:r>
              <a:rPr lang="cs-CZ" sz="2000" dirty="0">
                <a:latin typeface="+mn-lt"/>
              </a:rPr>
              <a:t> a funkcí přežití </a:t>
            </a:r>
            <a:r>
              <a:rPr lang="cs-CZ" sz="1600" i="1" dirty="0">
                <a:latin typeface="+mn-lt"/>
              </a:rPr>
              <a:t>(tj.</a:t>
            </a:r>
            <a:r>
              <a:rPr lang="cs-CZ" sz="1600" dirty="0"/>
              <a:t>  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kolikrát se změní </a:t>
            </a:r>
            <a:r>
              <a:rPr lang="cs-CZ" sz="1600" b="1" i="1" dirty="0" err="1">
                <a:solidFill>
                  <a:srgbClr val="C00000"/>
                </a:solidFill>
                <a:latin typeface="+mn-lt"/>
              </a:rPr>
              <a:t>relative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 hazard</a:t>
            </a:r>
            <a:r>
              <a:rPr lang="cs-CZ" sz="1600" i="1" dirty="0">
                <a:latin typeface="+mn-lt"/>
              </a:rPr>
              <a:t>,</a:t>
            </a:r>
            <a:r>
              <a:rPr lang="cs-CZ" sz="1600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1600" i="1" dirty="0">
                <a:latin typeface="+mn-lt"/>
              </a:rPr>
              <a:t>jestliže se daná nezávislá proměnná zvýší o jednotku a ostatní proměnné zůstanou konstantní)</a:t>
            </a:r>
          </a:p>
        </p:txBody>
      </p:sp>
      <p:sp>
        <p:nvSpPr>
          <p:cNvPr id="44046" name="Text Box 12"/>
          <p:cNvSpPr txBox="1">
            <a:spLocks noChangeArrowheads="1"/>
          </p:cNvSpPr>
          <p:nvPr/>
        </p:nvSpPr>
        <p:spPr bwMode="auto">
          <a:xfrm>
            <a:off x="2632075" y="4691063"/>
            <a:ext cx="1476375" cy="7112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 err="1">
                <a:latin typeface="+mn-lt"/>
              </a:rPr>
              <a:t>kovariáty</a:t>
            </a:r>
            <a:r>
              <a:rPr lang="cs-CZ" sz="2000" dirty="0">
                <a:latin typeface="+mn-lt"/>
              </a:rPr>
              <a:t> v modelu</a:t>
            </a:r>
          </a:p>
        </p:txBody>
      </p:sp>
      <p:sp>
        <p:nvSpPr>
          <p:cNvPr id="44047" name="Line 13"/>
          <p:cNvSpPr>
            <a:spLocks noChangeShapeType="1"/>
          </p:cNvSpPr>
          <p:nvPr/>
        </p:nvSpPr>
        <p:spPr bwMode="auto">
          <a:xfrm flipH="1" flipV="1">
            <a:off x="1365250" y="4005263"/>
            <a:ext cx="1266825" cy="68580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8" name="Text Box 14"/>
          <p:cNvSpPr txBox="1">
            <a:spLocks noChangeArrowheads="1"/>
          </p:cNvSpPr>
          <p:nvPr/>
        </p:nvSpPr>
        <p:spPr bwMode="auto">
          <a:xfrm>
            <a:off x="511175" y="5714524"/>
            <a:ext cx="3255963" cy="7112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interakce proměnných (značí se hvězdičkou)</a:t>
            </a:r>
          </a:p>
        </p:txBody>
      </p:sp>
      <p:sp>
        <p:nvSpPr>
          <p:cNvPr id="44049" name="Line 15"/>
          <p:cNvSpPr>
            <a:spLocks noChangeShapeType="1"/>
          </p:cNvSpPr>
          <p:nvPr/>
        </p:nvSpPr>
        <p:spPr bwMode="auto">
          <a:xfrm flipH="1" flipV="1">
            <a:off x="1014412" y="4233862"/>
            <a:ext cx="1124743" cy="1480661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přežití</a:t>
            </a:r>
          </a:p>
        </p:txBody>
      </p:sp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049338"/>
            <a:ext cx="4291013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AutoShape 4"/>
          <p:cNvSpPr>
            <a:spLocks/>
          </p:cNvSpPr>
          <p:nvPr/>
        </p:nvSpPr>
        <p:spPr bwMode="auto">
          <a:xfrm rot="-5400000">
            <a:off x="3572669" y="3880644"/>
            <a:ext cx="304800" cy="2109788"/>
          </a:xfrm>
          <a:prstGeom prst="leftBrace">
            <a:avLst>
              <a:gd name="adj1" fmla="val 57682"/>
              <a:gd name="adj2" fmla="val 50000"/>
            </a:avLst>
          </a:prstGeom>
          <a:noFill/>
          <a:ln w="254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5062" name="Text Box 5"/>
          <p:cNvSpPr txBox="1">
            <a:spLocks noChangeArrowheads="1"/>
          </p:cNvSpPr>
          <p:nvPr/>
        </p:nvSpPr>
        <p:spPr bwMode="auto">
          <a:xfrm>
            <a:off x="3144787" y="5119688"/>
            <a:ext cx="3754438" cy="925512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b="1" dirty="0" err="1">
                <a:solidFill>
                  <a:srgbClr val="C00000"/>
                </a:solidFill>
                <a:latin typeface="+mn-lt"/>
              </a:rPr>
              <a:t>kovariáty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mají průměrnou hodnotu </a:t>
            </a:r>
            <a:r>
              <a:rPr lang="cs-CZ" dirty="0">
                <a:latin typeface="+mn-lt"/>
              </a:rPr>
              <a:t>(někdy není vhodné pro kategorizované </a:t>
            </a:r>
            <a:r>
              <a:rPr lang="cs-CZ" dirty="0" err="1">
                <a:latin typeface="+mn-lt"/>
              </a:rPr>
              <a:t>kovariáty</a:t>
            </a:r>
            <a:r>
              <a:rPr lang="cs-CZ" dirty="0">
                <a:latin typeface="+mn-lt"/>
              </a:rPr>
              <a:t>)</a:t>
            </a:r>
          </a:p>
        </p:txBody>
      </p:sp>
      <p:sp>
        <p:nvSpPr>
          <p:cNvPr id="45063" name="Text Box 6"/>
          <p:cNvSpPr txBox="1">
            <a:spLocks noChangeArrowheads="1"/>
          </p:cNvSpPr>
          <p:nvPr/>
        </p:nvSpPr>
        <p:spPr bwMode="auto">
          <a:xfrm>
            <a:off x="610394" y="4978805"/>
            <a:ext cx="1925637" cy="1476375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dirty="0">
                <a:latin typeface="+mn-lt"/>
              </a:rPr>
              <a:t>základní kumulativní hazard funkce (</a:t>
            </a:r>
            <a:r>
              <a:rPr lang="cs-CZ" b="1" dirty="0" err="1">
                <a:solidFill>
                  <a:srgbClr val="C00000"/>
                </a:solidFill>
                <a:latin typeface="+mn-lt"/>
              </a:rPr>
              <a:t>kovariáty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jsou rovny nule</a:t>
            </a:r>
            <a:r>
              <a:rPr lang="cs-CZ" dirty="0">
                <a:latin typeface="+mn-lt"/>
              </a:rPr>
              <a:t>)</a:t>
            </a:r>
          </a:p>
        </p:txBody>
      </p:sp>
      <p:sp>
        <p:nvSpPr>
          <p:cNvPr id="45064" name="Line 7"/>
          <p:cNvSpPr>
            <a:spLocks noChangeShapeType="1"/>
          </p:cNvSpPr>
          <p:nvPr/>
        </p:nvSpPr>
        <p:spPr bwMode="auto">
          <a:xfrm flipV="1">
            <a:off x="1573213" y="4678363"/>
            <a:ext cx="319087" cy="29845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5065" name="Text Box 8"/>
          <p:cNvSpPr txBox="1">
            <a:spLocks noChangeArrowheads="1"/>
          </p:cNvSpPr>
          <p:nvPr/>
        </p:nvSpPr>
        <p:spPr bwMode="auto">
          <a:xfrm>
            <a:off x="5145088" y="1624013"/>
            <a:ext cx="3509962" cy="2246769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i="1" dirty="0" err="1">
                <a:solidFill>
                  <a:srgbClr val="C00000"/>
                </a:solidFill>
                <a:latin typeface="+mn-lt"/>
              </a:rPr>
              <a:t>Survival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:</a:t>
            </a:r>
            <a:r>
              <a:rPr lang="cs-CZ" sz="2000" b="1" dirty="0">
                <a:latin typeface="+mn-lt"/>
              </a:rPr>
              <a:t> odhad funkce přežití</a:t>
            </a:r>
          </a:p>
          <a:p>
            <a:pPr algn="l">
              <a:spcBef>
                <a:spcPct val="50000"/>
              </a:spcBef>
            </a:pP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SE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: </a:t>
            </a:r>
            <a:r>
              <a:rPr lang="cs-CZ" sz="2000" b="1" dirty="0">
                <a:latin typeface="+mn-lt"/>
              </a:rPr>
              <a:t>standardní chyba odhadu funkce přežití</a:t>
            </a:r>
          </a:p>
          <a:p>
            <a:pPr algn="l">
              <a:spcBef>
                <a:spcPct val="50000"/>
              </a:spcBef>
            </a:pPr>
            <a:r>
              <a:rPr lang="cs-CZ" sz="2000" b="1" i="1" dirty="0" err="1">
                <a:solidFill>
                  <a:srgbClr val="C00000"/>
                </a:solidFill>
                <a:latin typeface="+mn-lt"/>
              </a:rPr>
              <a:t>Cum</a:t>
            </a:r>
            <a:r>
              <a:rPr lang="cs-CZ" sz="2000" b="1" i="1" dirty="0">
                <a:solidFill>
                  <a:srgbClr val="C00000"/>
                </a:solidFill>
                <a:latin typeface="+mn-lt"/>
              </a:rPr>
              <a:t> Hazard</a:t>
            </a:r>
            <a:r>
              <a:rPr lang="cs-CZ" sz="2000" b="1" dirty="0">
                <a:solidFill>
                  <a:srgbClr val="C00000"/>
                </a:solidFill>
                <a:latin typeface="+mn-lt"/>
              </a:rPr>
              <a:t>: </a:t>
            </a:r>
            <a:r>
              <a:rPr lang="cs-CZ" sz="2000" b="1" dirty="0">
                <a:latin typeface="+mn-lt"/>
              </a:rPr>
              <a:t>odhad kumulativní hazard funkce</a:t>
            </a:r>
            <a:br>
              <a:rPr lang="cs-CZ" sz="2000" b="1" i="1" dirty="0">
                <a:latin typeface="+mn-lt"/>
              </a:rPr>
            </a:br>
            <a:r>
              <a:rPr lang="cs-CZ" sz="2000" b="1" i="1" dirty="0">
                <a:solidFill>
                  <a:schemeClr val="folHlink"/>
                </a:solidFill>
                <a:latin typeface="+mn-lt"/>
              </a:rPr>
              <a:t> </a:t>
            </a:r>
            <a:r>
              <a:rPr lang="cs-CZ" sz="1600" b="1" i="1" dirty="0" err="1">
                <a:solidFill>
                  <a:srgbClr val="C00000"/>
                </a:solidFill>
                <a:latin typeface="+mn-lt"/>
              </a:rPr>
              <a:t>Cum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 Hazard = - </a:t>
            </a:r>
            <a:r>
              <a:rPr lang="cs-CZ" sz="1600" b="1" i="1" dirty="0" err="1">
                <a:solidFill>
                  <a:srgbClr val="C00000"/>
                </a:solidFill>
                <a:latin typeface="+mn-lt"/>
              </a:rPr>
              <a:t>ln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 (</a:t>
            </a:r>
            <a:r>
              <a:rPr lang="cs-CZ" sz="1600" b="1" i="1" dirty="0" err="1">
                <a:solidFill>
                  <a:srgbClr val="C00000"/>
                </a:solidFill>
                <a:latin typeface="+mn-lt"/>
              </a:rPr>
              <a:t>Survival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Baseline</a:t>
            </a:r>
            <a:r>
              <a:rPr lang="cs-CZ" dirty="0"/>
              <a:t> &amp; </a:t>
            </a:r>
            <a:r>
              <a:rPr lang="cs-CZ" dirty="0" err="1"/>
              <a:t>Mean</a:t>
            </a:r>
            <a:r>
              <a:rPr lang="cs-CZ" dirty="0"/>
              <a:t> </a:t>
            </a:r>
            <a:r>
              <a:rPr lang="cs-CZ" dirty="0" err="1"/>
              <a:t>Survival</a:t>
            </a:r>
            <a:endParaRPr lang="cs-CZ" dirty="0"/>
          </a:p>
        </p:txBody>
      </p:sp>
      <p:graphicFrame>
        <p:nvGraphicFramePr>
          <p:cNvPr id="46084" name="Object 3"/>
          <p:cNvGraphicFramePr>
            <a:graphicFrameLocks noChangeAspect="1"/>
          </p:cNvGraphicFramePr>
          <p:nvPr/>
        </p:nvGraphicFramePr>
        <p:xfrm>
          <a:off x="608013" y="1223963"/>
          <a:ext cx="7242175" cy="433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astrový obraz" r:id="rId2" imgW="3885714" imgH="2324424" progId="Obraz programu Malování">
                  <p:embed/>
                </p:oleObj>
              </mc:Choice>
              <mc:Fallback>
                <p:oleObj name="Rastrový obraz" r:id="rId2" imgW="3885714" imgH="2324424" progId="Obraz programu Malování">
                  <p:embed/>
                  <p:pic>
                    <p:nvPicPr>
                      <p:cNvPr id="4608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3" y="1223963"/>
                        <a:ext cx="7242175" cy="4330700"/>
                      </a:xfrm>
                      <a:prstGeom prst="rect">
                        <a:avLst/>
                      </a:prstGeom>
                      <a:solidFill>
                        <a:srgbClr val="C9FFD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5" name="Text Box 4"/>
          <p:cNvSpPr txBox="1">
            <a:spLocks noChangeArrowheads="1"/>
          </p:cNvSpPr>
          <p:nvPr/>
        </p:nvSpPr>
        <p:spPr bwMode="auto">
          <a:xfrm>
            <a:off x="685800" y="5740400"/>
            <a:ext cx="6491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b="1" dirty="0">
                <a:latin typeface="+mn-lt"/>
              </a:rPr>
              <a:t>…obě funkce přežití lze odvodit z předchozí tabulky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Metody pro automatický výběr prediktorů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989013"/>
            <a:ext cx="8105775" cy="5561012"/>
          </a:xfrm>
        </p:spPr>
        <p:txBody>
          <a:bodyPr rtlCol="0">
            <a:normAutofit/>
          </a:bodyPr>
          <a:lstStyle/>
          <a:p>
            <a:pPr marL="403225" indent="-28575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Wingdings" pitchFamily="2" charset="2"/>
              <a:buNone/>
              <a:defRPr/>
            </a:pPr>
            <a:r>
              <a:rPr lang="cs-CZ" sz="2400" dirty="0">
                <a:solidFill>
                  <a:schemeClr val="tx1"/>
                </a:solidFill>
              </a:rPr>
              <a:t>Metody: </a:t>
            </a:r>
          </a:p>
          <a:p>
            <a:pPr lvl="1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200" b="1" dirty="0">
                <a:solidFill>
                  <a:srgbClr val="C00000"/>
                </a:solidFill>
              </a:rPr>
              <a:t>Enter</a:t>
            </a:r>
            <a:r>
              <a:rPr lang="cs-CZ" sz="1800" b="1" dirty="0">
                <a:solidFill>
                  <a:schemeClr val="tx1"/>
                </a:solidFill>
              </a:rPr>
              <a:t>: model se všemi zadanými proměnnými</a:t>
            </a:r>
          </a:p>
          <a:p>
            <a:pPr lvl="1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200" b="1" dirty="0">
                <a:solidFill>
                  <a:srgbClr val="C00000"/>
                </a:solidFill>
              </a:rPr>
              <a:t>Forward</a:t>
            </a:r>
            <a:r>
              <a:rPr lang="cs-CZ" sz="1800" b="1" dirty="0">
                <a:solidFill>
                  <a:schemeClr val="tx1"/>
                </a:solidFill>
              </a:rPr>
              <a:t>: do modelu se postupně přidává vždy nejvíce užitečná proměnná a současně se v každém kroku kontroluje, zda není možné odebrat některou z již zařazených proměnných jako nadbytečnou.</a:t>
            </a:r>
          </a:p>
          <a:p>
            <a:pPr lvl="1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200" b="1" dirty="0" err="1">
                <a:solidFill>
                  <a:srgbClr val="C00000"/>
                </a:solidFill>
              </a:rPr>
              <a:t>Backward</a:t>
            </a:r>
            <a:r>
              <a:rPr lang="cs-CZ" sz="1800" b="1" dirty="0">
                <a:solidFill>
                  <a:schemeClr val="tx1"/>
                </a:solidFill>
              </a:rPr>
              <a:t>: z modelu se všemi zadanými prediktory se postupně ubírají nejvíce nadbytečné proměnné, dokud zhoršení modelu nepřekročí stanovenou hranici. Současně se v každém kroku kontroluje, zda není třeba do modelu znovu zařadit některou z dříve vyřazených proměnných.</a:t>
            </a:r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kritérium pro vstup proměnné do modelu: </a:t>
            </a:r>
            <a:r>
              <a:rPr lang="cs-CZ" sz="1800" dirty="0">
                <a:solidFill>
                  <a:schemeClr val="tx1"/>
                </a:solidFill>
              </a:rPr>
              <a:t>dosažená hladina významnosti statistiky</a:t>
            </a:r>
            <a:r>
              <a:rPr lang="cs-CZ" sz="2000" dirty="0">
                <a:solidFill>
                  <a:schemeClr val="tx1"/>
                </a:solidFill>
              </a:rPr>
              <a:t> </a:t>
            </a:r>
            <a:r>
              <a:rPr lang="cs-CZ" sz="2000" i="1" dirty="0" err="1">
                <a:solidFill>
                  <a:srgbClr val="0000FF"/>
                </a:solidFill>
              </a:rPr>
              <a:t>Score</a:t>
            </a:r>
            <a:endParaRPr lang="cs-CZ" sz="2000" i="1" dirty="0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kritérium pro vyřazení proměnné z modelu:</a:t>
            </a:r>
          </a:p>
          <a:p>
            <a:pPr marL="682625" lvl="1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000" b="1" i="1" dirty="0" err="1">
                <a:solidFill>
                  <a:srgbClr val="0000FF"/>
                </a:solidFill>
              </a:rPr>
              <a:t>Conditional</a:t>
            </a:r>
            <a:r>
              <a:rPr lang="cs-CZ" sz="1800" b="1" dirty="0">
                <a:solidFill>
                  <a:schemeClr val="tx1"/>
                </a:solidFill>
              </a:rPr>
              <a:t>: test poměrem věrohodností založený na podmíněném odhadu parametrů</a:t>
            </a:r>
          </a:p>
          <a:p>
            <a:pPr marL="682625" lvl="1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000" b="1" i="1" dirty="0">
                <a:solidFill>
                  <a:srgbClr val="0000FF"/>
                </a:solidFill>
              </a:rPr>
              <a:t>LR</a:t>
            </a:r>
            <a:r>
              <a:rPr lang="cs-CZ" sz="1800" b="1" dirty="0">
                <a:solidFill>
                  <a:schemeClr val="tx1"/>
                </a:solidFill>
              </a:rPr>
              <a:t>: test poměrem věrohodností </a:t>
            </a:r>
          </a:p>
          <a:p>
            <a:pPr marL="682625" lvl="1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1800" b="1" i="1" dirty="0" err="1">
                <a:solidFill>
                  <a:srgbClr val="0000FF"/>
                </a:solidFill>
              </a:rPr>
              <a:t>Wald</a:t>
            </a:r>
            <a:r>
              <a:rPr lang="cs-CZ" sz="1800" b="1" dirty="0">
                <a:solidFill>
                  <a:schemeClr val="tx1"/>
                </a:solidFill>
              </a:rPr>
              <a:t>:  </a:t>
            </a:r>
            <a:r>
              <a:rPr lang="cs-CZ" sz="1800" b="1" dirty="0" err="1">
                <a:solidFill>
                  <a:schemeClr val="tx1"/>
                </a:solidFill>
              </a:rPr>
              <a:t>Waldova</a:t>
            </a:r>
            <a:r>
              <a:rPr lang="cs-CZ" sz="1800" b="1" dirty="0">
                <a:solidFill>
                  <a:schemeClr val="tx1"/>
                </a:solidFill>
              </a:rPr>
              <a:t> statistika</a:t>
            </a:r>
          </a:p>
          <a:p>
            <a:pPr marL="682625" lvl="1" indent="-342900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Kovariáty</a:t>
            </a:r>
            <a:r>
              <a:rPr lang="cs-CZ" dirty="0"/>
              <a:t> vyloučené z modelu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383213" y="1798806"/>
            <a:ext cx="3165475" cy="92333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b="1" dirty="0">
                <a:latin typeface="+mn-lt"/>
              </a:rPr>
              <a:t>test, zda proměnná nepatří do rovnice (tj. její regresní koeficient je nulový)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449888" y="3419475"/>
            <a:ext cx="3165475" cy="646331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b="1" dirty="0">
                <a:latin typeface="+mn-lt"/>
              </a:rPr>
              <a:t>test, zda všechny regresní koeficienty jsou nulové</a:t>
            </a:r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 flipH="1">
            <a:off x="4523362" y="2306638"/>
            <a:ext cx="856674" cy="96837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 flipH="1" flipV="1">
            <a:off x="4241800" y="3689350"/>
            <a:ext cx="1192213" cy="857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838200" y="4691063"/>
            <a:ext cx="7099570" cy="646331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b="1" dirty="0">
                <a:latin typeface="+mn-lt"/>
              </a:rPr>
              <a:t>může nastat „rozpor“: není vybrána žádná proměnná, společně ale mají vysvětlující schopnost </a:t>
            </a:r>
          </a:p>
        </p:txBody>
      </p:sp>
      <p:pic>
        <p:nvPicPr>
          <p:cNvPr id="4813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27188"/>
            <a:ext cx="4243388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Kategorizované </a:t>
            </a:r>
            <a:r>
              <a:rPr lang="cs-CZ" dirty="0" err="1"/>
              <a:t>kovariáty</a:t>
            </a:r>
            <a:r>
              <a:rPr lang="cs-CZ" dirty="0"/>
              <a:t>, interakce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cs-CZ" sz="2400" dirty="0">
                <a:solidFill>
                  <a:srgbClr val="C00000"/>
                </a:solidFill>
              </a:rPr>
              <a:t>Kategorizované nezávislé proměnné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kategorizované </a:t>
            </a:r>
            <a:r>
              <a:rPr lang="cs-CZ" sz="2000" dirty="0" err="1">
                <a:solidFill>
                  <a:schemeClr val="tx1"/>
                </a:solidFill>
              </a:rPr>
              <a:t>kovariáty</a:t>
            </a:r>
            <a:r>
              <a:rPr lang="cs-CZ" sz="2000" dirty="0">
                <a:solidFill>
                  <a:schemeClr val="tx1"/>
                </a:solidFill>
              </a:rPr>
              <a:t> nemohou vstupovat do modelu přímo, je třeba je nejprve vhodným způsobem </a:t>
            </a:r>
            <a:r>
              <a:rPr lang="cs-CZ" sz="2000" dirty="0">
                <a:solidFill>
                  <a:srgbClr val="0000FF"/>
                </a:solidFill>
              </a:rPr>
              <a:t>transformovat</a:t>
            </a:r>
            <a:r>
              <a:rPr lang="cs-CZ" sz="2000" dirty="0"/>
              <a:t> </a:t>
            </a:r>
            <a:r>
              <a:rPr lang="cs-CZ" sz="2000" dirty="0">
                <a:solidFill>
                  <a:schemeClr val="tx1"/>
                </a:solidFill>
              </a:rPr>
              <a:t>(tlačítko </a:t>
            </a:r>
            <a:r>
              <a:rPr lang="cs-CZ" sz="2000" i="1" dirty="0" err="1">
                <a:solidFill>
                  <a:schemeClr val="tx1"/>
                </a:solidFill>
              </a:rPr>
              <a:t>Categorical</a:t>
            </a:r>
            <a:r>
              <a:rPr lang="cs-CZ" sz="2000" dirty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600"/>
              </a:spcBef>
            </a:pPr>
            <a:r>
              <a:rPr lang="cs-CZ" sz="2000" dirty="0">
                <a:solidFill>
                  <a:srgbClr val="0000FF"/>
                </a:solidFill>
              </a:rPr>
              <a:t>kontrasty</a:t>
            </a:r>
            <a:r>
              <a:rPr lang="cs-CZ" sz="2000" dirty="0"/>
              <a:t> </a:t>
            </a:r>
            <a:r>
              <a:rPr lang="cs-CZ" sz="2000" dirty="0">
                <a:solidFill>
                  <a:schemeClr val="tx1"/>
                </a:solidFill>
              </a:rPr>
              <a:t>vyjadřují způsob, jímž se provádí komparační výpočet v</a:t>
            </a:r>
            <a:r>
              <a:rPr lang="cs-CZ" sz="2000" dirty="0"/>
              <a:t> </a:t>
            </a:r>
            <a:r>
              <a:rPr lang="cs-CZ" sz="2000" i="1" dirty="0">
                <a:solidFill>
                  <a:schemeClr val="tx1"/>
                </a:solidFill>
              </a:rPr>
              <a:t>k-1</a:t>
            </a:r>
            <a:r>
              <a:rPr lang="cs-CZ" sz="2000" dirty="0">
                <a:solidFill>
                  <a:schemeClr val="tx1"/>
                </a:solidFill>
              </a:rPr>
              <a:t> kategoriích; některé vyžadují zadat </a:t>
            </a:r>
            <a:r>
              <a:rPr lang="cs-CZ" sz="2000" dirty="0">
                <a:solidFill>
                  <a:srgbClr val="0000FF"/>
                </a:solidFill>
              </a:rPr>
              <a:t>referenční</a:t>
            </a:r>
            <a:r>
              <a:rPr lang="cs-CZ" sz="2000" dirty="0">
                <a:solidFill>
                  <a:srgbClr val="C00000"/>
                </a:solidFill>
              </a:rPr>
              <a:t> </a:t>
            </a:r>
            <a:r>
              <a:rPr lang="cs-CZ" sz="2000" dirty="0">
                <a:solidFill>
                  <a:srgbClr val="0000FF"/>
                </a:solidFill>
              </a:rPr>
              <a:t>kategorii</a:t>
            </a:r>
            <a:r>
              <a:rPr lang="cs-CZ" sz="2000" dirty="0">
                <a:solidFill>
                  <a:schemeClr val="tx1"/>
                </a:solidFill>
              </a:rPr>
              <a:t>,</a:t>
            </a:r>
            <a:r>
              <a:rPr lang="cs-CZ" sz="2000" dirty="0"/>
              <a:t> </a:t>
            </a:r>
            <a:r>
              <a:rPr lang="cs-CZ" sz="2000" dirty="0">
                <a:solidFill>
                  <a:schemeClr val="tx1"/>
                </a:solidFill>
              </a:rPr>
              <a:t>k</a:t>
            </a:r>
            <a:r>
              <a:rPr lang="cs-CZ" sz="2000" dirty="0"/>
              <a:t> </a:t>
            </a:r>
            <a:r>
              <a:rPr lang="cs-CZ" sz="2000" dirty="0">
                <a:solidFill>
                  <a:schemeClr val="tx1"/>
                </a:solidFill>
              </a:rPr>
              <a:t>níž se vztahují  </a:t>
            </a:r>
          </a:p>
          <a:p>
            <a:pPr eaLnBrk="1" hangingPunct="1"/>
            <a:endParaRPr lang="cs-CZ" sz="2000" dirty="0"/>
          </a:p>
          <a:p>
            <a:pPr eaLnBrk="1" hangingPunct="1">
              <a:buFont typeface="Wingdings" pitchFamily="2" charset="2"/>
              <a:buNone/>
            </a:pPr>
            <a:r>
              <a:rPr lang="cs-CZ" sz="2400" dirty="0">
                <a:solidFill>
                  <a:srgbClr val="C00000"/>
                </a:solidFill>
              </a:rPr>
              <a:t>Interakce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procedura umožňuje zadávat a testovat také interakce </a:t>
            </a:r>
            <a:r>
              <a:rPr lang="cs-CZ" sz="2000" dirty="0" err="1">
                <a:solidFill>
                  <a:schemeClr val="tx1"/>
                </a:solidFill>
              </a:rPr>
              <a:t>kovariát</a:t>
            </a:r>
            <a:r>
              <a:rPr lang="cs-CZ" sz="2000" dirty="0">
                <a:solidFill>
                  <a:schemeClr val="tx1"/>
                </a:solidFill>
              </a:rPr>
              <a:t> (kategorizovaných i číselných), tj. spojený vliv kombinace proměnných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kontrastů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515938" y="1031875"/>
            <a:ext cx="7702550" cy="5421313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indikační proměnné </a:t>
            </a:r>
            <a:r>
              <a:rPr lang="cs-CZ" sz="2000" dirty="0">
                <a:solidFill>
                  <a:schemeClr val="tx1"/>
                </a:solidFill>
              </a:rPr>
              <a:t>(</a:t>
            </a:r>
            <a:r>
              <a:rPr lang="cs-CZ" sz="2000" dirty="0" err="1">
                <a:solidFill>
                  <a:schemeClr val="tx1"/>
                </a:solidFill>
              </a:rPr>
              <a:t>indicator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každá kategorie mimo jedné (tzv. referenční kategorie) vytváří 0-1 proměnnou. Regresní koeficienty vyjadřují efekt příslušné kategorie vzhledem k referenční kategorii. </a:t>
            </a:r>
            <a:endParaRPr lang="cs-CZ" sz="1600" dirty="0"/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jednoduché kontrasty </a:t>
            </a:r>
            <a:r>
              <a:rPr lang="cs-CZ" sz="2000" dirty="0"/>
              <a:t>(</a:t>
            </a:r>
            <a:r>
              <a:rPr lang="cs-CZ" sz="2000" dirty="0" err="1"/>
              <a:t>simple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v případě </a:t>
            </a:r>
            <a:r>
              <a:rPr lang="cs-CZ" sz="1600" dirty="0" err="1">
                <a:solidFill>
                  <a:schemeClr val="tx1"/>
                </a:solidFill>
              </a:rPr>
              <a:t>Coxovy</a:t>
            </a:r>
            <a:r>
              <a:rPr lang="cs-CZ" sz="1600" dirty="0">
                <a:solidFill>
                  <a:schemeClr val="tx1"/>
                </a:solidFill>
              </a:rPr>
              <a:t> regrese se shodují s</a:t>
            </a:r>
            <a:r>
              <a:rPr lang="cs-CZ" sz="1600" dirty="0"/>
              <a:t> </a:t>
            </a:r>
            <a:r>
              <a:rPr lang="cs-CZ" sz="1600" dirty="0">
                <a:solidFill>
                  <a:schemeClr val="tx1"/>
                </a:solidFill>
              </a:rPr>
              <a:t>indikačními proměnnými (není absolutní člen).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diferenční kontrasty </a:t>
            </a:r>
            <a:r>
              <a:rPr lang="cs-CZ" sz="2000" dirty="0">
                <a:solidFill>
                  <a:schemeClr val="tx1"/>
                </a:solidFill>
              </a:rPr>
              <a:t>(</a:t>
            </a:r>
            <a:r>
              <a:rPr lang="cs-CZ" sz="2000" dirty="0" err="1">
                <a:solidFill>
                  <a:schemeClr val="tx1"/>
                </a:solidFill>
              </a:rPr>
              <a:t>difference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porovnávají efekt příslušné kategorie (kromě první) s průměrným efektem předcházejících kategorií.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 err="1">
                <a:solidFill>
                  <a:srgbClr val="C00000"/>
                </a:solidFill>
              </a:rPr>
              <a:t>Helmertovy</a:t>
            </a:r>
            <a:r>
              <a:rPr lang="cs-CZ" sz="2000" dirty="0">
                <a:solidFill>
                  <a:srgbClr val="C00000"/>
                </a:solidFill>
              </a:rPr>
              <a:t> kontrasty </a:t>
            </a:r>
            <a:r>
              <a:rPr lang="cs-CZ" sz="2000" dirty="0">
                <a:solidFill>
                  <a:schemeClr val="tx1"/>
                </a:solidFill>
              </a:rPr>
              <a:t>(</a:t>
            </a:r>
            <a:r>
              <a:rPr lang="cs-CZ" sz="2000" dirty="0" err="1">
                <a:solidFill>
                  <a:schemeClr val="tx1"/>
                </a:solidFill>
              </a:rPr>
              <a:t>Helmert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porovnávají efekt příslušné kategorie (kromě poslední) s průměrným efektem následujících kategorií.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porovnání sousedních kategorií </a:t>
            </a:r>
            <a:r>
              <a:rPr lang="cs-CZ" sz="2000" dirty="0">
                <a:solidFill>
                  <a:schemeClr val="tx1"/>
                </a:solidFill>
              </a:rPr>
              <a:t>(</a:t>
            </a:r>
            <a:r>
              <a:rPr lang="cs-CZ" sz="2000" dirty="0" err="1">
                <a:solidFill>
                  <a:schemeClr val="tx1"/>
                </a:solidFill>
              </a:rPr>
              <a:t>repeated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porovnávají efekt příslušné kategorie (kromě první) vzhledem k předchozí kategorii.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 err="1">
                <a:solidFill>
                  <a:srgbClr val="C00000"/>
                </a:solidFill>
              </a:rPr>
              <a:t>odchylkové</a:t>
            </a:r>
            <a:r>
              <a:rPr lang="cs-CZ" sz="2000" dirty="0">
                <a:solidFill>
                  <a:srgbClr val="C00000"/>
                </a:solidFill>
              </a:rPr>
              <a:t> kontrasty </a:t>
            </a:r>
            <a:r>
              <a:rPr lang="cs-CZ" sz="2000" dirty="0">
                <a:solidFill>
                  <a:schemeClr val="tx1"/>
                </a:solidFill>
              </a:rPr>
              <a:t>(</a:t>
            </a:r>
            <a:r>
              <a:rPr lang="cs-CZ" sz="2000" dirty="0" err="1">
                <a:solidFill>
                  <a:schemeClr val="tx1"/>
                </a:solidFill>
              </a:rPr>
              <a:t>deviation</a:t>
            </a:r>
            <a:r>
              <a:rPr lang="cs-CZ" sz="2000" dirty="0">
                <a:solidFill>
                  <a:schemeClr val="tx1"/>
                </a:solidFill>
              </a:rPr>
              <a:t>): </a:t>
            </a:r>
            <a:r>
              <a:rPr lang="cs-CZ" sz="1600" dirty="0">
                <a:solidFill>
                  <a:schemeClr val="tx1"/>
                </a:solidFill>
              </a:rPr>
              <a:t>porovnávají efekt příslušné kategorie (kromě referenční) vzhledem k průměrnému efektu všech kategorií.</a:t>
            </a: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cs-CZ" sz="2000" dirty="0">
                <a:solidFill>
                  <a:srgbClr val="C00000"/>
                </a:solidFill>
              </a:rPr>
              <a:t>polynomiální kontrasty</a:t>
            </a:r>
            <a:r>
              <a:rPr lang="cs-CZ" sz="2000" dirty="0">
                <a:solidFill>
                  <a:schemeClr val="tx1"/>
                </a:solidFill>
              </a:rPr>
              <a:t>: </a:t>
            </a:r>
            <a:r>
              <a:rPr lang="cs-CZ" sz="1600" dirty="0">
                <a:solidFill>
                  <a:schemeClr val="tx1"/>
                </a:solidFill>
              </a:rPr>
              <a:t>vyjadřují postupně lineární efekt všech kategorií, kvadratický efekt, kubický efekt atd</a:t>
            </a:r>
            <a:r>
              <a:rPr lang="cs-CZ" sz="2000" dirty="0">
                <a:solidFill>
                  <a:schemeClr val="tx1"/>
                </a:solidFill>
              </a:rPr>
              <a:t>.</a:t>
            </a:r>
            <a:endParaRPr lang="cs-CZ" sz="2000" baseline="30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6" name="Picture 10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4" y="1368796"/>
            <a:ext cx="6048493" cy="48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3000" dirty="0"/>
              <a:t>Funkce přežití pro kategorizované </a:t>
            </a:r>
            <a:r>
              <a:rPr lang="cs-CZ" sz="3000" dirty="0" err="1"/>
              <a:t>kovariáty</a:t>
            </a:r>
            <a:endParaRPr lang="cs-CZ" sz="3000" dirty="0"/>
          </a:p>
        </p:txBody>
      </p:sp>
      <p:sp>
        <p:nvSpPr>
          <p:cNvPr id="51205" name="Text Box 4"/>
          <p:cNvSpPr txBox="1">
            <a:spLocks noChangeArrowheads="1"/>
          </p:cNvSpPr>
          <p:nvPr/>
        </p:nvSpPr>
        <p:spPr bwMode="auto">
          <a:xfrm>
            <a:off x="5953328" y="2593397"/>
            <a:ext cx="2869761" cy="1631216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graf porovnává průběh funkce přežití odpovídající různým hodnotám kategorizované </a:t>
            </a:r>
            <a:r>
              <a:rPr lang="cs-CZ" sz="2000" dirty="0" err="1">
                <a:latin typeface="+mn-lt"/>
              </a:rPr>
              <a:t>kovariáty</a:t>
            </a:r>
            <a:endParaRPr lang="cs-CZ" sz="2000" dirty="0">
              <a:latin typeface="+mn-l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31" name="Picture 10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39" y="1252267"/>
            <a:ext cx="6249883" cy="5007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/>
              <a:t>Transformace log-minus-log (LML)</a:t>
            </a:r>
          </a:p>
        </p:txBody>
      </p:sp>
      <p:sp>
        <p:nvSpPr>
          <p:cNvPr id="3" name="Obdélník 2"/>
          <p:cNvSpPr/>
          <p:nvPr/>
        </p:nvSpPr>
        <p:spPr>
          <a:xfrm>
            <a:off x="5583676" y="2922936"/>
            <a:ext cx="3297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cs-CZ" sz="2400" b="1" i="1" dirty="0">
                <a:solidFill>
                  <a:srgbClr val="C00000"/>
                </a:solidFill>
              </a:rPr>
              <a:t>LML=</a:t>
            </a:r>
            <a:r>
              <a:rPr lang="cs-CZ" sz="2400" b="1" i="1" dirty="0" err="1">
                <a:solidFill>
                  <a:srgbClr val="C00000"/>
                </a:solidFill>
              </a:rPr>
              <a:t>ln</a:t>
            </a:r>
            <a:r>
              <a:rPr lang="cs-CZ" sz="2400" b="1" i="1" dirty="0">
                <a:solidFill>
                  <a:srgbClr val="C00000"/>
                </a:solidFill>
              </a:rPr>
              <a:t>(-</a:t>
            </a:r>
            <a:r>
              <a:rPr lang="cs-CZ" sz="2400" b="1" i="1" dirty="0" err="1">
                <a:solidFill>
                  <a:srgbClr val="C00000"/>
                </a:solidFill>
              </a:rPr>
              <a:t>ln</a:t>
            </a:r>
            <a:r>
              <a:rPr lang="cs-CZ" sz="2400" b="1" i="1" dirty="0">
                <a:solidFill>
                  <a:srgbClr val="C00000"/>
                </a:solidFill>
              </a:rPr>
              <a:t>(</a:t>
            </a:r>
            <a:r>
              <a:rPr lang="cs-CZ" sz="2400" b="1" i="1" dirty="0" err="1">
                <a:solidFill>
                  <a:srgbClr val="C00000"/>
                </a:solidFill>
              </a:rPr>
              <a:t>Survival</a:t>
            </a:r>
            <a:r>
              <a:rPr lang="cs-CZ" sz="2400" b="1" i="1" dirty="0">
                <a:solidFill>
                  <a:srgbClr val="C00000"/>
                </a:solidFill>
              </a:rPr>
              <a:t>))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/>
              <a:t>Cíl</a:t>
            </a:r>
          </a:p>
        </p:txBody>
      </p:sp>
      <p:sp>
        <p:nvSpPr>
          <p:cNvPr id="20482" name="Zástupný symbol pro obsah 1"/>
          <p:cNvSpPr>
            <a:spLocks noGrp="1"/>
          </p:cNvSpPr>
          <p:nvPr>
            <p:ph idx="1"/>
          </p:nvPr>
        </p:nvSpPr>
        <p:spPr>
          <a:xfrm>
            <a:off x="446088" y="1052513"/>
            <a:ext cx="8229600" cy="5378432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altLang="cs-CZ" sz="2400" dirty="0">
                <a:solidFill>
                  <a:srgbClr val="C00000"/>
                </a:solidFill>
              </a:rPr>
              <a:t>popis situace </a:t>
            </a:r>
            <a:r>
              <a:rPr lang="cs-CZ" altLang="cs-CZ" sz="2400" dirty="0">
                <a:solidFill>
                  <a:schemeClr val="tx1"/>
                </a:solidFill>
              </a:rPr>
              <a:t>a </a:t>
            </a:r>
            <a:r>
              <a:rPr lang="cs-CZ" altLang="cs-CZ" sz="2400" dirty="0">
                <a:solidFill>
                  <a:srgbClr val="C00000"/>
                </a:solidFill>
              </a:rPr>
              <a:t>odhad pravděpodobnosti </a:t>
            </a:r>
            <a:r>
              <a:rPr lang="cs-CZ" altLang="cs-CZ" sz="2400" dirty="0">
                <a:solidFill>
                  <a:schemeClr val="tx1"/>
                </a:solidFill>
              </a:rPr>
              <a:t>výskytu události v závislosti na čase</a:t>
            </a:r>
          </a:p>
          <a:p>
            <a:pPr eaLnBrk="1" hangingPunct="1">
              <a:spcBef>
                <a:spcPts val="6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posouzení </a:t>
            </a:r>
            <a:r>
              <a:rPr lang="cs-CZ" altLang="cs-CZ" sz="2400" dirty="0">
                <a:solidFill>
                  <a:srgbClr val="C00000"/>
                </a:solidFill>
              </a:rPr>
              <a:t>vlivu dalších faktorů </a:t>
            </a:r>
            <a:r>
              <a:rPr lang="cs-CZ" altLang="cs-CZ" sz="2400" dirty="0">
                <a:solidFill>
                  <a:schemeClr val="tx1"/>
                </a:solidFill>
              </a:rPr>
              <a:t>či zavedení určitého opatření </a:t>
            </a:r>
            <a:r>
              <a:rPr lang="cs-CZ" altLang="cs-CZ" sz="2000" i="1" dirty="0">
                <a:solidFill>
                  <a:srgbClr val="0000FF"/>
                </a:solidFill>
              </a:rPr>
              <a:t>(různé metody léčby, vztah k věku nebo pohlaví pacienta apod.)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" t="2017" r="13937" b="1984"/>
          <a:stretch>
            <a:fillRect/>
          </a:stretch>
        </p:blipFill>
        <p:spPr bwMode="auto">
          <a:xfrm>
            <a:off x="4356100" y="2924175"/>
            <a:ext cx="3563938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5394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/>
              <a:t>Testování předpokladů </a:t>
            </a:r>
            <a:r>
              <a:rPr lang="cs-CZ" dirty="0" err="1"/>
              <a:t>Coxova</a:t>
            </a:r>
            <a:r>
              <a:rPr lang="cs-CZ" dirty="0"/>
              <a:t> modelu (1)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400" dirty="0">
                <a:solidFill>
                  <a:schemeClr val="tx1"/>
                </a:solidFill>
              </a:rPr>
              <a:t>nemění se </a:t>
            </a:r>
            <a:r>
              <a:rPr lang="cs-CZ" sz="2400" dirty="0">
                <a:solidFill>
                  <a:srgbClr val="0000FF"/>
                </a:solidFill>
              </a:rPr>
              <a:t>poměr rizikových </a:t>
            </a:r>
            <a:r>
              <a:rPr lang="cs-CZ" sz="2400" dirty="0">
                <a:solidFill>
                  <a:schemeClr val="tx1"/>
                </a:solidFill>
              </a:rPr>
              <a:t>funkcí v čase? </a:t>
            </a:r>
          </a:p>
          <a:p>
            <a:pPr lvl="1"/>
            <a:r>
              <a:rPr lang="cs-CZ" b="1" dirty="0">
                <a:solidFill>
                  <a:schemeClr val="tx1"/>
                </a:solidFill>
              </a:rPr>
              <a:t>pro kategorizované </a:t>
            </a:r>
            <a:r>
              <a:rPr lang="cs-CZ" b="1" dirty="0" err="1">
                <a:solidFill>
                  <a:schemeClr val="tx1"/>
                </a:solidFill>
              </a:rPr>
              <a:t>kovariáty</a:t>
            </a:r>
            <a:r>
              <a:rPr lang="cs-CZ" b="1" dirty="0">
                <a:solidFill>
                  <a:schemeClr val="tx1"/>
                </a:solidFill>
              </a:rPr>
              <a:t> má graf funkce LML pak má přibližně rovnoběžné větve pro jednotlivé kategorie – </a:t>
            </a:r>
            <a:r>
              <a:rPr lang="cs-CZ" b="1" dirty="0">
                <a:solidFill>
                  <a:srgbClr val="0000FF"/>
                </a:solidFill>
              </a:rPr>
              <a:t>proměnná musí být jako </a:t>
            </a:r>
            <a:r>
              <a:rPr lang="cs-CZ" b="1" dirty="0" err="1">
                <a:solidFill>
                  <a:srgbClr val="0000FF"/>
                </a:solidFill>
              </a:rPr>
              <a:t>strata</a:t>
            </a:r>
            <a:endParaRPr lang="cs-CZ" b="1" dirty="0">
              <a:solidFill>
                <a:srgbClr val="0000FF"/>
              </a:solidFill>
            </a:endParaRPr>
          </a:p>
          <a:p>
            <a:pPr lvl="1"/>
            <a:r>
              <a:rPr lang="cs-CZ" b="1" dirty="0">
                <a:solidFill>
                  <a:schemeClr val="tx1"/>
                </a:solidFill>
              </a:rPr>
              <a:t>spojité </a:t>
            </a:r>
            <a:r>
              <a:rPr lang="cs-CZ" b="1" dirty="0" err="1">
                <a:solidFill>
                  <a:schemeClr val="tx1"/>
                </a:solidFill>
              </a:rPr>
              <a:t>kovariáty</a:t>
            </a:r>
            <a:r>
              <a:rPr lang="cs-CZ" b="1" dirty="0">
                <a:solidFill>
                  <a:schemeClr val="tx1"/>
                </a:solidFill>
              </a:rPr>
              <a:t> viz dále analýza residuí</a:t>
            </a:r>
          </a:p>
          <a:p>
            <a:pPr eaLnBrk="1" hangingPunct="1">
              <a:spcBef>
                <a:spcPts val="1200"/>
              </a:spcBef>
            </a:pPr>
            <a:r>
              <a:rPr lang="cs-CZ" sz="2400" dirty="0">
                <a:solidFill>
                  <a:schemeClr val="tx1"/>
                </a:solidFill>
              </a:rPr>
              <a:t>neliší se </a:t>
            </a:r>
            <a:r>
              <a:rPr lang="cs-CZ" sz="2400" dirty="0" err="1">
                <a:solidFill>
                  <a:srgbClr val="0000FF"/>
                </a:solidFill>
              </a:rPr>
              <a:t>cenzorované</a:t>
            </a:r>
            <a:r>
              <a:rPr lang="cs-CZ" sz="2400" dirty="0">
                <a:solidFill>
                  <a:srgbClr val="0000FF"/>
                </a:solidFill>
              </a:rPr>
              <a:t> a </a:t>
            </a:r>
            <a:r>
              <a:rPr lang="cs-CZ" sz="2400" dirty="0" err="1">
                <a:solidFill>
                  <a:srgbClr val="0000FF"/>
                </a:solidFill>
              </a:rPr>
              <a:t>necenzorované</a:t>
            </a:r>
            <a:r>
              <a:rPr lang="cs-CZ" sz="2400" dirty="0">
                <a:solidFill>
                  <a:srgbClr val="0000FF"/>
                </a:solidFill>
              </a:rPr>
              <a:t> </a:t>
            </a:r>
            <a:r>
              <a:rPr lang="cs-CZ" sz="2400" dirty="0">
                <a:solidFill>
                  <a:schemeClr val="tx1"/>
                </a:solidFill>
              </a:rPr>
              <a:t>případy? </a:t>
            </a:r>
          </a:p>
          <a:p>
            <a:pPr marL="682625" lvl="1" indent="-342900" eaLnBrk="1" hangingPunct="1">
              <a:spcBef>
                <a:spcPts val="600"/>
              </a:spcBef>
            </a:pPr>
            <a:r>
              <a:rPr lang="cs-CZ" sz="1800" b="1" dirty="0">
                <a:solidFill>
                  <a:schemeClr val="tx1"/>
                </a:solidFill>
              </a:rPr>
              <a:t>graf doby přežití vs. </a:t>
            </a:r>
            <a:r>
              <a:rPr lang="cs-CZ" sz="1800" b="1" dirty="0" err="1">
                <a:solidFill>
                  <a:schemeClr val="tx1"/>
                </a:solidFill>
              </a:rPr>
              <a:t>kovariáta</a:t>
            </a:r>
            <a:r>
              <a:rPr lang="cs-CZ" sz="1800" b="1" dirty="0">
                <a:solidFill>
                  <a:schemeClr val="tx1"/>
                </a:solidFill>
              </a:rPr>
              <a:t> s barevně odlišenými body pro </a:t>
            </a:r>
            <a:r>
              <a:rPr lang="cs-CZ" sz="1800" b="1" dirty="0" err="1">
                <a:solidFill>
                  <a:schemeClr val="tx1"/>
                </a:solidFill>
              </a:rPr>
              <a:t>cenzorované</a:t>
            </a:r>
            <a:r>
              <a:rPr lang="cs-CZ" sz="1800" b="1" dirty="0">
                <a:solidFill>
                  <a:schemeClr val="tx1"/>
                </a:solidFill>
              </a:rPr>
              <a:t> případy: hledáme nerovnoměrné zastoupení obou typů bodů</a:t>
            </a:r>
          </a:p>
          <a:p>
            <a:pPr eaLnBrk="1" hangingPunct="1">
              <a:spcBef>
                <a:spcPts val="1200"/>
              </a:spcBef>
            </a:pPr>
            <a:r>
              <a:rPr lang="cs-CZ" sz="2000" dirty="0">
                <a:solidFill>
                  <a:srgbClr val="0000FF"/>
                </a:solidFill>
              </a:rPr>
              <a:t>„</a:t>
            </a:r>
            <a:r>
              <a:rPr lang="cs-CZ" sz="2400" dirty="0">
                <a:solidFill>
                  <a:srgbClr val="0000FF"/>
                </a:solidFill>
              </a:rPr>
              <a:t>vlivné“ případy </a:t>
            </a:r>
          </a:p>
          <a:p>
            <a:pPr marL="682625" lvl="1" indent="-342900" eaLnBrk="1" hangingPunct="1">
              <a:spcBef>
                <a:spcPts val="600"/>
              </a:spcBef>
            </a:pPr>
            <a:r>
              <a:rPr lang="cs-CZ" sz="1800" b="1" i="1" dirty="0" err="1">
                <a:solidFill>
                  <a:schemeClr val="tx1"/>
                </a:solidFill>
              </a:rPr>
              <a:t>DfBeta</a:t>
            </a:r>
            <a:r>
              <a:rPr lang="cs-CZ" sz="1800" b="1" i="1" dirty="0">
                <a:solidFill>
                  <a:schemeClr val="tx1"/>
                </a:solidFill>
              </a:rPr>
              <a:t>(s)  </a:t>
            </a:r>
            <a:r>
              <a:rPr lang="cs-CZ" sz="1800" b="1" dirty="0">
                <a:solidFill>
                  <a:schemeClr val="tx1"/>
                </a:solidFill>
              </a:rPr>
              <a:t>- vyjadřují, jak se změní odhady regresních koeficientů, odstraníme-li daný případ (neměly by být mimo obvyklý rozsah - ukáže </a:t>
            </a:r>
            <a:r>
              <a:rPr lang="cs-CZ" sz="1800" b="1" dirty="0" err="1">
                <a:solidFill>
                  <a:schemeClr val="tx1"/>
                </a:solidFill>
              </a:rPr>
              <a:t>boxplot</a:t>
            </a:r>
            <a:r>
              <a:rPr lang="cs-CZ" sz="1800" b="1" dirty="0">
                <a:solidFill>
                  <a:schemeClr val="tx1"/>
                </a:solidFill>
              </a:rPr>
              <a:t>)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předpokladů </a:t>
            </a:r>
            <a:r>
              <a:rPr lang="cs-CZ" dirty="0" err="1"/>
              <a:t>Coxova</a:t>
            </a:r>
            <a:r>
              <a:rPr lang="cs-CZ" dirty="0"/>
              <a:t> modelu (2)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cs-CZ" sz="2400" dirty="0">
                <a:solidFill>
                  <a:schemeClr val="tx1"/>
                </a:solidFill>
              </a:rPr>
              <a:t>Narušení Coxova modelu: analýza residuí</a:t>
            </a:r>
          </a:p>
          <a:p>
            <a:pPr lvl="1" eaLnBrk="1" hangingPunct="1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sz="2200" b="1" dirty="0">
                <a:solidFill>
                  <a:srgbClr val="0000FF"/>
                </a:solidFill>
              </a:rPr>
              <a:t>parciální residua (</a:t>
            </a:r>
            <a:r>
              <a:rPr lang="cs-CZ" sz="2200" b="1" dirty="0" err="1">
                <a:solidFill>
                  <a:srgbClr val="0000FF"/>
                </a:solidFill>
              </a:rPr>
              <a:t>Schoenfeld</a:t>
            </a:r>
            <a:r>
              <a:rPr lang="cs-CZ" sz="2200" b="1" dirty="0">
                <a:solidFill>
                  <a:srgbClr val="0000FF"/>
                </a:solidFill>
              </a:rPr>
              <a:t>) </a:t>
            </a:r>
            <a:r>
              <a:rPr lang="cs-CZ" sz="2000" b="1" dirty="0">
                <a:solidFill>
                  <a:schemeClr val="tx1"/>
                </a:solidFill>
              </a:rPr>
              <a:t>pro každou nezávislou proměnnou (měří rozdíl mezi očekávanou a skutečnou hodnotou </a:t>
            </a:r>
            <a:r>
              <a:rPr lang="cs-CZ" sz="2000" b="1" dirty="0" err="1">
                <a:solidFill>
                  <a:schemeClr val="tx1"/>
                </a:solidFill>
              </a:rPr>
              <a:t>kovariáty</a:t>
            </a:r>
            <a:r>
              <a:rPr lang="cs-CZ" sz="2000" b="1" dirty="0">
                <a:solidFill>
                  <a:schemeClr val="tx1"/>
                </a:solidFill>
              </a:rPr>
              <a:t>). Vynesou se proti času. Mají mít rozdělení N(0,</a:t>
            </a:r>
            <a:r>
              <a:rPr lang="cs-CZ" sz="2000" b="1" dirty="0">
                <a:solidFill>
                  <a:schemeClr val="tx1"/>
                </a:solidFill>
                <a:cs typeface="Arial" charset="0"/>
              </a:rPr>
              <a:t>σ</a:t>
            </a:r>
            <a:r>
              <a:rPr lang="cs-CZ" sz="2000" b="1" dirty="0">
                <a:solidFill>
                  <a:schemeClr val="tx1"/>
                </a:solidFill>
              </a:rPr>
              <a:t>) </a:t>
            </a:r>
            <a:r>
              <a:rPr lang="cs-CZ" sz="2000" b="1" dirty="0">
                <a:solidFill>
                  <a:srgbClr val="0000FF"/>
                </a:solidFill>
              </a:rPr>
              <a:t>nezávislé</a:t>
            </a:r>
            <a:r>
              <a:rPr lang="cs-CZ" sz="2000" b="1" dirty="0">
                <a:solidFill>
                  <a:schemeClr val="tx1"/>
                </a:solidFill>
              </a:rPr>
              <a:t> na čase.</a:t>
            </a:r>
          </a:p>
          <a:p>
            <a:pPr lvl="1" eaLnBrk="1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2200" b="1" dirty="0" err="1">
                <a:solidFill>
                  <a:srgbClr val="0000FF"/>
                </a:solidFill>
              </a:rPr>
              <a:t>martingalová</a:t>
            </a:r>
            <a:r>
              <a:rPr lang="cs-CZ" sz="2200" b="1" dirty="0">
                <a:solidFill>
                  <a:srgbClr val="0000FF"/>
                </a:solidFill>
              </a:rPr>
              <a:t> residua</a:t>
            </a:r>
            <a:r>
              <a:rPr lang="cs-CZ" sz="2200" b="1" dirty="0">
                <a:solidFill>
                  <a:srgbClr val="C00000"/>
                </a:solidFill>
              </a:rPr>
              <a:t> </a:t>
            </a:r>
            <a:r>
              <a:rPr lang="cs-CZ" sz="2000" b="1" dirty="0">
                <a:solidFill>
                  <a:schemeClr val="tx1"/>
                </a:solidFill>
              </a:rPr>
              <a:t>– ověření, zda je log </a:t>
            </a:r>
            <a:r>
              <a:rPr lang="cs-CZ" sz="2000" b="1" dirty="0" err="1">
                <a:solidFill>
                  <a:schemeClr val="tx1"/>
                </a:solidFill>
              </a:rPr>
              <a:t>relative</a:t>
            </a:r>
            <a:r>
              <a:rPr lang="cs-CZ" sz="2000" b="1" dirty="0">
                <a:solidFill>
                  <a:schemeClr val="tx1"/>
                </a:solidFill>
              </a:rPr>
              <a:t> hazard lineárně závislý na prediktorech.</a:t>
            </a:r>
          </a:p>
          <a:p>
            <a:pPr marL="1092200" lvl="2" indent="-285750"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tx1"/>
                </a:solidFill>
              </a:rPr>
              <a:t>spočítají se z odhadů kumulativního hazardu (tzv. </a:t>
            </a:r>
            <a:r>
              <a:rPr lang="cs-CZ" sz="1800" b="1" dirty="0" err="1">
                <a:solidFill>
                  <a:schemeClr val="tx1"/>
                </a:solidFill>
              </a:rPr>
              <a:t>Cox-Snellova</a:t>
            </a:r>
            <a:r>
              <a:rPr lang="cs-CZ" sz="1800" b="1" dirty="0">
                <a:solidFill>
                  <a:schemeClr val="tx1"/>
                </a:solidFill>
              </a:rPr>
              <a:t> residua, </a:t>
            </a:r>
            <a:r>
              <a:rPr lang="cs-CZ" sz="1800" b="1" i="1" dirty="0">
                <a:solidFill>
                  <a:srgbClr val="0000FF"/>
                </a:solidFill>
              </a:rPr>
              <a:t>CSR</a:t>
            </a:r>
            <a:r>
              <a:rPr lang="cs-CZ" sz="1800" b="1" dirty="0">
                <a:solidFill>
                  <a:schemeClr val="tx1"/>
                </a:solidFill>
              </a:rPr>
              <a:t>) jako </a:t>
            </a:r>
            <a:r>
              <a:rPr lang="cs-CZ" sz="1800" b="1" i="1" dirty="0">
                <a:solidFill>
                  <a:srgbClr val="BC393C"/>
                </a:solidFill>
              </a:rPr>
              <a:t>(1 – </a:t>
            </a:r>
            <a:r>
              <a:rPr lang="cs-CZ" sz="1800" b="1" i="1" dirty="0" err="1">
                <a:solidFill>
                  <a:srgbClr val="BC393C"/>
                </a:solidFill>
              </a:rPr>
              <a:t>Cum</a:t>
            </a:r>
            <a:r>
              <a:rPr lang="cs-CZ" sz="1800" b="1" i="1" dirty="0">
                <a:solidFill>
                  <a:srgbClr val="BC393C"/>
                </a:solidFill>
              </a:rPr>
              <a:t> Hazard)</a:t>
            </a:r>
            <a:r>
              <a:rPr lang="cs-CZ" sz="1800" b="1" dirty="0">
                <a:solidFill>
                  <a:srgbClr val="0070C0"/>
                </a:solidFill>
              </a:rPr>
              <a:t>  </a:t>
            </a:r>
            <a:r>
              <a:rPr lang="cs-CZ" sz="1800" b="1" dirty="0">
                <a:solidFill>
                  <a:schemeClr val="tx1"/>
                </a:solidFill>
              </a:rPr>
              <a:t>pro </a:t>
            </a:r>
            <a:r>
              <a:rPr lang="cs-CZ" sz="1800" b="1" dirty="0" err="1">
                <a:solidFill>
                  <a:schemeClr val="tx1"/>
                </a:solidFill>
              </a:rPr>
              <a:t>necenzorované</a:t>
            </a:r>
            <a:r>
              <a:rPr lang="cs-CZ" sz="1800" b="1" dirty="0">
                <a:solidFill>
                  <a:schemeClr val="tx1"/>
                </a:solidFill>
              </a:rPr>
              <a:t> a </a:t>
            </a:r>
            <a:r>
              <a:rPr lang="cs-CZ" sz="1800" b="1" i="1" dirty="0">
                <a:solidFill>
                  <a:srgbClr val="BC393C"/>
                </a:solidFill>
              </a:rPr>
              <a:t>(-</a:t>
            </a:r>
            <a:r>
              <a:rPr lang="cs-CZ" sz="1800" b="1" i="1" dirty="0" err="1">
                <a:solidFill>
                  <a:srgbClr val="BC393C"/>
                </a:solidFill>
              </a:rPr>
              <a:t>Cum</a:t>
            </a:r>
            <a:r>
              <a:rPr lang="cs-CZ" sz="1800" b="1" i="1" dirty="0">
                <a:solidFill>
                  <a:srgbClr val="BC393C"/>
                </a:solidFill>
              </a:rPr>
              <a:t> Hazard) </a:t>
            </a:r>
            <a:r>
              <a:rPr lang="cs-CZ" sz="1800" b="1" dirty="0">
                <a:solidFill>
                  <a:schemeClr val="tx1"/>
                </a:solidFill>
              </a:rPr>
              <a:t>pro </a:t>
            </a:r>
            <a:r>
              <a:rPr lang="cs-CZ" sz="1800" b="1" dirty="0" err="1">
                <a:solidFill>
                  <a:schemeClr val="tx1"/>
                </a:solidFill>
              </a:rPr>
              <a:t>cenzorované</a:t>
            </a:r>
            <a:r>
              <a:rPr lang="cs-CZ" sz="1800" b="1" dirty="0">
                <a:solidFill>
                  <a:schemeClr val="tx1"/>
                </a:solidFill>
              </a:rPr>
              <a:t> případy. Vynášejí se proti jednotlivým </a:t>
            </a:r>
            <a:r>
              <a:rPr lang="cs-CZ" sz="1800" b="1" dirty="0" err="1">
                <a:solidFill>
                  <a:schemeClr val="tx1"/>
                </a:solidFill>
              </a:rPr>
              <a:t>kovariátám</a:t>
            </a:r>
            <a:r>
              <a:rPr lang="cs-CZ" sz="1800" b="1" dirty="0">
                <a:solidFill>
                  <a:schemeClr val="tx1"/>
                </a:solidFill>
              </a:rPr>
              <a:t> nebo proti </a:t>
            </a:r>
            <a:r>
              <a:rPr lang="cs-CZ" sz="1800" b="1" i="1" dirty="0">
                <a:solidFill>
                  <a:srgbClr val="0000FF"/>
                </a:solidFill>
              </a:rPr>
              <a:t>X*Beta</a:t>
            </a:r>
            <a:r>
              <a:rPr lang="cs-CZ" sz="1800" b="1" dirty="0">
                <a:solidFill>
                  <a:schemeClr val="tx1"/>
                </a:solidFill>
              </a:rPr>
              <a:t>  (skalárnímu součinu regresních koeficientů a standardizovaných </a:t>
            </a:r>
            <a:r>
              <a:rPr lang="cs-CZ" sz="1800" b="1" dirty="0" err="1">
                <a:solidFill>
                  <a:schemeClr val="tx1"/>
                </a:solidFill>
              </a:rPr>
              <a:t>kovariát</a:t>
            </a:r>
            <a:r>
              <a:rPr lang="cs-CZ" sz="1800" b="1" dirty="0">
                <a:solidFill>
                  <a:schemeClr val="tx1"/>
                </a:solidFill>
              </a:rPr>
              <a:t>). V grafech by </a:t>
            </a:r>
            <a:r>
              <a:rPr lang="cs-CZ" sz="1800" b="1" dirty="0">
                <a:solidFill>
                  <a:srgbClr val="0000FF"/>
                </a:solidFill>
              </a:rPr>
              <a:t>neměla</a:t>
            </a:r>
            <a:r>
              <a:rPr lang="cs-CZ" sz="1800" b="1" dirty="0">
                <a:solidFill>
                  <a:schemeClr val="tx1"/>
                </a:solidFill>
              </a:rPr>
              <a:t> být patrná závislost.</a:t>
            </a:r>
          </a:p>
          <a:p>
            <a:pPr marL="1092200" lvl="2" indent="-285750"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sz="1800" b="1" i="1" dirty="0">
                <a:solidFill>
                  <a:srgbClr val="0000FF"/>
                </a:solidFill>
              </a:rPr>
              <a:t>CSR</a:t>
            </a:r>
            <a:r>
              <a:rPr lang="cs-CZ" sz="1800" b="1" dirty="0">
                <a:solidFill>
                  <a:schemeClr val="tx1"/>
                </a:solidFill>
              </a:rPr>
              <a:t> residua z modelu bez </a:t>
            </a:r>
            <a:r>
              <a:rPr lang="cs-CZ" sz="1800" b="1" dirty="0" err="1">
                <a:solidFill>
                  <a:schemeClr val="tx1"/>
                </a:solidFill>
              </a:rPr>
              <a:t>kovariáty</a:t>
            </a:r>
            <a:r>
              <a:rPr lang="cs-CZ" sz="1800" b="1" dirty="0">
                <a:solidFill>
                  <a:schemeClr val="tx1"/>
                </a:solidFill>
              </a:rPr>
              <a:t> </a:t>
            </a:r>
            <a:r>
              <a:rPr lang="cs-CZ" sz="1800" b="1" dirty="0">
                <a:solidFill>
                  <a:srgbClr val="0000FF"/>
                </a:solidFill>
              </a:rPr>
              <a:t>X</a:t>
            </a:r>
            <a:r>
              <a:rPr lang="cs-CZ" sz="1800" b="1" dirty="0">
                <a:solidFill>
                  <a:schemeClr val="tx1"/>
                </a:solidFill>
              </a:rPr>
              <a:t> se vynášení  proti </a:t>
            </a:r>
            <a:r>
              <a:rPr lang="cs-CZ" sz="1800" b="1" dirty="0" err="1">
                <a:solidFill>
                  <a:schemeClr val="tx1"/>
                </a:solidFill>
              </a:rPr>
              <a:t>kovariátě</a:t>
            </a:r>
            <a:r>
              <a:rPr lang="cs-CZ" sz="1800" b="1" dirty="0">
                <a:solidFill>
                  <a:schemeClr val="tx1"/>
                </a:solidFill>
              </a:rPr>
              <a:t>. Proložení grafu lokální regresí naznačuje typ závislosti.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parciálních residuí</a:t>
            </a:r>
          </a:p>
        </p:txBody>
      </p:sp>
      <p:graphicFrame>
        <p:nvGraphicFramePr>
          <p:cNvPr id="55300" name="Object 3"/>
          <p:cNvGraphicFramePr>
            <a:graphicFrameLocks noChangeAspect="1"/>
          </p:cNvGraphicFramePr>
          <p:nvPr/>
        </p:nvGraphicFramePr>
        <p:xfrm>
          <a:off x="807396" y="1104694"/>
          <a:ext cx="5279079" cy="5383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3628644" imgH="3701186" progId="StaticEnhancedMetafile">
                  <p:embed/>
                </p:oleObj>
              </mc:Choice>
              <mc:Fallback>
                <p:oleObj name="Picture" r:id="rId2" imgW="3628644" imgH="3701186" progId="StaticEnhancedMetafile">
                  <p:embed/>
                  <p:pic>
                    <p:nvPicPr>
                      <p:cNvPr id="5530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396" y="1104694"/>
                        <a:ext cx="5279079" cy="53835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1" name="Oval 4"/>
          <p:cNvSpPr>
            <a:spLocks noChangeArrowheads="1"/>
          </p:cNvSpPr>
          <p:nvPr/>
        </p:nvSpPr>
        <p:spPr bwMode="auto">
          <a:xfrm>
            <a:off x="3516313" y="4606925"/>
            <a:ext cx="561975" cy="609600"/>
          </a:xfrm>
          <a:prstGeom prst="ellipse">
            <a:avLst/>
          </a:prstGeom>
          <a:noFill/>
          <a:ln w="60325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5302" name="Line 5"/>
          <p:cNvSpPr>
            <a:spLocks noChangeShapeType="1"/>
          </p:cNvSpPr>
          <p:nvPr/>
        </p:nvSpPr>
        <p:spPr bwMode="auto">
          <a:xfrm flipH="1">
            <a:off x="4070349" y="3900487"/>
            <a:ext cx="2016125" cy="925513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5303" name="Text Box 6"/>
          <p:cNvSpPr txBox="1">
            <a:spLocks noChangeArrowheads="1"/>
          </p:cNvSpPr>
          <p:nvPr/>
        </p:nvSpPr>
        <p:spPr bwMode="auto">
          <a:xfrm>
            <a:off x="6086475" y="3575050"/>
            <a:ext cx="1199542" cy="650875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b="1" dirty="0">
                <a:latin typeface="+mn-lt"/>
              </a:rPr>
              <a:t>výjimečný případ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B8D2F5-871E-E9DB-D819-624208F2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Rizikový poměr závislý na čase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7E30750-4C1B-00F5-888B-EE6FF13BA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porušení základního předpokladu modelu =&gt; zkreslené odhady koeficientů</a:t>
            </a:r>
          </a:p>
          <a:p>
            <a:pPr marL="0" indent="0">
              <a:buNone/>
            </a:pPr>
            <a:r>
              <a:rPr lang="cs-CZ" dirty="0">
                <a:solidFill>
                  <a:srgbClr val="0000FF"/>
                </a:solidFill>
              </a:rPr>
              <a:t>      Řešení</a:t>
            </a:r>
          </a:p>
          <a:p>
            <a:r>
              <a:rPr lang="cs-CZ" dirty="0"/>
              <a:t>kategorizované prediktory lze použít jako </a:t>
            </a:r>
            <a:r>
              <a:rPr lang="cs-CZ" dirty="0">
                <a:solidFill>
                  <a:srgbClr val="0000FF"/>
                </a:solidFill>
              </a:rPr>
              <a:t>straty</a:t>
            </a:r>
          </a:p>
          <a:p>
            <a:pPr lvl="1"/>
            <a:r>
              <a:rPr lang="cs-CZ" dirty="0">
                <a:solidFill>
                  <a:srgbClr val="00B050"/>
                </a:solidFill>
              </a:rPr>
              <a:t>jednoduché řešení</a:t>
            </a:r>
          </a:p>
          <a:p>
            <a:pPr lvl="1"/>
            <a:r>
              <a:rPr lang="cs-CZ" dirty="0">
                <a:solidFill>
                  <a:srgbClr val="C00000"/>
                </a:solidFill>
              </a:rPr>
              <a:t>neodhaduje se vliv prediktoru ve </a:t>
            </a:r>
            <a:r>
              <a:rPr lang="cs-CZ" dirty="0" err="1">
                <a:solidFill>
                  <a:srgbClr val="C00000"/>
                </a:solidFill>
              </a:rPr>
              <a:t>stratě</a:t>
            </a:r>
            <a:r>
              <a:rPr lang="cs-CZ" dirty="0">
                <a:solidFill>
                  <a:srgbClr val="C00000"/>
                </a:solidFill>
              </a:rPr>
              <a:t> – slouží jen k zpřesnění ostatních vztahů, </a:t>
            </a:r>
          </a:p>
          <a:p>
            <a:pPr lvl="1"/>
            <a:r>
              <a:rPr lang="cs-CZ" dirty="0">
                <a:solidFill>
                  <a:srgbClr val="C00000"/>
                </a:solidFill>
              </a:rPr>
              <a:t>nutný dostatečný počet případů v každé straně, lez použít jen pro malé počty strat</a:t>
            </a:r>
          </a:p>
          <a:p>
            <a:r>
              <a:rPr lang="cs-CZ" dirty="0"/>
              <a:t>Coxův model se časově závislou </a:t>
            </a:r>
            <a:r>
              <a:rPr lang="cs-CZ" dirty="0" err="1"/>
              <a:t>kovariátou</a:t>
            </a:r>
            <a:r>
              <a:rPr lang="cs-CZ" dirty="0"/>
              <a:t> (viz dále)</a:t>
            </a:r>
          </a:p>
          <a:p>
            <a:pPr lvl="1"/>
            <a:r>
              <a:rPr lang="cs-CZ" dirty="0">
                <a:solidFill>
                  <a:srgbClr val="00B050"/>
                </a:solidFill>
              </a:rPr>
              <a:t>univerzální přístup pro spojité i kategorizované proměnné</a:t>
            </a:r>
          </a:p>
          <a:p>
            <a:pPr lvl="1"/>
            <a:r>
              <a:rPr lang="cs-CZ" dirty="0">
                <a:solidFill>
                  <a:srgbClr val="FF0000"/>
                </a:solidFill>
              </a:rPr>
              <a:t>složitá konstrukce závislosti a složitý odhad</a:t>
            </a:r>
          </a:p>
          <a:p>
            <a:r>
              <a:rPr lang="cs-CZ" dirty="0"/>
              <a:t>AFT modely (viz dále)</a:t>
            </a:r>
          </a:p>
          <a:p>
            <a:pPr lvl="1"/>
            <a:r>
              <a:rPr lang="cs-CZ" dirty="0">
                <a:solidFill>
                  <a:srgbClr val="00B050"/>
                </a:solidFill>
              </a:rPr>
              <a:t>nepracuje s předpokladem konstantního poměru rizik</a:t>
            </a:r>
          </a:p>
          <a:p>
            <a:pPr lvl="1"/>
            <a:r>
              <a:rPr lang="cs-CZ" dirty="0">
                <a:solidFill>
                  <a:srgbClr val="FF0000"/>
                </a:solidFill>
              </a:rPr>
              <a:t>nutno definovat typ funkce přežití</a:t>
            </a:r>
          </a:p>
        </p:txBody>
      </p:sp>
    </p:spTree>
    <p:extLst>
      <p:ext uri="{BB962C8B-B14F-4D97-AF65-F5344CB8AC3E}">
        <p14:creationId xmlns:p14="http://schemas.microsoft.com/office/powerpoint/2010/main" val="20113666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err="1"/>
              <a:t>Coxova</a:t>
            </a:r>
            <a:r>
              <a:rPr lang="cs-CZ" dirty="0"/>
              <a:t> regrese s časově závislou </a:t>
            </a:r>
            <a:r>
              <a:rPr lang="cs-CZ" dirty="0" err="1"/>
              <a:t>kovariátou</a:t>
            </a:r>
            <a:endParaRPr lang="cs-CZ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899998"/>
            <a:ext cx="8640000" cy="55533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cs-CZ" sz="2400" dirty="0">
                <a:solidFill>
                  <a:srgbClr val="C00000"/>
                </a:solidFill>
              </a:rPr>
              <a:t>Problém:</a:t>
            </a:r>
          </a:p>
          <a:p>
            <a:pPr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není splněn požadavek úměrnosti kumulativních hazardů –</a:t>
            </a:r>
          </a:p>
          <a:p>
            <a:pPr lvl="1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hodnoty </a:t>
            </a:r>
            <a:r>
              <a:rPr lang="cs-CZ" dirty="0" err="1">
                <a:solidFill>
                  <a:schemeClr val="tx1"/>
                </a:solidFill>
              </a:rPr>
              <a:t>kovariát</a:t>
            </a:r>
            <a:r>
              <a:rPr lang="cs-CZ" dirty="0">
                <a:solidFill>
                  <a:schemeClr val="tx1"/>
                </a:solidFill>
              </a:rPr>
              <a:t> se v průběhu času mění</a:t>
            </a:r>
          </a:p>
          <a:p>
            <a:pPr lvl="1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mění se vliv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na riziko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můžeme odhadnout složitější model, kde </a:t>
            </a:r>
            <a:r>
              <a:rPr lang="cs-CZ" sz="2000" dirty="0" err="1">
                <a:solidFill>
                  <a:schemeClr val="tx1"/>
                </a:solidFill>
              </a:rPr>
              <a:t>kovariát</a:t>
            </a:r>
            <a:r>
              <a:rPr lang="cs-CZ" sz="2000" dirty="0">
                <a:solidFill>
                  <a:schemeClr val="tx1"/>
                </a:solidFill>
              </a:rPr>
              <a:t> je funkcí času například:</a:t>
            </a:r>
          </a:p>
          <a:p>
            <a:pPr eaLnBrk="1" hangingPunct="1">
              <a:spcBef>
                <a:spcPts val="600"/>
              </a:spcBef>
            </a:pPr>
            <a:endParaRPr lang="cs-CZ" sz="2000" dirty="0"/>
          </a:p>
          <a:p>
            <a:pPr eaLnBrk="1" hangingPunct="1">
              <a:spcBef>
                <a:spcPts val="600"/>
              </a:spcBef>
            </a:pPr>
            <a:endParaRPr lang="cs-CZ" sz="2000" dirty="0"/>
          </a:p>
          <a:p>
            <a:pPr eaLnBrk="1" hangingPunct="1">
              <a:spcBef>
                <a:spcPts val="600"/>
              </a:spcBef>
            </a:pPr>
            <a:endParaRPr lang="cs-CZ" sz="2000" dirty="0"/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odhad modelu zabere více času a je složitější, interpretace je podobná</a:t>
            </a:r>
          </a:p>
          <a:p>
            <a:pPr eaLnBrk="1" hangingPunct="1">
              <a:spcBef>
                <a:spcPts val="600"/>
              </a:spcBef>
            </a:pPr>
            <a:r>
              <a:rPr lang="cs-CZ" sz="2000" dirty="0">
                <a:solidFill>
                  <a:schemeClr val="tx1"/>
                </a:solidFill>
              </a:rPr>
              <a:t>v IBM SPSS Statistics nejprve  nutno zadat výraz pro časově závislou </a:t>
            </a:r>
            <a:r>
              <a:rPr lang="cs-CZ" sz="2000" dirty="0" err="1">
                <a:solidFill>
                  <a:schemeClr val="tx1"/>
                </a:solidFill>
              </a:rPr>
              <a:t>kovariátu</a:t>
            </a:r>
            <a:r>
              <a:rPr lang="cs-CZ" sz="2000" dirty="0">
                <a:solidFill>
                  <a:schemeClr val="tx1"/>
                </a:solidFill>
              </a:rPr>
              <a:t> </a:t>
            </a:r>
            <a:r>
              <a:rPr lang="cs-CZ" sz="1800" i="1" dirty="0">
                <a:solidFill>
                  <a:srgbClr val="0000FF"/>
                </a:solidFill>
              </a:rPr>
              <a:t>T_COV </a:t>
            </a:r>
            <a:r>
              <a:rPr lang="cs-CZ" sz="2000" dirty="0">
                <a:solidFill>
                  <a:schemeClr val="tx1"/>
                </a:solidFill>
              </a:rPr>
              <a:t>s užitím času (</a:t>
            </a:r>
            <a:r>
              <a:rPr lang="cs-CZ" sz="1800" i="1" dirty="0">
                <a:solidFill>
                  <a:srgbClr val="0000FF"/>
                </a:solidFill>
              </a:rPr>
              <a:t>T_</a:t>
            </a:r>
            <a:r>
              <a:rPr lang="cs-CZ" sz="2000" dirty="0">
                <a:solidFill>
                  <a:schemeClr val="tx1"/>
                </a:solidFill>
              </a:rPr>
              <a:t>), jednotka času je jako u závislé proměnné</a:t>
            </a:r>
          </a:p>
          <a:p>
            <a:pPr lvl="1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u časově proměnných </a:t>
            </a:r>
            <a:r>
              <a:rPr lang="cs-CZ" dirty="0" err="1">
                <a:solidFill>
                  <a:schemeClr val="tx1"/>
                </a:solidFill>
              </a:rPr>
              <a:t>kovariát</a:t>
            </a:r>
            <a:r>
              <a:rPr lang="cs-CZ" dirty="0">
                <a:solidFill>
                  <a:schemeClr val="tx1"/>
                </a:solidFill>
              </a:rPr>
              <a:t> je nutno definovat časový vývoj</a:t>
            </a:r>
          </a:p>
          <a:p>
            <a:pPr lvl="2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interpretace je stejná jako u konstantní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endParaRPr lang="cs-CZ" dirty="0">
              <a:solidFill>
                <a:schemeClr val="tx1"/>
              </a:solidFill>
            </a:endParaRPr>
          </a:p>
          <a:p>
            <a:pPr lvl="1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u změny vlivu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se zadává součin času a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(interakce)</a:t>
            </a:r>
          </a:p>
          <a:p>
            <a:pPr lvl="2">
              <a:spcBef>
                <a:spcPts val="600"/>
              </a:spcBef>
            </a:pPr>
            <a:r>
              <a:rPr lang="cs-CZ" dirty="0">
                <a:solidFill>
                  <a:schemeClr val="tx1"/>
                </a:solidFill>
              </a:rPr>
              <a:t>interpretuje se vliv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v čase </a:t>
            </a:r>
            <a:r>
              <a:rPr lang="cs-CZ" dirty="0">
                <a:solidFill>
                  <a:srgbClr val="0000FF"/>
                </a:solidFill>
              </a:rPr>
              <a:t>0</a:t>
            </a:r>
            <a:r>
              <a:rPr lang="cs-CZ" dirty="0">
                <a:solidFill>
                  <a:schemeClr val="tx1"/>
                </a:solidFill>
              </a:rPr>
              <a:t> a změna vlivu v čase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0712DE0D-B872-6FCF-E33D-7B2D6C1AE4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83732" y="3121592"/>
                <a:ext cx="4824536" cy="61481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36000" tIns="36000" rIns="36000" bIns="3600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) = </m:t>
                      </m:r>
                      <m:sSup>
                        <m:sSup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ar-AE" sz="2000" dirty="0"/>
              </a:p>
            </p:txBody>
          </p:sp>
        </mc:Choice>
        <mc:Fallback xmlns="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0712DE0D-B872-6FCF-E33D-7B2D6C1AE4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3732" y="3121592"/>
                <a:ext cx="4824536" cy="614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98BDD5-D2D7-F1C9-4801-5DCCBDD00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Accelerated failure time – ATF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B5D87DE-6A21-14EE-CBE3-849DDC160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739709"/>
          </a:xfrm>
        </p:spPr>
        <p:txBody>
          <a:bodyPr/>
          <a:lstStyle/>
          <a:p>
            <a:r>
              <a:rPr lang="cs-CZ" dirty="0"/>
              <a:t>V modelu se předpokládá, že nezávislé proměnné zrychlují běh času neboli čas zkracují a naopak. To ve výsledku ovlivní pravděpodobnost události.</a:t>
            </a:r>
          </a:p>
          <a:p>
            <a:r>
              <a:rPr lang="cs-CZ" dirty="0">
                <a:solidFill>
                  <a:schemeClr val="tx1"/>
                </a:solidFill>
              </a:rPr>
              <a:t>základní funkce přežití </a:t>
            </a:r>
            <a:r>
              <a:rPr lang="cs-CZ" i="1" dirty="0">
                <a:solidFill>
                  <a:srgbClr val="0000FF"/>
                </a:solidFill>
              </a:rPr>
              <a:t>S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r>
              <a:rPr lang="cs-CZ" i="1" dirty="0">
                <a:solidFill>
                  <a:srgbClr val="0000FF"/>
                </a:solidFill>
              </a:rPr>
              <a:t>(t)</a:t>
            </a:r>
            <a:r>
              <a:rPr lang="cs-CZ" dirty="0">
                <a:solidFill>
                  <a:schemeClr val="tx1"/>
                </a:solidFill>
              </a:rPr>
              <a:t>,</a:t>
            </a:r>
            <a:r>
              <a:rPr lang="cs-CZ" dirty="0"/>
              <a:t> </a:t>
            </a:r>
            <a:r>
              <a:rPr lang="cs-CZ" dirty="0">
                <a:solidFill>
                  <a:schemeClr val="tx1"/>
                </a:solidFill>
              </a:rPr>
              <a:t>platná pro situaci, kdy všechny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jsou rovny nule má pevný předem zvolené rozdělení (parametrický model)</a:t>
            </a:r>
          </a:p>
          <a:p>
            <a:pPr lvl="1"/>
            <a:r>
              <a:rPr lang="cs-CZ" dirty="0"/>
              <a:t>Exponenciální</a:t>
            </a:r>
          </a:p>
          <a:p>
            <a:pPr lvl="1"/>
            <a:r>
              <a:rPr lang="cs-CZ" dirty="0" err="1"/>
              <a:t>Weibullovo</a:t>
            </a:r>
            <a:endParaRPr lang="cs-CZ" dirty="0"/>
          </a:p>
          <a:p>
            <a:pPr lvl="1"/>
            <a:r>
              <a:rPr lang="cs-CZ" dirty="0" err="1"/>
              <a:t>Lognormální</a:t>
            </a:r>
            <a:endParaRPr lang="cs-CZ" dirty="0"/>
          </a:p>
          <a:p>
            <a:pPr lvl="1"/>
            <a:r>
              <a:rPr lang="cs-CZ" dirty="0"/>
              <a:t>Log-logistické</a:t>
            </a:r>
          </a:p>
          <a:p>
            <a:r>
              <a:rPr lang="cs-CZ" dirty="0" err="1"/>
              <a:t>kovariáty</a:t>
            </a:r>
            <a:r>
              <a:rPr lang="cs-CZ" dirty="0"/>
              <a:t> určují faktor, kterým se násobí čas ve funkci přežití</a:t>
            </a:r>
          </a:p>
          <a:p>
            <a:r>
              <a:rPr lang="cs-CZ" dirty="0"/>
              <a:t>tvar funkce přežití je ovlivněn parametrem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 q</a:t>
            </a:r>
          </a:p>
          <a:p>
            <a:pPr marL="457200" lvl="1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A4343D1E-4A4B-D755-B2F4-3436700EB7E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582834" y="5085184"/>
                <a:ext cx="1978331" cy="42227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ar-AE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cs-CZ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>
                              <a:latin typeface="Cambria Math" panose="02040503050406030204" pitchFamily="18" charset="0"/>
                            </a:rPr>
                            <m:t>𝜼</m:t>
                          </m:r>
                        </m:e>
                        <m:sub>
                          <m:r>
                            <a:rPr lang="cs-CZ"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cs-CZ"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cs-CZ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ar-AE" dirty="0"/>
              </a:p>
            </p:txBody>
          </p:sp>
        </mc:Choice>
        <mc:Fallback xmlns="">
          <p:sp>
            <p:nvSpPr>
              <p:cNvPr id="4" name="Object 7">
                <a:extLst>
                  <a:ext uri="{FF2B5EF4-FFF2-40B4-BE49-F238E27FC236}">
                    <a16:creationId xmlns:a16="http://schemas.microsoft.com/office/drawing/2014/main" id="{A4343D1E-4A4B-D755-B2F4-3436700EB7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82834" y="5085184"/>
                <a:ext cx="1978331" cy="4222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D1CC2E69-C50A-1712-24E1-EEC3046CC22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844750" y="5701091"/>
                <a:ext cx="3454500" cy="614741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>
                              <a:latin typeface="Cambria Math" panose="02040503050406030204" pitchFamily="18" charset="0"/>
                            </a:rPr>
                            <m:t>𝜼</m:t>
                          </m:r>
                        </m:e>
                        <m:sub>
                          <m:r>
                            <a:rPr lang="cs-CZ"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cs-CZ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…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sSub>
                            <m:sSub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sup>
                      </m:sSup>
                      <m:r>
                        <a:rPr lang="cs-CZ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ar-AE" dirty="0"/>
              </a:p>
            </p:txBody>
          </p:sp>
        </mc:Choice>
        <mc:Fallback xmlns="">
          <p:sp>
            <p:nvSpPr>
              <p:cNvPr id="5" name="Object 7">
                <a:extLst>
                  <a:ext uri="{FF2B5EF4-FFF2-40B4-BE49-F238E27FC236}">
                    <a16:creationId xmlns:a16="http://schemas.microsoft.com/office/drawing/2014/main" id="{D1CC2E69-C50A-1712-24E1-EEC3046CC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44750" y="5701091"/>
                <a:ext cx="3454500" cy="6147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73499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F167D-4C89-504C-B2B8-2A41504AC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D4CE2D-047C-ADFD-008B-C6226D447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ATF</a:t>
            </a:r>
            <a:r>
              <a:rPr lang="cs-CZ" noProof="0" dirty="0"/>
              <a:t> a Coxova regrese</a:t>
            </a:r>
            <a:endParaRPr lang="en-GB" noProof="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BD261A-F749-953A-6B76-6169EFB5F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739709"/>
          </a:xfrm>
        </p:spPr>
        <p:txBody>
          <a:bodyPr/>
          <a:lstStyle/>
          <a:p>
            <a:r>
              <a:rPr lang="cs-CZ" dirty="0"/>
              <a:t>odlišný přístup od </a:t>
            </a:r>
            <a:r>
              <a:rPr lang="cs-CZ" dirty="0" err="1"/>
              <a:t>Coxovy</a:t>
            </a:r>
            <a:r>
              <a:rPr lang="cs-CZ" dirty="0"/>
              <a:t> regrese</a:t>
            </a:r>
          </a:p>
          <a:p>
            <a:r>
              <a:rPr lang="cs-CZ" dirty="0"/>
              <a:t>výsledky se liší, ale modely by si měly odpovídat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pozor</a:t>
            </a:r>
            <a:r>
              <a:rPr lang="cs-CZ" dirty="0"/>
              <a:t> koeficienty mají opačná znaménka (vliv parametrizace)</a:t>
            </a:r>
          </a:p>
          <a:p>
            <a:r>
              <a:rPr lang="cs-CZ" dirty="0">
                <a:solidFill>
                  <a:schemeClr val="tx1"/>
                </a:solidFill>
              </a:rPr>
              <a:t>rozdíl je nejvíc zřejmý na rizikových funkcích</a:t>
            </a:r>
          </a:p>
          <a:p>
            <a:pPr lvl="1"/>
            <a:r>
              <a:rPr lang="cs-CZ" dirty="0" err="1">
                <a:solidFill>
                  <a:schemeClr val="tx1"/>
                </a:solidFill>
              </a:rPr>
              <a:t>Cox</a:t>
            </a:r>
            <a:r>
              <a:rPr lang="cs-CZ" dirty="0">
                <a:solidFill>
                  <a:schemeClr val="tx1"/>
                </a:solidFill>
              </a:rPr>
              <a:t> – riziko se násobí faktorem daným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AFT – riziko se násobí faktorem daným </a:t>
            </a:r>
            <a:r>
              <a:rPr lang="cs-CZ" dirty="0" err="1">
                <a:solidFill>
                  <a:schemeClr val="tx1"/>
                </a:solidFill>
              </a:rPr>
              <a:t>kovariáty</a:t>
            </a:r>
            <a:r>
              <a:rPr lang="cs-CZ" dirty="0">
                <a:solidFill>
                  <a:schemeClr val="tx1"/>
                </a:solidFill>
              </a:rPr>
              <a:t> a zároveň se stejným faktorem násobí čas</a:t>
            </a:r>
          </a:p>
          <a:p>
            <a:pPr lvl="1"/>
            <a:r>
              <a:rPr lang="cs-CZ" dirty="0" err="1">
                <a:solidFill>
                  <a:schemeClr val="tx1"/>
                </a:solidFill>
              </a:rPr>
              <a:t>Cox</a:t>
            </a:r>
            <a:r>
              <a:rPr lang="cs-CZ" dirty="0">
                <a:solidFill>
                  <a:schemeClr val="tx1"/>
                </a:solidFill>
              </a:rPr>
              <a:t> – základní riziková funkce </a:t>
            </a: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>
                <a:solidFill>
                  <a:srgbClr val="0000FF"/>
                </a:solidFill>
              </a:rPr>
              <a:t>(t)</a:t>
            </a:r>
            <a:r>
              <a:rPr lang="cs-CZ" dirty="0">
                <a:solidFill>
                  <a:schemeClr val="tx1"/>
                </a:solidFill>
              </a:rPr>
              <a:t> není popsána rovnicí, je to sekvence hodnot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SFT – základní riziková funkce </a:t>
            </a: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>
                <a:solidFill>
                  <a:srgbClr val="0000FF"/>
                </a:solidFill>
              </a:rPr>
              <a:t>(t)</a:t>
            </a:r>
            <a:r>
              <a:rPr lang="cs-CZ" dirty="0">
                <a:solidFill>
                  <a:schemeClr val="tx1"/>
                </a:solidFill>
              </a:rPr>
              <a:t> je popsána zvolenou rovnicí (rozdělením)</a:t>
            </a:r>
          </a:p>
          <a:p>
            <a:pPr lvl="1"/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7">
                <a:extLst>
                  <a:ext uri="{FF2B5EF4-FFF2-40B4-BE49-F238E27FC236}">
                    <a16:creationId xmlns:a16="http://schemas.microsoft.com/office/drawing/2014/main" id="{35CBCEA1-F2A7-6563-4CDB-BAB70246D08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47664" y="5157192"/>
                <a:ext cx="6048672" cy="614815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36000" tIns="36000" rIns="36000" bIns="3600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cs-CZ"/>
                </a:defPPr>
                <a:lvl1pPr indent="0" algn="ctr">
                  <a:spcBef>
                    <a:spcPts val="600"/>
                  </a:spcBef>
                  <a:buFont typeface="Arial" charset="0"/>
                  <a:buNone/>
                  <a:defRPr b="1" i="1">
                    <a:solidFill>
                      <a:srgbClr val="C00000"/>
                    </a:solidFill>
                    <a:latin typeface="Cambria Math" panose="02040503050406030204" pitchFamily="18" charset="0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cs-CZ" sz="2000" smtClean="0">
                          <a:latin typeface="Cambria Math" panose="02040503050406030204" pitchFamily="18" charset="0"/>
                        </a:rPr>
                        <m:t>) 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𝒄𝒐𝒙</m:t>
                              </m:r>
                            </m:sub>
                          </m:s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𝒄𝒐𝒙</m:t>
                              </m:r>
                            </m:sub>
                          </m:sSub>
                          <m:r>
                            <a:rPr lang="cs-CZ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𝑿</m:t>
                          </m:r>
                        </m:sup>
                      </m:sSup>
                      <m:r>
                        <a:rPr lang="cs-CZ" sz="20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𝑨𝑭𝑻</m:t>
                          </m:r>
                        </m:sub>
                      </m:sSub>
                      <m:r>
                        <a:rPr lang="cs-CZ" sz="200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>
                          <a:latin typeface="Cambria Math" panose="02040503050406030204" pitchFamily="18" charset="0"/>
                        </a:rPr>
                        <m:t>𝒕</m:t>
                      </m:r>
                      <m:sSup>
                        <m:sSup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>
                                  <a:latin typeface="Cambria Math" panose="02040503050406030204" pitchFamily="18" charset="0"/>
                                </a:rPr>
                                <m:t>𝑨𝑭𝑻</m:t>
                              </m:r>
                            </m:sub>
                          </m:sSub>
                          <m:r>
                            <a:rPr lang="cs-CZ" sz="2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𝑿</m:t>
                          </m:r>
                        </m:sup>
                      </m:sSup>
                      <m:r>
                        <a:rPr lang="cs-CZ" sz="2000">
                          <a:latin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cs-CZ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cs-CZ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s-CZ" sz="20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𝜷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𝑨𝑭𝑻</m:t>
                              </m:r>
                            </m:sub>
                          </m:sSub>
                          <m:r>
                            <a:rPr lang="cs-CZ" sz="2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𝑿</m:t>
                          </m:r>
                        </m:sup>
                      </m:sSup>
                    </m:oMath>
                  </m:oMathPara>
                </a14:m>
                <a:endParaRPr lang="ar-AE" sz="2000" dirty="0"/>
              </a:p>
            </p:txBody>
          </p:sp>
        </mc:Choice>
        <mc:Fallback xmlns="">
          <p:sp>
            <p:nvSpPr>
              <p:cNvPr id="6" name="Object 7">
                <a:extLst>
                  <a:ext uri="{FF2B5EF4-FFF2-40B4-BE49-F238E27FC236}">
                    <a16:creationId xmlns:a16="http://schemas.microsoft.com/office/drawing/2014/main" id="{35CBCEA1-F2A7-6563-4CDB-BAB70246D0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7664" y="5157192"/>
                <a:ext cx="6048672" cy="6148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89934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F3EC8-B1D5-FC64-7FDC-36E231343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AB48F202-347D-FB6C-B336-3BAD9DA01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32" y="1915826"/>
            <a:ext cx="7648575" cy="1876425"/>
          </a:xfrm>
          <a:prstGeom prst="rect">
            <a:avLst/>
          </a:prstGeom>
        </p:spPr>
      </p:pic>
      <p:sp>
        <p:nvSpPr>
          <p:cNvPr id="44035" name="Rectangle 2">
            <a:extLst>
              <a:ext uri="{FF2B5EF4-FFF2-40B4-BE49-F238E27FC236}">
                <a16:creationId xmlns:a16="http://schemas.microsoft.com/office/drawing/2014/main" id="{FD18E52E-716D-7D60-7E18-FC856648E1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Odhady koeficientů AFT</a:t>
            </a:r>
          </a:p>
        </p:txBody>
      </p:sp>
      <p:sp>
        <p:nvSpPr>
          <p:cNvPr id="44038" name="Text Box 4">
            <a:extLst>
              <a:ext uri="{FF2B5EF4-FFF2-40B4-BE49-F238E27FC236}">
                <a16:creationId xmlns:a16="http://schemas.microsoft.com/office/drawing/2014/main" id="{674B7016-2EAB-A7CC-014E-02C4357D3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20" y="868015"/>
            <a:ext cx="1509713" cy="10160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odhady regresních koeficientů</a:t>
            </a:r>
          </a:p>
        </p:txBody>
      </p:sp>
      <p:sp>
        <p:nvSpPr>
          <p:cNvPr id="44039" name="Line 5">
            <a:extLst>
              <a:ext uri="{FF2B5EF4-FFF2-40B4-BE49-F238E27FC236}">
                <a16:creationId xmlns:a16="http://schemas.microsoft.com/office/drawing/2014/main" id="{D1F7E3D6-B9B4-B231-E710-CBB2699AADE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24608" y="1890365"/>
            <a:ext cx="554037" cy="66357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0" name="Text Box 6">
            <a:extLst>
              <a:ext uri="{FF2B5EF4-FFF2-40B4-BE49-F238E27FC236}">
                <a16:creationId xmlns:a16="http://schemas.microsoft.com/office/drawing/2014/main" id="{257D77EA-C651-E91C-4EE6-551107F8A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1058" y="874365"/>
            <a:ext cx="1546225" cy="10160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standardní chyby odhadů</a:t>
            </a:r>
          </a:p>
        </p:txBody>
      </p:sp>
      <p:sp>
        <p:nvSpPr>
          <p:cNvPr id="44041" name="Line 7">
            <a:extLst>
              <a:ext uri="{FF2B5EF4-FFF2-40B4-BE49-F238E27FC236}">
                <a16:creationId xmlns:a16="http://schemas.microsoft.com/office/drawing/2014/main" id="{22418AED-5066-1622-4B57-A1573CEB3C8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94619" y="1890365"/>
            <a:ext cx="209550" cy="661988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2" name="Text Box 8">
            <a:extLst>
              <a:ext uri="{FF2B5EF4-FFF2-40B4-BE49-F238E27FC236}">
                <a16:creationId xmlns:a16="http://schemas.microsoft.com/office/drawing/2014/main" id="{742CD922-4FAF-E34B-2FB8-B40C0E282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920" y="980728"/>
            <a:ext cx="4572000" cy="646112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signifikance </a:t>
            </a:r>
            <a:r>
              <a:rPr lang="cs-CZ" sz="1600" i="1" dirty="0">
                <a:latin typeface="+mn-lt"/>
              </a:rPr>
              <a:t>(vysoká hodnota znamená proměnnou málo užitečnou pro vysvětlení jevu)</a:t>
            </a:r>
          </a:p>
        </p:txBody>
      </p:sp>
      <p:sp>
        <p:nvSpPr>
          <p:cNvPr id="44043" name="Line 9">
            <a:extLst>
              <a:ext uri="{FF2B5EF4-FFF2-40B4-BE49-F238E27FC236}">
                <a16:creationId xmlns:a16="http://schemas.microsoft.com/office/drawing/2014/main" id="{05646B1F-5764-B07B-C167-AAD4B723E8B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87275" y="1650653"/>
            <a:ext cx="682625" cy="901700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4" name="AutoShape 10">
            <a:extLst>
              <a:ext uri="{FF2B5EF4-FFF2-40B4-BE49-F238E27FC236}">
                <a16:creationId xmlns:a16="http://schemas.microsoft.com/office/drawing/2014/main" id="{3A343DDC-2A3F-DC80-A83F-01AF75076BCE}"/>
              </a:ext>
            </a:extLst>
          </p:cNvPr>
          <p:cNvSpPr>
            <a:spLocks/>
          </p:cNvSpPr>
          <p:nvPr/>
        </p:nvSpPr>
        <p:spPr bwMode="auto">
          <a:xfrm rot="-5400000">
            <a:off x="6757417" y="2627834"/>
            <a:ext cx="325959" cy="2520278"/>
          </a:xfrm>
          <a:prstGeom prst="leftBrace">
            <a:avLst>
              <a:gd name="adj1" fmla="val 57726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44045" name="Text Box 11">
            <a:extLst>
              <a:ext uri="{FF2B5EF4-FFF2-40B4-BE49-F238E27FC236}">
                <a16:creationId xmlns:a16="http://schemas.microsoft.com/office/drawing/2014/main" id="{AC6BC0F1-BD88-FF3E-9D0B-A7AC2FDE5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1558" y="4062065"/>
            <a:ext cx="3662362" cy="2431435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 err="1">
                <a:solidFill>
                  <a:srgbClr val="BC393C"/>
                </a:solidFill>
                <a:latin typeface="+mn-lt"/>
              </a:rPr>
              <a:t>e</a:t>
            </a:r>
            <a:r>
              <a:rPr lang="cs-CZ" sz="2000" baseline="30000" dirty="0" err="1">
                <a:solidFill>
                  <a:srgbClr val="BC393C"/>
                </a:solidFill>
                <a:latin typeface="Symbol" panose="05050102010706020507" pitchFamily="18" charset="2"/>
              </a:rPr>
              <a:t>b</a:t>
            </a:r>
            <a:r>
              <a:rPr lang="cs-CZ" sz="2000" baseline="30000" dirty="0">
                <a:solidFill>
                  <a:srgbClr val="BC393C"/>
                </a:solidFill>
                <a:latin typeface="Symbol" panose="05050102010706020507" pitchFamily="18" charset="2"/>
              </a:rPr>
              <a:t> </a:t>
            </a:r>
            <a:r>
              <a:rPr lang="cs-CZ" sz="2000" dirty="0">
                <a:solidFill>
                  <a:srgbClr val="BC393C"/>
                </a:solidFill>
                <a:latin typeface="+mn-lt"/>
              </a:rPr>
              <a:t>= 1/</a:t>
            </a:r>
            <a:r>
              <a:rPr lang="cs-CZ" sz="2000" dirty="0" err="1">
                <a:solidFill>
                  <a:srgbClr val="BC393C"/>
                </a:solidFill>
                <a:latin typeface="Symbol" panose="05050102010706020507" pitchFamily="18" charset="2"/>
              </a:rPr>
              <a:t>h</a:t>
            </a:r>
            <a:r>
              <a:rPr lang="cs-CZ" sz="2000" baseline="-25000" dirty="0" err="1">
                <a:solidFill>
                  <a:srgbClr val="BC393C"/>
                </a:solidFill>
                <a:latin typeface="+mn-lt"/>
              </a:rPr>
              <a:t>x</a:t>
            </a:r>
            <a:r>
              <a:rPr lang="cs-CZ" sz="2000" dirty="0">
                <a:solidFill>
                  <a:srgbClr val="BC393C"/>
                </a:solidFill>
                <a:latin typeface="+mn-lt"/>
              </a:rPr>
              <a:t> </a:t>
            </a:r>
            <a:r>
              <a:rPr lang="cs-CZ" sz="2000" dirty="0">
                <a:latin typeface="+mn-lt"/>
              </a:rPr>
              <a:t>–</a:t>
            </a:r>
            <a:r>
              <a:rPr lang="cs-CZ" sz="2000" dirty="0">
                <a:solidFill>
                  <a:srgbClr val="BC393C"/>
                </a:solidFill>
                <a:latin typeface="+mn-lt"/>
              </a:rPr>
              <a:t> </a:t>
            </a:r>
            <a:r>
              <a:rPr lang="cs-CZ" sz="2000" dirty="0">
                <a:latin typeface="+mn-lt"/>
              </a:rPr>
              <a:t>vyjadřují sílu vazby mezi </a:t>
            </a:r>
            <a:r>
              <a:rPr lang="cs-CZ" sz="2000" dirty="0" err="1">
                <a:latin typeface="+mn-lt"/>
              </a:rPr>
              <a:t>kovariátou</a:t>
            </a:r>
            <a:r>
              <a:rPr lang="cs-CZ" sz="2000" dirty="0">
                <a:latin typeface="+mn-lt"/>
              </a:rPr>
              <a:t> a funkcí přežití </a:t>
            </a:r>
            <a:r>
              <a:rPr lang="cs-CZ" sz="1600" i="1" dirty="0">
                <a:latin typeface="+mn-lt"/>
              </a:rPr>
              <a:t>(tj.</a:t>
            </a:r>
            <a:r>
              <a:rPr lang="cs-CZ" sz="1600" dirty="0"/>
              <a:t>  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kolikrát se </a:t>
            </a:r>
            <a:r>
              <a:rPr lang="cs-CZ" sz="1600" b="1" i="1" dirty="0">
                <a:solidFill>
                  <a:srgbClr val="0000FF"/>
                </a:solidFill>
                <a:latin typeface="+mn-lt"/>
              </a:rPr>
              <a:t>prodlouží</a:t>
            </a:r>
            <a:r>
              <a:rPr lang="cs-CZ" sz="1600" b="1" i="1" dirty="0">
                <a:solidFill>
                  <a:srgbClr val="C00000"/>
                </a:solidFill>
                <a:latin typeface="+mn-lt"/>
              </a:rPr>
              <a:t> čas</a:t>
            </a:r>
            <a:r>
              <a:rPr lang="cs-CZ" sz="1600" i="1" dirty="0">
                <a:latin typeface="+mn-lt"/>
              </a:rPr>
              <a:t>,</a:t>
            </a:r>
            <a:r>
              <a:rPr lang="cs-CZ" sz="1600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cs-CZ" sz="1600" i="1" dirty="0">
                <a:latin typeface="+mn-lt"/>
              </a:rPr>
              <a:t>jestliže se daná nezávislá proměnná zvýší o jednotku a ostatní proměnné zůstanou konstantní)</a:t>
            </a:r>
          </a:p>
          <a:p>
            <a:pPr algn="l"/>
            <a:r>
              <a:rPr lang="cs-CZ" sz="1600" dirty="0">
                <a:latin typeface="+mn-lt"/>
              </a:rPr>
              <a:t>Hodnoty nad 1 znamenají </a:t>
            </a:r>
            <a:r>
              <a:rPr lang="cs-CZ" sz="1600" dirty="0">
                <a:solidFill>
                  <a:srgbClr val="0000FF"/>
                </a:solidFill>
                <a:latin typeface="+mn-lt"/>
              </a:rPr>
              <a:t>prodloužení (zpomalení)</a:t>
            </a:r>
            <a:r>
              <a:rPr lang="cs-CZ" sz="1600" dirty="0">
                <a:latin typeface="+mn-lt"/>
              </a:rPr>
              <a:t> času a </a:t>
            </a:r>
            <a:r>
              <a:rPr lang="cs-CZ" sz="1600" dirty="0">
                <a:solidFill>
                  <a:srgbClr val="0000FF"/>
                </a:solidFill>
                <a:latin typeface="+mn-lt"/>
              </a:rPr>
              <a:t>nižší riziko</a:t>
            </a:r>
            <a:r>
              <a:rPr lang="cs-CZ" sz="1600" dirty="0">
                <a:latin typeface="+mn-lt"/>
              </a:rPr>
              <a:t> a hodnoty pod 1 </a:t>
            </a:r>
            <a:r>
              <a:rPr lang="cs-CZ" sz="1600" dirty="0">
                <a:solidFill>
                  <a:srgbClr val="0000FF"/>
                </a:solidFill>
                <a:latin typeface="+mn-lt"/>
              </a:rPr>
              <a:t>prodloužení (zrychlení)</a:t>
            </a:r>
            <a:r>
              <a:rPr lang="cs-CZ" sz="1600" dirty="0">
                <a:latin typeface="+mn-lt"/>
              </a:rPr>
              <a:t> času a </a:t>
            </a:r>
            <a:r>
              <a:rPr lang="cs-CZ" sz="1600" dirty="0">
                <a:solidFill>
                  <a:srgbClr val="0000FF"/>
                </a:solidFill>
                <a:latin typeface="+mn-lt"/>
              </a:rPr>
              <a:t>vyšší riziko</a:t>
            </a:r>
            <a:r>
              <a:rPr lang="cs-CZ" sz="1600" dirty="0">
                <a:latin typeface="+mn-lt"/>
              </a:rPr>
              <a:t>.</a:t>
            </a:r>
          </a:p>
        </p:txBody>
      </p:sp>
      <p:sp>
        <p:nvSpPr>
          <p:cNvPr id="44046" name="Text Box 12">
            <a:extLst>
              <a:ext uri="{FF2B5EF4-FFF2-40B4-BE49-F238E27FC236}">
                <a16:creationId xmlns:a16="http://schemas.microsoft.com/office/drawing/2014/main" id="{6E3FA96C-3CC5-A24E-BB62-EC9B27F4A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195" y="4050953"/>
            <a:ext cx="1476375" cy="711200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 err="1">
                <a:latin typeface="+mn-lt"/>
              </a:rPr>
              <a:t>kovariáty</a:t>
            </a:r>
            <a:r>
              <a:rPr lang="cs-CZ" sz="2000" dirty="0">
                <a:latin typeface="+mn-lt"/>
              </a:rPr>
              <a:t> v modelu</a:t>
            </a:r>
          </a:p>
        </p:txBody>
      </p:sp>
      <p:sp>
        <p:nvSpPr>
          <p:cNvPr id="44047" name="Line 13">
            <a:extLst>
              <a:ext uri="{FF2B5EF4-FFF2-40B4-BE49-F238E27FC236}">
                <a16:creationId xmlns:a16="http://schemas.microsoft.com/office/drawing/2014/main" id="{D88EF842-1A9D-B10A-E13D-CE565EC7501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24607" y="2895068"/>
            <a:ext cx="1271585" cy="115588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22C4CC3C-E7B7-DD3A-E9C7-897CBD56F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708" y="5103281"/>
            <a:ext cx="3000970" cy="1015663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cs-CZ" sz="2000" dirty="0">
                <a:latin typeface="+mn-lt"/>
              </a:rPr>
              <a:t>Parametr ovlivňující tvar funkce přežití a rizika (vliv různý pro různá rozdělení)</a:t>
            </a:r>
          </a:p>
        </p:txBody>
      </p:sp>
      <p:sp>
        <p:nvSpPr>
          <p:cNvPr id="9" name="Line 13">
            <a:extLst>
              <a:ext uri="{FF2B5EF4-FFF2-40B4-BE49-F238E27FC236}">
                <a16:creationId xmlns:a16="http://schemas.microsoft.com/office/drawing/2014/main" id="{5E33C716-692F-9CBE-53B0-5D6D358059A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3593" y="3280765"/>
            <a:ext cx="112115" cy="187642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34900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Nadpis 20">
            <a:extLst>
              <a:ext uri="{FF2B5EF4-FFF2-40B4-BE49-F238E27FC236}">
                <a16:creationId xmlns:a16="http://schemas.microsoft.com/office/drawing/2014/main" id="{DA48B713-E6DD-35D5-2837-CB11B597F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funkce přežití</a:t>
            </a:r>
          </a:p>
        </p:txBody>
      </p:sp>
      <p:sp>
        <p:nvSpPr>
          <p:cNvPr id="22" name="Zástupný obsah 21">
            <a:extLst>
              <a:ext uri="{FF2B5EF4-FFF2-40B4-BE49-F238E27FC236}">
                <a16:creationId xmlns:a16="http://schemas.microsoft.com/office/drawing/2014/main" id="{B5A696A6-29F9-AC24-B138-582E3E0C6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2416904" cy="5256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Odhadnutý koeficient </a:t>
            </a:r>
            <a:r>
              <a:rPr lang="cs-CZ" dirty="0" err="1">
                <a:solidFill>
                  <a:srgbClr val="BC393C"/>
                </a:solidFill>
              </a:rPr>
              <a:t>e</a:t>
            </a:r>
            <a:r>
              <a:rPr lang="cs-CZ" baseline="30000" dirty="0" err="1">
                <a:solidFill>
                  <a:srgbClr val="BC393C"/>
                </a:solidFill>
                <a:latin typeface="Symbol" panose="05050102010706020507" pitchFamily="18" charset="2"/>
              </a:rPr>
              <a:t>b</a:t>
            </a:r>
            <a:r>
              <a:rPr lang="cs-CZ" dirty="0">
                <a:solidFill>
                  <a:srgbClr val="BC393C"/>
                </a:solidFill>
              </a:rPr>
              <a:t> = 2 </a:t>
            </a:r>
            <a:r>
              <a:rPr lang="cs-CZ" dirty="0"/>
              <a:t>dvakrát </a:t>
            </a:r>
            <a:r>
              <a:rPr lang="cs-CZ" dirty="0">
                <a:solidFill>
                  <a:srgbClr val="0000FF"/>
                </a:solidFill>
              </a:rPr>
              <a:t>prodlužuje</a:t>
            </a:r>
            <a:r>
              <a:rPr lang="cs-CZ" dirty="0"/>
              <a:t> čas pro </a:t>
            </a:r>
            <a:r>
              <a:rPr lang="cs-CZ" dirty="0">
                <a:solidFill>
                  <a:srgbClr val="BC393C"/>
                </a:solidFill>
              </a:rPr>
              <a:t>x = 1 </a:t>
            </a:r>
            <a:r>
              <a:rPr lang="cs-CZ" dirty="0"/>
              <a:t>neboli dvakrát </a:t>
            </a:r>
            <a:r>
              <a:rPr lang="cs-CZ" dirty="0">
                <a:solidFill>
                  <a:srgbClr val="0000FF"/>
                </a:solidFill>
              </a:rPr>
              <a:t>zpomaluje</a:t>
            </a:r>
            <a:r>
              <a:rPr lang="cs-CZ" dirty="0"/>
              <a:t> jeho rychlost oproti </a:t>
            </a:r>
            <a:r>
              <a:rPr lang="cs-CZ" dirty="0">
                <a:solidFill>
                  <a:srgbClr val="BC393C"/>
                </a:solidFill>
              </a:rPr>
              <a:t>x = 0 </a:t>
            </a:r>
            <a:endParaRPr lang="cs-CZ" dirty="0"/>
          </a:p>
        </p:txBody>
      </p:sp>
      <p:grpSp>
        <p:nvGrpSpPr>
          <p:cNvPr id="29" name="Skupina 28">
            <a:extLst>
              <a:ext uri="{FF2B5EF4-FFF2-40B4-BE49-F238E27FC236}">
                <a16:creationId xmlns:a16="http://schemas.microsoft.com/office/drawing/2014/main" id="{76694662-D1E2-52E0-59AC-0D2EB6FD4362}"/>
              </a:ext>
            </a:extLst>
          </p:cNvPr>
          <p:cNvGrpSpPr/>
          <p:nvPr/>
        </p:nvGrpSpPr>
        <p:grpSpPr>
          <a:xfrm>
            <a:off x="2656800" y="900000"/>
            <a:ext cx="6462320" cy="4554107"/>
            <a:chOff x="2656800" y="900000"/>
            <a:chExt cx="6462320" cy="4554107"/>
          </a:xfrm>
        </p:grpSpPr>
        <p:pic>
          <p:nvPicPr>
            <p:cNvPr id="28" name="Obrázek 27">
              <a:extLst>
                <a:ext uri="{FF2B5EF4-FFF2-40B4-BE49-F238E27FC236}">
                  <a16:creationId xmlns:a16="http://schemas.microsoft.com/office/drawing/2014/main" id="{37EC4223-E72C-5E5B-DA3B-34D5445F6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6800" y="900000"/>
              <a:ext cx="6462320" cy="4554107"/>
            </a:xfrm>
            <a:prstGeom prst="rect">
              <a:avLst/>
            </a:prstGeom>
          </p:spPr>
        </p:pic>
        <p:cxnSp>
          <p:nvCxnSpPr>
            <p:cNvPr id="5" name="Přímá spojnice se šipkou 4">
              <a:extLst>
                <a:ext uri="{FF2B5EF4-FFF2-40B4-BE49-F238E27FC236}">
                  <a16:creationId xmlns:a16="http://schemas.microsoft.com/office/drawing/2014/main" id="{41F78B8C-1AFA-2C75-1AF2-0F59A493155F}"/>
                </a:ext>
              </a:extLst>
            </p:cNvPr>
            <p:cNvCxnSpPr>
              <a:cxnSpLocks/>
            </p:cNvCxnSpPr>
            <p:nvPr/>
          </p:nvCxnSpPr>
          <p:spPr>
            <a:xfrm>
              <a:off x="3222540" y="3087247"/>
              <a:ext cx="720000" cy="0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Přímá spojnice se šipkou 6">
              <a:extLst>
                <a:ext uri="{FF2B5EF4-FFF2-40B4-BE49-F238E27FC236}">
                  <a16:creationId xmlns:a16="http://schemas.microsoft.com/office/drawing/2014/main" id="{E7B27E36-67D4-0EBF-AD10-92043743EBDA}"/>
                </a:ext>
              </a:extLst>
            </p:cNvPr>
            <p:cNvCxnSpPr>
              <a:cxnSpLocks/>
            </p:cNvCxnSpPr>
            <p:nvPr/>
          </p:nvCxnSpPr>
          <p:spPr>
            <a:xfrm>
              <a:off x="3935932" y="3087247"/>
              <a:ext cx="705600" cy="0"/>
            </a:xfrm>
            <a:prstGeom prst="straightConnector1">
              <a:avLst/>
            </a:prstGeom>
            <a:ln w="2540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C3668924-A9DA-B299-D211-71BBA793224D}"/>
                </a:ext>
              </a:extLst>
            </p:cNvPr>
            <p:cNvSpPr txBox="1"/>
            <p:nvPr/>
          </p:nvSpPr>
          <p:spPr>
            <a:xfrm>
              <a:off x="3449772" y="2567339"/>
              <a:ext cx="265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dirty="0"/>
                <a:t>T</a:t>
              </a: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F4AFAA68-A396-4DC9-B939-355F957A2AA4}"/>
                </a:ext>
              </a:extLst>
            </p:cNvPr>
            <p:cNvSpPr txBox="1"/>
            <p:nvPr/>
          </p:nvSpPr>
          <p:spPr>
            <a:xfrm>
              <a:off x="3658700" y="3171841"/>
              <a:ext cx="567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dirty="0"/>
                <a:t>2T</a:t>
              </a:r>
            </a:p>
          </p:txBody>
        </p:sp>
        <p:sp>
          <p:nvSpPr>
            <p:cNvPr id="10" name="Pravá složená závorka 9">
              <a:extLst>
                <a:ext uri="{FF2B5EF4-FFF2-40B4-BE49-F238E27FC236}">
                  <a16:creationId xmlns:a16="http://schemas.microsoft.com/office/drawing/2014/main" id="{452575DF-2AF2-7409-BD2C-F549681F489F}"/>
                </a:ext>
              </a:extLst>
            </p:cNvPr>
            <p:cNvSpPr/>
            <p:nvPr/>
          </p:nvSpPr>
          <p:spPr>
            <a:xfrm rot="16200000">
              <a:off x="3492132" y="2631495"/>
              <a:ext cx="174209" cy="713393"/>
            </a:xfrm>
            <a:prstGeom prst="rightBrace">
              <a:avLst>
                <a:gd name="adj1" fmla="val 34577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1" name="Pravá složená závorka 10">
              <a:extLst>
                <a:ext uri="{FF2B5EF4-FFF2-40B4-BE49-F238E27FC236}">
                  <a16:creationId xmlns:a16="http://schemas.microsoft.com/office/drawing/2014/main" id="{BBA0FD38-ED3D-8B0B-03A8-6219887CA04F}"/>
                </a:ext>
              </a:extLst>
            </p:cNvPr>
            <p:cNvSpPr/>
            <p:nvPr/>
          </p:nvSpPr>
          <p:spPr>
            <a:xfrm rot="5400000">
              <a:off x="3844634" y="2462049"/>
              <a:ext cx="174210" cy="1419585"/>
            </a:xfrm>
            <a:prstGeom prst="rightBrace">
              <a:avLst>
                <a:gd name="adj1" fmla="val 34577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cxnSp>
          <p:nvCxnSpPr>
            <p:cNvPr id="12" name="Přímá spojnice se šipkou 11">
              <a:extLst>
                <a:ext uri="{FF2B5EF4-FFF2-40B4-BE49-F238E27FC236}">
                  <a16:creationId xmlns:a16="http://schemas.microsoft.com/office/drawing/2014/main" id="{B0DEC7D9-D1D0-5E77-8F3A-847806C1B4E0}"/>
                </a:ext>
              </a:extLst>
            </p:cNvPr>
            <p:cNvCxnSpPr>
              <a:cxnSpLocks/>
            </p:cNvCxnSpPr>
            <p:nvPr/>
          </p:nvCxnSpPr>
          <p:spPr>
            <a:xfrm>
              <a:off x="3222540" y="3951247"/>
              <a:ext cx="2315464" cy="0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nice se šipkou 13">
              <a:extLst>
                <a:ext uri="{FF2B5EF4-FFF2-40B4-BE49-F238E27FC236}">
                  <a16:creationId xmlns:a16="http://schemas.microsoft.com/office/drawing/2014/main" id="{C0FCA915-AB6E-506F-773F-EA3506088212}"/>
                </a:ext>
              </a:extLst>
            </p:cNvPr>
            <p:cNvCxnSpPr>
              <a:cxnSpLocks/>
            </p:cNvCxnSpPr>
            <p:nvPr/>
          </p:nvCxnSpPr>
          <p:spPr>
            <a:xfrm>
              <a:off x="5538004" y="3951247"/>
              <a:ext cx="2315464" cy="0"/>
            </a:xfrm>
            <a:prstGeom prst="straightConnector1">
              <a:avLst/>
            </a:prstGeom>
            <a:ln w="2540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Pravá složená závorka 14">
              <a:extLst>
                <a:ext uri="{FF2B5EF4-FFF2-40B4-BE49-F238E27FC236}">
                  <a16:creationId xmlns:a16="http://schemas.microsoft.com/office/drawing/2014/main" id="{1C5C8448-EF72-C193-9AEB-68687568015A}"/>
                </a:ext>
              </a:extLst>
            </p:cNvPr>
            <p:cNvSpPr/>
            <p:nvPr/>
          </p:nvSpPr>
          <p:spPr>
            <a:xfrm rot="16200000">
              <a:off x="4293166" y="2696968"/>
              <a:ext cx="174209" cy="2315463"/>
            </a:xfrm>
            <a:prstGeom prst="rightBrace">
              <a:avLst>
                <a:gd name="adj1" fmla="val 34577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A759EF9C-1BA2-BBF8-8CFF-456A8DAC91C6}"/>
                </a:ext>
              </a:extLst>
            </p:cNvPr>
            <p:cNvSpPr txBox="1"/>
            <p:nvPr/>
          </p:nvSpPr>
          <p:spPr>
            <a:xfrm>
              <a:off x="4251160" y="3433071"/>
              <a:ext cx="265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dirty="0"/>
                <a:t>T</a:t>
              </a:r>
            </a:p>
          </p:txBody>
        </p:sp>
        <p:sp>
          <p:nvSpPr>
            <p:cNvPr id="18" name="Pravá složená závorka 17">
              <a:extLst>
                <a:ext uri="{FF2B5EF4-FFF2-40B4-BE49-F238E27FC236}">
                  <a16:creationId xmlns:a16="http://schemas.microsoft.com/office/drawing/2014/main" id="{9E4892F8-11F0-59DF-9BB4-ABEC598B27C6}"/>
                </a:ext>
              </a:extLst>
            </p:cNvPr>
            <p:cNvSpPr/>
            <p:nvPr/>
          </p:nvSpPr>
          <p:spPr>
            <a:xfrm rot="5400000">
              <a:off x="5444998" y="1742747"/>
              <a:ext cx="174210" cy="4620313"/>
            </a:xfrm>
            <a:prstGeom prst="rightBrace">
              <a:avLst>
                <a:gd name="adj1" fmla="val 34577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CCF6719D-09DB-DC05-FEFC-B54FC8181068}"/>
                </a:ext>
              </a:extLst>
            </p:cNvPr>
            <p:cNvSpPr txBox="1"/>
            <p:nvPr/>
          </p:nvSpPr>
          <p:spPr>
            <a:xfrm>
              <a:off x="5248263" y="4107076"/>
              <a:ext cx="567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000" dirty="0"/>
                <a:t>2T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FEC3AAD1-989E-E099-EE82-A83C1CAE9AB6}"/>
                </a:ext>
              </a:extLst>
            </p:cNvPr>
            <p:cNvSpPr txBox="1"/>
            <p:nvPr/>
          </p:nvSpPr>
          <p:spPr>
            <a:xfrm>
              <a:off x="6320449" y="2665025"/>
              <a:ext cx="15790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3600" dirty="0" err="1">
                  <a:solidFill>
                    <a:srgbClr val="BC393C"/>
                  </a:solidFill>
                </a:rPr>
                <a:t>e</a:t>
              </a:r>
              <a:r>
                <a:rPr lang="cs-CZ" sz="3600" baseline="30000" dirty="0" err="1">
                  <a:solidFill>
                    <a:srgbClr val="BC393C"/>
                  </a:solidFill>
                  <a:latin typeface="Symbol" panose="05050102010706020507" pitchFamily="18" charset="2"/>
                </a:rPr>
                <a:t>b</a:t>
              </a:r>
              <a:r>
                <a:rPr lang="cs-CZ" sz="3600" dirty="0">
                  <a:solidFill>
                    <a:srgbClr val="BC393C"/>
                  </a:solidFill>
                </a:rPr>
                <a:t> =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82758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2621D2-291B-7592-BCB0-3BCD87C20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Weibulovo</a:t>
            </a:r>
            <a:r>
              <a:rPr lang="cs-CZ" dirty="0"/>
              <a:t> a exponenciální rozdělení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3BBCF8F-41BE-CADF-2ABB-16E485A33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3563912" cy="4536000"/>
          </a:xfrm>
        </p:spPr>
        <p:txBody>
          <a:bodyPr>
            <a:normAutofit/>
          </a:bodyPr>
          <a:lstStyle/>
          <a:p>
            <a:r>
              <a:rPr lang="cs-CZ" dirty="0"/>
              <a:t>monotónní vývoj rizika</a:t>
            </a:r>
          </a:p>
          <a:p>
            <a:r>
              <a:rPr lang="cs-CZ" dirty="0"/>
              <a:t>parametr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q </a:t>
            </a:r>
            <a:r>
              <a:rPr lang="cs-CZ" dirty="0"/>
              <a:t>určuje vývoj rizika spolu s </a:t>
            </a:r>
            <a:r>
              <a:rPr lang="cs-CZ" dirty="0" err="1">
                <a:solidFill>
                  <a:srgbClr val="0000FF"/>
                </a:solidFill>
              </a:rPr>
              <a:t>e</a:t>
            </a:r>
            <a:r>
              <a:rPr lang="cs-CZ" baseline="30000" dirty="0" err="1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endParaRPr lang="cs-CZ" baseline="30000" dirty="0">
              <a:solidFill>
                <a:srgbClr val="0000FF"/>
              </a:solidFill>
              <a:latin typeface="Symbol" panose="05050102010706020507" pitchFamily="18" charset="2"/>
            </a:endParaRPr>
          </a:p>
          <a:p>
            <a:r>
              <a:rPr lang="cs-CZ" dirty="0"/>
              <a:t>riziko roste pro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q &gt; 1</a:t>
            </a:r>
            <a:r>
              <a:rPr lang="cs-CZ" dirty="0"/>
              <a:t>, klesá pro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q &lt; 1 </a:t>
            </a:r>
            <a:r>
              <a:rPr lang="cs-CZ" dirty="0"/>
              <a:t>a je konstantní pro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  q = 1</a:t>
            </a:r>
            <a:r>
              <a:rPr lang="cs-CZ" dirty="0"/>
              <a:t> </a:t>
            </a:r>
          </a:p>
          <a:p>
            <a:r>
              <a:rPr lang="cs-CZ" dirty="0"/>
              <a:t>vyšší hodnoty </a:t>
            </a:r>
            <a:r>
              <a:rPr lang="cs-CZ" dirty="0" err="1">
                <a:solidFill>
                  <a:srgbClr val="0000FF"/>
                </a:solidFill>
              </a:rPr>
              <a:t>e</a:t>
            </a:r>
            <a:r>
              <a:rPr lang="cs-CZ" baseline="30000" dirty="0" err="1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30000" dirty="0">
                <a:solidFill>
                  <a:srgbClr val="0000FF"/>
                </a:solidFill>
                <a:latin typeface="Symbol" panose="05050102010706020507" pitchFamily="18" charset="2"/>
              </a:rPr>
              <a:t> </a:t>
            </a:r>
            <a:r>
              <a:rPr lang="cs-CZ" dirty="0"/>
              <a:t>riziko celkově zvyšují</a:t>
            </a:r>
          </a:p>
          <a:p>
            <a:r>
              <a:rPr lang="cs-CZ" dirty="0"/>
              <a:t>konstantní riziko odpovídá </a:t>
            </a:r>
            <a:r>
              <a:rPr lang="cs-CZ" dirty="0">
                <a:solidFill>
                  <a:srgbClr val="BC393C"/>
                </a:solidFill>
              </a:rPr>
              <a:t>exponenciálnímu</a:t>
            </a:r>
            <a:r>
              <a:rPr lang="cs-CZ" dirty="0"/>
              <a:t> rozdělení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B33EC23-1C63-9B63-55FD-5DBA9B315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00" y="899999"/>
            <a:ext cx="5397072" cy="453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E5B61878-F1B9-8924-65CB-47203C9B1B12}"/>
                  </a:ext>
                </a:extLst>
              </p:cNvPr>
              <p:cNvSpPr txBox="1"/>
              <p:nvPr/>
            </p:nvSpPr>
            <p:spPr>
              <a:xfrm>
                <a:off x="1080000" y="4680000"/>
                <a:ext cx="1800200" cy="666368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rtlCol="0" anchor="ctr" anchorCtr="0" compatLnSpc="1">
                <a:prstTxWarp prst="textNoShape">
                  <a:avLst/>
                </a:prstTxWarp>
                <a:normAutofit/>
              </a:bodyPr>
              <a:lstStyle>
                <a:lvl1pPr indent="0" algn="ctr">
                  <a:spcBef>
                    <a:spcPts val="600"/>
                  </a:spcBef>
                  <a:buFont typeface="Arial" panose="020B0604020202020204" pitchFamily="34" charset="0"/>
                  <a:buNone/>
                  <a:defRPr lang="cs-CZ" sz="2000" b="1" i="1" dirty="0" smtClean="0">
                    <a:solidFill>
                      <a:srgbClr val="C00000"/>
                    </a:solidFill>
                    <a:latin typeface="Cambria Math" panose="02040503050406030204" pitchFamily="18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lang="cs-CZ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𝜽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𝑺𝒄𝒂𝒍𝒆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E5B61878-F1B9-8924-65CB-47203C9B1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000" y="4680000"/>
                <a:ext cx="1800200" cy="6663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8">
            <a:extLst>
              <a:ext uri="{FF2B5EF4-FFF2-40B4-BE49-F238E27FC236}">
                <a16:creationId xmlns:a16="http://schemas.microsoft.com/office/drawing/2014/main" id="{3CD515E5-B964-96EE-0967-8A1C4362C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215" y="5634835"/>
            <a:ext cx="7099570" cy="646331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b="1" dirty="0">
                <a:latin typeface="+mn-lt"/>
              </a:rPr>
              <a:t>Vhodnost lze ověřit v grafu LML funkce v </a:t>
            </a:r>
            <a:r>
              <a:rPr lang="cs-CZ" b="1" dirty="0" err="1">
                <a:latin typeface="+mn-lt"/>
              </a:rPr>
              <a:t>Coxově</a:t>
            </a:r>
            <a:r>
              <a:rPr lang="cs-CZ" b="1" dirty="0">
                <a:latin typeface="+mn-lt"/>
              </a:rPr>
              <a:t> modelu s logaritmickou časovou osou – závislost by měla být lineární</a:t>
            </a:r>
          </a:p>
        </p:txBody>
      </p:sp>
    </p:spTree>
    <p:extLst>
      <p:ext uri="{BB962C8B-B14F-4D97-AF65-F5344CB8AC3E}">
        <p14:creationId xmlns:p14="http://schemas.microsoft.com/office/powerpoint/2010/main" val="2704817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8BAC0-8B57-4DFA-A3B3-197986EC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nastalých událostí (úmrtnost)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431BFE-52FE-4828-894C-A199FF9F16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přežití</a:t>
            </a:r>
            <a:r>
              <a:rPr lang="cs-CZ" dirty="0">
                <a:solidFill>
                  <a:srgbClr val="0000FF"/>
                </a:solidFill>
              </a:rPr>
              <a:t> S(t)</a:t>
            </a:r>
          </a:p>
          <a:p>
            <a:r>
              <a:rPr lang="cs-CZ" dirty="0"/>
              <a:t>ukazuje pravděpodobnost, že událost nastane po čase </a:t>
            </a:r>
            <a:r>
              <a:rPr lang="cs-CZ" i="1" dirty="0">
                <a:solidFill>
                  <a:srgbClr val="0000FF"/>
                </a:solidFill>
              </a:rPr>
              <a:t>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analogicky se dá interpretovat, jako podíl případů, u kterých nenastala událost do času </a:t>
            </a:r>
            <a:r>
              <a:rPr lang="cs-CZ" i="1" dirty="0">
                <a:solidFill>
                  <a:srgbClr val="0000FF"/>
                </a:solidFill>
              </a:rPr>
              <a:t>t</a:t>
            </a:r>
            <a:r>
              <a:rPr lang="cs-CZ" dirty="0">
                <a:solidFill>
                  <a:schemeClr val="tx1"/>
                </a:solidFill>
              </a:rPr>
              <a:t> (podíl přeživších)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doplněk distribuční funkce do 1</a:t>
            </a:r>
          </a:p>
          <a:p>
            <a:r>
              <a:rPr lang="cs-CZ" dirty="0">
                <a:solidFill>
                  <a:schemeClr val="tx1"/>
                </a:solidFill>
              </a:rPr>
              <a:t>funkce kumuluje počet nastalých událostí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samotná funkce není vhodná pro modelování vlivů na výskyt událostí v čase</a:t>
            </a:r>
          </a:p>
          <a:p>
            <a:r>
              <a:rPr lang="cs-CZ" dirty="0">
                <a:solidFill>
                  <a:schemeClr val="tx1"/>
                </a:solidFill>
              </a:rPr>
              <a:t>nerostoucí funkce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>
                <a:extLst>
                  <a:ext uri="{FF2B5EF4-FFF2-40B4-BE49-F238E27FC236}">
                    <a16:creationId xmlns:a16="http://schemas.microsoft.com/office/drawing/2014/main" id="{C99C284E-A8ED-48CD-AD08-D22FAE5FDB3F}"/>
                  </a:ext>
                </a:extLst>
              </p:cNvPr>
              <p:cNvSpPr txBox="1"/>
              <p:nvPr/>
            </p:nvSpPr>
            <p:spPr>
              <a:xfrm>
                <a:off x="952921" y="4437112"/>
                <a:ext cx="1944216" cy="738909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533400" indent="-533400">
                  <a:spcBef>
                    <a:spcPts val="600"/>
                  </a:spcBef>
                  <a:buFont typeface="Arial" charset="0"/>
                  <a:buNone/>
                  <a:defRPr sz="1400" b="1" i="1">
                    <a:solidFill>
                      <a:srgbClr val="C00000"/>
                    </a:solidFill>
                    <a:latin typeface="Cambria Math"/>
                    <a:cs typeface="Arial" panose="020B0604020202020204" pitchFamily="34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smtClean="0">
                          <a:latin typeface="Cambria Math" panose="02040503050406030204" pitchFamily="18" charset="0"/>
                        </a:rPr>
                        <m:t>𝑺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𝑷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𝒕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cs-CZ" sz="1800" dirty="0"/>
              </a:p>
            </p:txBody>
          </p:sp>
        </mc:Choice>
        <mc:Fallback xmlns="">
          <p:sp>
            <p:nvSpPr>
              <p:cNvPr id="4" name="TextovéPole 3">
                <a:extLst>
                  <a:ext uri="{FF2B5EF4-FFF2-40B4-BE49-F238E27FC236}">
                    <a16:creationId xmlns:a16="http://schemas.microsoft.com/office/drawing/2014/main" id="{C99C284E-A8ED-48CD-AD08-D22FAE5FD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921" y="4437112"/>
                <a:ext cx="1944216" cy="7389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Obrázek 7">
            <a:extLst>
              <a:ext uri="{FF2B5EF4-FFF2-40B4-BE49-F238E27FC236}">
                <a16:creationId xmlns:a16="http://schemas.microsoft.com/office/drawing/2014/main" id="{0BCB8747-806C-4216-81D9-2652E46975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0" b="2379"/>
          <a:stretch/>
        </p:blipFill>
        <p:spPr>
          <a:xfrm>
            <a:off x="3491880" y="3499532"/>
            <a:ext cx="4699649" cy="313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294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D3701-7FA3-8203-9C1F-A412B1FB7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98A193-66E1-F67D-85F8-1A1478DC3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Lognormální</a:t>
            </a:r>
            <a:r>
              <a:rPr lang="cs-CZ" dirty="0"/>
              <a:t> rozdělení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4DE1CB88-8B7A-B5D3-07F4-A87B3607D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3563912" cy="4608975"/>
          </a:xfrm>
        </p:spPr>
        <p:txBody>
          <a:bodyPr>
            <a:normAutofit/>
          </a:bodyPr>
          <a:lstStyle/>
          <a:p>
            <a:r>
              <a:rPr lang="cs-CZ" dirty="0"/>
              <a:t>nárůst a pozvolný pokles rizika</a:t>
            </a:r>
          </a:p>
          <a:p>
            <a:r>
              <a:rPr lang="cs-CZ" dirty="0"/>
              <a:t>parametr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q </a:t>
            </a:r>
            <a:r>
              <a:rPr lang="cs-CZ" dirty="0"/>
              <a:t>určuje vývoj rizika spolu s </a:t>
            </a:r>
            <a:r>
              <a:rPr lang="cs-CZ" dirty="0" err="1">
                <a:solidFill>
                  <a:srgbClr val="0000FF"/>
                </a:solidFill>
              </a:rPr>
              <a:t>e</a:t>
            </a:r>
            <a:r>
              <a:rPr lang="cs-CZ" baseline="30000" dirty="0" err="1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endParaRPr lang="cs-CZ" baseline="30000" dirty="0">
              <a:solidFill>
                <a:srgbClr val="0000FF"/>
              </a:solidFill>
              <a:latin typeface="Symbol" panose="05050102010706020507" pitchFamily="18" charset="2"/>
            </a:endParaRPr>
          </a:p>
          <a:p>
            <a:r>
              <a:rPr lang="cs-CZ" dirty="0"/>
              <a:t>vyšší hodnoty vedou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q  </a:t>
            </a:r>
            <a:r>
              <a:rPr lang="cs-CZ" dirty="0"/>
              <a:t>k ostřejšímu maximu</a:t>
            </a:r>
          </a:p>
          <a:p>
            <a:r>
              <a:rPr lang="cs-CZ" dirty="0"/>
              <a:t>vyšší hodnoty </a:t>
            </a:r>
            <a:r>
              <a:rPr lang="cs-CZ" dirty="0" err="1">
                <a:solidFill>
                  <a:srgbClr val="0000FF"/>
                </a:solidFill>
              </a:rPr>
              <a:t>e</a:t>
            </a:r>
            <a:r>
              <a:rPr lang="cs-CZ" baseline="30000" dirty="0" err="1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30000" dirty="0">
                <a:solidFill>
                  <a:srgbClr val="0000FF"/>
                </a:solidFill>
                <a:latin typeface="Symbol" panose="05050102010706020507" pitchFamily="18" charset="2"/>
              </a:rPr>
              <a:t> </a:t>
            </a:r>
            <a:r>
              <a:rPr lang="cs-CZ" dirty="0"/>
              <a:t>posouvají maximum doprava</a:t>
            </a:r>
          </a:p>
          <a:p>
            <a:r>
              <a:rPr lang="cs-CZ" dirty="0"/>
              <a:t>konstantní riziko odpovídá </a:t>
            </a:r>
            <a:r>
              <a:rPr lang="cs-CZ" dirty="0">
                <a:solidFill>
                  <a:srgbClr val="BC393C"/>
                </a:solidFill>
              </a:rPr>
              <a:t>exponenciálnímu</a:t>
            </a:r>
            <a:r>
              <a:rPr lang="cs-CZ" dirty="0"/>
              <a:t> rozdělení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51BECD9-0979-3464-E073-D00BCA5BB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00" y="900000"/>
            <a:ext cx="5392501" cy="4608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37F31E2A-6EE5-DCCF-A4FE-D5ED0BC2B4F2}"/>
                  </a:ext>
                </a:extLst>
              </p:cNvPr>
              <p:cNvSpPr txBox="1"/>
              <p:nvPr/>
            </p:nvSpPr>
            <p:spPr>
              <a:xfrm>
                <a:off x="917836" y="4680000"/>
                <a:ext cx="2160240" cy="666368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rtlCol="0" anchor="ctr" anchorCtr="0" compatLnSpc="1">
                <a:prstTxWarp prst="textNoShape">
                  <a:avLst/>
                </a:prstTxWarp>
                <a:normAutofit/>
              </a:bodyPr>
              <a:lstStyle>
                <a:lvl1pPr indent="0" algn="ctr">
                  <a:spcBef>
                    <a:spcPts val="600"/>
                  </a:spcBef>
                  <a:buFont typeface="Arial" panose="020B0604020202020204" pitchFamily="34" charset="0"/>
                  <a:buNone/>
                  <a:defRPr lang="cs-CZ" sz="2000" b="1" i="1" dirty="0" smtClean="0">
                    <a:solidFill>
                      <a:srgbClr val="C00000"/>
                    </a:solidFill>
                    <a:latin typeface="Cambria Math" panose="02040503050406030204" pitchFamily="18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lang="cs-CZ" sz="16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lang="cs-CZ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𝜽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𝒍𝒏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𝑺𝒄𝒂𝒍𝒆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8" name="TextovéPole 7">
                <a:extLst>
                  <a:ext uri="{FF2B5EF4-FFF2-40B4-BE49-F238E27FC236}">
                    <a16:creationId xmlns:a16="http://schemas.microsoft.com/office/drawing/2014/main" id="{37F31E2A-6EE5-DCCF-A4FE-D5ED0BC2B4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836" y="4680000"/>
                <a:ext cx="2160240" cy="666368"/>
              </a:xfrm>
              <a:prstGeom prst="rect">
                <a:avLst/>
              </a:prstGeom>
              <a:blipFill>
                <a:blip r:embed="rId3"/>
                <a:stretch>
                  <a:fillRect l="-272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99784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9B916-6852-0D72-8A78-2AA6CA780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3B9BA1-8AF2-B88F-CB7D-004B95ABF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Loglogistické</a:t>
            </a:r>
            <a:r>
              <a:rPr lang="cs-CZ" dirty="0"/>
              <a:t> rozdělení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3B24C85-C2F1-72C8-1D94-FEF21D9A9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3563912" cy="4608975"/>
          </a:xfrm>
        </p:spPr>
        <p:txBody>
          <a:bodyPr>
            <a:normAutofit/>
          </a:bodyPr>
          <a:lstStyle/>
          <a:p>
            <a:r>
              <a:rPr lang="cs-CZ" dirty="0"/>
              <a:t>nárůst a pozvolný pokles rizika</a:t>
            </a:r>
          </a:p>
          <a:p>
            <a:r>
              <a:rPr lang="cs-CZ" dirty="0"/>
              <a:t>parametr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q </a:t>
            </a:r>
            <a:r>
              <a:rPr lang="cs-CZ" dirty="0"/>
              <a:t>určuje vývoj rizika spolu s </a:t>
            </a:r>
            <a:r>
              <a:rPr lang="cs-CZ" dirty="0" err="1">
                <a:solidFill>
                  <a:srgbClr val="0000FF"/>
                </a:solidFill>
              </a:rPr>
              <a:t>e</a:t>
            </a:r>
            <a:r>
              <a:rPr lang="cs-CZ" baseline="30000" dirty="0" err="1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endParaRPr lang="cs-CZ" baseline="30000" dirty="0">
              <a:solidFill>
                <a:srgbClr val="0000FF"/>
              </a:solidFill>
              <a:latin typeface="Symbol" panose="05050102010706020507" pitchFamily="18" charset="2"/>
            </a:endParaRPr>
          </a:p>
          <a:p>
            <a:r>
              <a:rPr lang="cs-CZ" dirty="0"/>
              <a:t>závislost je složitá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F26F0DF-29FB-ED89-99AE-0902EE545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00" y="900000"/>
            <a:ext cx="5392501" cy="460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84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8BAC0-8B57-4DFA-A3B3-197986EC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nástupu událostí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431BFE-52FE-4828-894C-A199FF9F1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260346"/>
          </a:xfrm>
        </p:spPr>
        <p:txBody>
          <a:bodyPr/>
          <a:lstStyle/>
          <a:p>
            <a:r>
              <a:rPr lang="cs-CZ" dirty="0"/>
              <a:t>hustota pravděpodobnosti </a:t>
            </a:r>
            <a:r>
              <a:rPr lang="cs-CZ" dirty="0">
                <a:solidFill>
                  <a:srgbClr val="0000FF"/>
                </a:solidFill>
              </a:rPr>
              <a:t>f(t)</a:t>
            </a:r>
          </a:p>
          <a:p>
            <a:r>
              <a:rPr lang="cs-CZ" dirty="0"/>
              <a:t>je úměrná pravděpodobnosti, že událost nastane krátce po čase </a:t>
            </a:r>
            <a:r>
              <a:rPr lang="cs-CZ" i="1" dirty="0">
                <a:solidFill>
                  <a:srgbClr val="0000FF"/>
                </a:solidFill>
              </a:rPr>
              <a:t>t</a:t>
            </a:r>
          </a:p>
          <a:p>
            <a:pPr lvl="1"/>
            <a:r>
              <a:rPr lang="cs-CZ" dirty="0"/>
              <a:t>v praxi je to pravděpodobnost, že událost nastane v určitém časovém intervalu </a:t>
            </a:r>
            <a:r>
              <a:rPr lang="cs-CZ" dirty="0">
                <a:solidFill>
                  <a:srgbClr val="0000FF"/>
                </a:solidFill>
              </a:rPr>
              <a:t>(t, </a:t>
            </a:r>
            <a:r>
              <a:rPr lang="cs-CZ" dirty="0" err="1">
                <a:solidFill>
                  <a:srgbClr val="0000FF"/>
                </a:solidFill>
              </a:rPr>
              <a:t>t+</a:t>
            </a:r>
            <a:r>
              <a:rPr lang="cs-CZ" dirty="0" err="1">
                <a:solidFill>
                  <a:srgbClr val="0000FF"/>
                </a:solidFill>
                <a:latin typeface="Symbol" panose="05050102010706020507" pitchFamily="18" charset="2"/>
              </a:rPr>
              <a:t>D</a:t>
            </a:r>
            <a:r>
              <a:rPr lang="cs-CZ" dirty="0" err="1">
                <a:solidFill>
                  <a:srgbClr val="0000FF"/>
                </a:solidFill>
              </a:rPr>
              <a:t>t</a:t>
            </a:r>
            <a:r>
              <a:rPr lang="cs-CZ" dirty="0">
                <a:solidFill>
                  <a:srgbClr val="0000FF"/>
                </a:solidFill>
              </a:rPr>
              <a:t>)</a:t>
            </a:r>
            <a:r>
              <a:rPr lang="cs-CZ" dirty="0"/>
              <a:t>, typicky 1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analogicky se dá interpretovat, jako podíl případů, u kterých událost nastala krátce po čase  </a:t>
            </a:r>
            <a:r>
              <a:rPr lang="cs-CZ" i="1" dirty="0">
                <a:solidFill>
                  <a:srgbClr val="0000FF"/>
                </a:solidFill>
              </a:rPr>
              <a:t>t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derivace (diference) funkce přežití</a:t>
            </a:r>
          </a:p>
          <a:p>
            <a:r>
              <a:rPr lang="cs-CZ" dirty="0">
                <a:solidFill>
                  <a:schemeClr val="tx1"/>
                </a:solidFill>
              </a:rPr>
              <a:t>nezávisí na dosavadním počtu nastalých a nenastalých událostí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>
                <a:extLst>
                  <a:ext uri="{FF2B5EF4-FFF2-40B4-BE49-F238E27FC236}">
                    <a16:creationId xmlns:a16="http://schemas.microsoft.com/office/drawing/2014/main" id="{C99C284E-A8ED-48CD-AD08-D22FAE5FDB3F}"/>
                  </a:ext>
                </a:extLst>
              </p:cNvPr>
              <p:cNvSpPr txBox="1"/>
              <p:nvPr/>
            </p:nvSpPr>
            <p:spPr>
              <a:xfrm>
                <a:off x="395536" y="4293096"/>
                <a:ext cx="2952328" cy="720000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533400" indent="-533400">
                  <a:spcBef>
                    <a:spcPts val="600"/>
                  </a:spcBef>
                  <a:buFont typeface="Arial" charset="0"/>
                  <a:buNone/>
                  <a:defRPr sz="1400" b="1" i="1">
                    <a:solidFill>
                      <a:srgbClr val="C00000"/>
                    </a:solidFill>
                    <a:latin typeface="Cambria Math"/>
                    <a:cs typeface="Arial" panose="020B0604020202020204" pitchFamily="34" charset="0"/>
                  </a:defRPr>
                </a:lvl1pPr>
              </a:lstStyle>
              <a:p>
                <a:pPr marL="0" indent="0" algn="ctr"/>
                <a14:m>
                  <m:oMath xmlns:m="http://schemas.openxmlformats.org/officeDocument/2006/math"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𝑷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𝑻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𝒅𝒕</m:t>
                    </m:r>
                    <m:r>
                      <a:rPr lang="cs-CZ" sz="1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cs-CZ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𝒑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cs-CZ" sz="1800" dirty="0"/>
                  <a:t>dt</a:t>
                </a:r>
              </a:p>
            </p:txBody>
          </p:sp>
        </mc:Choice>
        <mc:Fallback xmlns="">
          <p:sp>
            <p:nvSpPr>
              <p:cNvPr id="4" name="TextovéPole 3">
                <a:extLst>
                  <a:ext uri="{FF2B5EF4-FFF2-40B4-BE49-F238E27FC236}">
                    <a16:creationId xmlns:a16="http://schemas.microsoft.com/office/drawing/2014/main" id="{C99C284E-A8ED-48CD-AD08-D22FAE5FD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293096"/>
                <a:ext cx="2952328" cy="72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Obrázek 10">
            <a:extLst>
              <a:ext uri="{FF2B5EF4-FFF2-40B4-BE49-F238E27FC236}">
                <a16:creationId xmlns:a16="http://schemas.microsoft.com/office/drawing/2014/main" id="{B9232C2D-4D38-41E5-8D81-0C0049D819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0" b="2379"/>
          <a:stretch/>
        </p:blipFill>
        <p:spPr>
          <a:xfrm>
            <a:off x="3779912" y="3563451"/>
            <a:ext cx="4608512" cy="30785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>
                <a:extLst>
                  <a:ext uri="{FF2B5EF4-FFF2-40B4-BE49-F238E27FC236}">
                    <a16:creationId xmlns:a16="http://schemas.microsoft.com/office/drawing/2014/main" id="{47DBEF06-2BB9-4AE9-8B7D-56DCCDA4FD43}"/>
                  </a:ext>
                </a:extLst>
              </p:cNvPr>
              <p:cNvSpPr txBox="1"/>
              <p:nvPr/>
            </p:nvSpPr>
            <p:spPr>
              <a:xfrm>
                <a:off x="395536" y="5164756"/>
                <a:ext cx="2952328" cy="1224000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533400" indent="-533400">
                  <a:spcBef>
                    <a:spcPts val="600"/>
                  </a:spcBef>
                  <a:buFont typeface="Arial" charset="0"/>
                  <a:buNone/>
                  <a:defRPr sz="1400" b="1" i="1">
                    <a:solidFill>
                      <a:srgbClr val="C00000"/>
                    </a:solidFill>
                    <a:latin typeface="Cambria Math"/>
                    <a:cs typeface="Arial" panose="020B0604020202020204" pitchFamily="34" charset="0"/>
                  </a:defRPr>
                </a:lvl1pPr>
              </a:lstStyle>
              <a:p>
                <a:pPr marL="92075" inden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cs-CZ" sz="1800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´</m:t>
                      </m:r>
                      <m:d>
                        <m:dPr>
                          <m:ctrlPr>
                            <a:rPr lang="cs-CZ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cs-CZ" sz="1800" dirty="0"/>
              </a:p>
              <a:p>
                <a:pPr marL="92075" inden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𝑺</m:t>
                          </m:r>
                          <m:d>
                            <m:d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cs-CZ" sz="1800">
                              <a:latin typeface="Cambria Math" panose="02040503050406030204" pitchFamily="18" charset="0"/>
                            </a:rPr>
                            <m:t>𝑺</m:t>
                          </m:r>
                          <m:d>
                            <m:dPr>
                              <m:ctrlPr>
                                <a:rPr lang="cs-CZ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180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𝚫</m:t>
                              </m:r>
                              <m: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num>
                        <m:den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𝚫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cs-CZ" sz="1800" dirty="0"/>
              </a:p>
            </p:txBody>
          </p:sp>
        </mc:Choice>
        <mc:Fallback xmlns="">
          <p:sp>
            <p:nvSpPr>
              <p:cNvPr id="12" name="TextovéPole 11">
                <a:extLst>
                  <a:ext uri="{FF2B5EF4-FFF2-40B4-BE49-F238E27FC236}">
                    <a16:creationId xmlns:a16="http://schemas.microsoft.com/office/drawing/2014/main" id="{47DBEF06-2BB9-4AE9-8B7D-56DCCDA4FD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164756"/>
                <a:ext cx="2952328" cy="12240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5824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8BAC0-8B57-4DFA-A3B3-197986EC0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</a:t>
            </a:r>
            <a:r>
              <a:rPr lang="cs-CZ"/>
              <a:t>intenzity nástupu </a:t>
            </a:r>
            <a:r>
              <a:rPr lang="cs-CZ" dirty="0"/>
              <a:t>událostí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431BFE-52FE-4828-894C-A199FF9F1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8640000" cy="3609121"/>
          </a:xfrm>
        </p:spPr>
        <p:txBody>
          <a:bodyPr>
            <a:normAutofit/>
          </a:bodyPr>
          <a:lstStyle/>
          <a:p>
            <a:r>
              <a:rPr lang="cs-CZ" dirty="0"/>
              <a:t>riziková funkce </a:t>
            </a:r>
            <a:r>
              <a:rPr lang="cs-CZ" dirty="0">
                <a:solidFill>
                  <a:srgbClr val="0000FF"/>
                </a:solidFill>
              </a:rPr>
              <a:t>h(t)</a:t>
            </a:r>
          </a:p>
          <a:p>
            <a:r>
              <a:rPr lang="cs-CZ" dirty="0"/>
              <a:t>je úměrná pravděpodobnosti, že případ, u kterého událost dosud nenastala, nastane krátce po čase </a:t>
            </a:r>
            <a:r>
              <a:rPr lang="cs-CZ" i="1" dirty="0">
                <a:solidFill>
                  <a:srgbClr val="0000FF"/>
                </a:solidFill>
              </a:rPr>
              <a:t>t</a:t>
            </a:r>
          </a:p>
          <a:p>
            <a:pPr lvl="1"/>
            <a:r>
              <a:rPr lang="cs-CZ" dirty="0"/>
              <a:t>v praxi je to pravděpodobnost, že nenastalý případ nastane v určitém časovém intervalu </a:t>
            </a:r>
            <a:r>
              <a:rPr lang="cs-CZ" dirty="0">
                <a:solidFill>
                  <a:srgbClr val="0000FF"/>
                </a:solidFill>
              </a:rPr>
              <a:t>(t, </a:t>
            </a:r>
            <a:r>
              <a:rPr lang="cs-CZ" dirty="0" err="1">
                <a:solidFill>
                  <a:srgbClr val="0000FF"/>
                </a:solidFill>
              </a:rPr>
              <a:t>t+</a:t>
            </a:r>
            <a:r>
              <a:rPr lang="cs-CZ" dirty="0" err="1">
                <a:solidFill>
                  <a:srgbClr val="0000FF"/>
                </a:solidFill>
                <a:latin typeface="Symbol" panose="05050102010706020507" pitchFamily="18" charset="2"/>
              </a:rPr>
              <a:t>D</a:t>
            </a:r>
            <a:r>
              <a:rPr lang="cs-CZ" dirty="0" err="1">
                <a:solidFill>
                  <a:srgbClr val="0000FF"/>
                </a:solidFill>
              </a:rPr>
              <a:t>t</a:t>
            </a:r>
            <a:r>
              <a:rPr lang="cs-CZ" dirty="0">
                <a:solidFill>
                  <a:srgbClr val="0000FF"/>
                </a:solidFill>
              </a:rPr>
              <a:t>)</a:t>
            </a:r>
            <a:r>
              <a:rPr lang="cs-CZ" dirty="0"/>
              <a:t>, typicky 1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podíl pravděpodobnostní funkce a funkce přežití</a:t>
            </a:r>
            <a:endParaRPr lang="cs-CZ" dirty="0"/>
          </a:p>
          <a:p>
            <a:r>
              <a:rPr lang="cs-CZ" dirty="0"/>
              <a:t>riziko se týká jen případů, u kterých událost dosud nenastala (živý)</a:t>
            </a:r>
          </a:p>
          <a:p>
            <a:r>
              <a:rPr lang="cs-CZ" dirty="0"/>
              <a:t>vhodná pro popis vlivů na  výskyt událostí v čase</a:t>
            </a:r>
          </a:p>
          <a:p>
            <a:r>
              <a:rPr lang="cs-CZ" dirty="0"/>
              <a:t>funkce přežití závisí na </a:t>
            </a:r>
            <a:br>
              <a:rPr lang="cs-CZ" dirty="0"/>
            </a:br>
            <a:r>
              <a:rPr lang="cs-CZ" dirty="0"/>
              <a:t>kumulativním riziku </a:t>
            </a:r>
            <a:r>
              <a:rPr lang="cs-CZ" dirty="0">
                <a:solidFill>
                  <a:srgbClr val="0000FF"/>
                </a:solidFill>
              </a:rPr>
              <a:t>H(t)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>
                <a:extLst>
                  <a:ext uri="{FF2B5EF4-FFF2-40B4-BE49-F238E27FC236}">
                    <a16:creationId xmlns:a16="http://schemas.microsoft.com/office/drawing/2014/main" id="{47DBEF06-2BB9-4AE9-8B7D-56DCCDA4FD43}"/>
                  </a:ext>
                </a:extLst>
              </p:cNvPr>
              <p:cNvSpPr txBox="1"/>
              <p:nvPr/>
            </p:nvSpPr>
            <p:spPr>
              <a:xfrm>
                <a:off x="1688759" y="4512631"/>
                <a:ext cx="1373994" cy="671020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533400" indent="-533400">
                  <a:spcBef>
                    <a:spcPts val="600"/>
                  </a:spcBef>
                  <a:buFont typeface="Arial" charset="0"/>
                  <a:buNone/>
                  <a:defRPr sz="1400" b="1" i="1">
                    <a:solidFill>
                      <a:srgbClr val="C00000"/>
                    </a:solidFill>
                    <a:latin typeface="Cambria Math"/>
                    <a:cs typeface="Arial" panose="020B0604020202020204" pitchFamily="34" charset="0"/>
                  </a:defRPr>
                </a:lvl1pPr>
              </a:lstStyle>
              <a:p>
                <a:pPr marL="92075" inden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  <m:r>
                            <a:rPr lang="cs-CZ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sz="1800" dirty="0"/>
              </a:p>
            </p:txBody>
          </p:sp>
        </mc:Choice>
        <mc:Fallback xmlns="">
          <p:sp>
            <p:nvSpPr>
              <p:cNvPr id="12" name="TextovéPole 11">
                <a:extLst>
                  <a:ext uri="{FF2B5EF4-FFF2-40B4-BE49-F238E27FC236}">
                    <a16:creationId xmlns:a16="http://schemas.microsoft.com/office/drawing/2014/main" id="{47DBEF06-2BB9-4AE9-8B7D-56DCCDA4FD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759" y="4512631"/>
                <a:ext cx="1373994" cy="6710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Obrázek 6">
            <a:extLst>
              <a:ext uri="{FF2B5EF4-FFF2-40B4-BE49-F238E27FC236}">
                <a16:creationId xmlns:a16="http://schemas.microsoft.com/office/drawing/2014/main" id="{6F0A934A-9508-4503-B1A3-C2049DBC21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90" b="2379"/>
          <a:stretch/>
        </p:blipFill>
        <p:spPr>
          <a:xfrm>
            <a:off x="4317073" y="3676244"/>
            <a:ext cx="4270810" cy="28529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>
                <a:extLst>
                  <a:ext uri="{FF2B5EF4-FFF2-40B4-BE49-F238E27FC236}">
                    <a16:creationId xmlns:a16="http://schemas.microsoft.com/office/drawing/2014/main" id="{5AB06F71-8C6D-4E4D-ADC9-B8F02172183F}"/>
                  </a:ext>
                </a:extLst>
              </p:cNvPr>
              <p:cNvSpPr txBox="1"/>
              <p:nvPr/>
            </p:nvSpPr>
            <p:spPr>
              <a:xfrm>
                <a:off x="1043608" y="5445224"/>
                <a:ext cx="2664296" cy="891879"/>
              </a:xfrm>
              <a:prstGeom prst="rect">
                <a:avLst/>
              </a:prstGeo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8000" tIns="45720" rIns="3600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533400" indent="-533400">
                  <a:spcBef>
                    <a:spcPts val="600"/>
                  </a:spcBef>
                  <a:buFont typeface="Arial" charset="0"/>
                  <a:buNone/>
                  <a:defRPr sz="1400" b="1" i="1">
                    <a:solidFill>
                      <a:srgbClr val="C00000"/>
                    </a:solidFill>
                    <a:latin typeface="Cambria Math"/>
                    <a:cs typeface="Arial" panose="020B0604020202020204" pitchFamily="34" charset="0"/>
                  </a:defRPr>
                </a:lvl1pPr>
              </a:lstStyle>
              <a:p>
                <a:pPr marL="92075" indent="0"/>
                <a14:m>
                  <m:oMath xmlns:m="http://schemas.openxmlformats.org/officeDocument/2006/math"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𝑺</m:t>
                    </m:r>
                    <m:d>
                      <m:dPr>
                        <m:ctrlPr>
                          <a:rPr lang="cs-CZ" sz="18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1800" b="1" i="1" smtClean="0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cs-CZ" sz="1800" b="1" i="1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cs-CZ" sz="1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 b="1" i="1" smtClean="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18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trlPr>
                              <a:rPr lang="cs-CZ" sz="1800" b="1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cs-CZ" sz="18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cs-CZ" sz="1800" b="1" i="1" smtClean="0">
                                <a:latin typeface="Cambria Math" panose="02040503050406030204" pitchFamily="18" charset="0"/>
                              </a:rPr>
                              <m:t>𝒕</m:t>
                            </m:r>
                          </m:sup>
                          <m:e>
                            <m:r>
                              <a:rPr lang="cs-CZ" sz="1800" b="1" i="1" smtClean="0">
                                <a:latin typeface="Cambria Math" panose="02040503050406030204" pitchFamily="18" charset="0"/>
                              </a:rPr>
                              <m:t>𝒉</m:t>
                            </m:r>
                            <m:d>
                              <m:dPr>
                                <m:ctrlPr>
                                  <a:rPr lang="cs-CZ" sz="1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sz="1800" b="1" i="1" smtClean="0">
                                    <a:latin typeface="Cambria Math" panose="02040503050406030204" pitchFamily="18" charset="0"/>
                                  </a:rPr>
                                  <m:t>𝒕</m:t>
                                </m:r>
                              </m:e>
                            </m:d>
                            <m:r>
                              <a:rPr lang="cs-CZ" sz="1800" b="1" i="1" smtClean="0">
                                <a:latin typeface="Cambria Math" panose="02040503050406030204" pitchFamily="18" charset="0"/>
                              </a:rPr>
                              <m:t>𝒅𝒕</m:t>
                            </m:r>
                          </m:e>
                        </m:nary>
                      </m:sup>
                    </m:sSup>
                  </m:oMath>
                </a14:m>
                <a:r>
                  <a:rPr lang="cs-CZ" sz="1800" dirty="0"/>
                  <a:t> </a:t>
                </a:r>
                <a14:m>
                  <m:oMath xmlns:m="http://schemas.openxmlformats.org/officeDocument/2006/math">
                    <m:r>
                      <a:rPr lang="cs-CZ" sz="18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cs-CZ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800"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180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800">
                                <a:latin typeface="Cambria Math" panose="02040503050406030204" pitchFamily="18" charset="0"/>
                              </a:rPr>
                              <m:t>𝑯</m:t>
                            </m:r>
                          </m:e>
                          <m:sub>
                            <m:r>
                              <a:rPr lang="cs-CZ" sz="1800">
                                <a:latin typeface="Cambria Math" panose="02040503050406030204" pitchFamily="18" charset="0"/>
                              </a:rPr>
                              <m:t>𝒕</m:t>
                            </m:r>
                          </m:sub>
                        </m:sSub>
                      </m:sup>
                    </m:sSup>
                  </m:oMath>
                </a14:m>
                <a:endParaRPr lang="cs-CZ" sz="1800" dirty="0"/>
              </a:p>
              <a:p>
                <a:pPr marL="92075" inden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𝑺</m:t>
                      </m:r>
                      <m:d>
                        <m:d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cs-CZ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b="1" i="1" smtClean="0">
                                      <a:latin typeface="Cambria Math" panose="02040503050406030204" pitchFamily="18" charset="0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cs-CZ" sz="1800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</m:sub>
                              </m:sSub>
                            </m:e>
                          </m:nary>
                        </m:sup>
                      </m:sSup>
                      <m:r>
                        <a:rPr lang="cs-CZ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18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cs-CZ" sz="18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cs-CZ" sz="1800" dirty="0"/>
              </a:p>
            </p:txBody>
          </p:sp>
        </mc:Choice>
        <mc:Fallback xmlns="">
          <p:sp>
            <p:nvSpPr>
              <p:cNvPr id="6" name="TextovéPole 5">
                <a:extLst>
                  <a:ext uri="{FF2B5EF4-FFF2-40B4-BE49-F238E27FC236}">
                    <a16:creationId xmlns:a16="http://schemas.microsoft.com/office/drawing/2014/main" id="{5AB06F71-8C6D-4E4D-ADC9-B8F0217218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5445224"/>
                <a:ext cx="2664296" cy="891879"/>
              </a:xfrm>
              <a:prstGeom prst="rect">
                <a:avLst/>
              </a:prstGeom>
              <a:blipFill>
                <a:blip r:embed="rId4"/>
                <a:stretch>
                  <a:fillRect b="-29375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7282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uba.cervova\AppData\Local\Microsoft\Windows\Temporary Internet Files\Content.IE5\5PGL7624\MP90039884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5118100"/>
            <a:ext cx="183038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altLang="cs-CZ" dirty="0"/>
              <a:t>Data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404813" y="1115367"/>
            <a:ext cx="7964487" cy="496475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soubor dat o </a:t>
            </a:r>
            <a:r>
              <a:rPr lang="cs-CZ" altLang="cs-CZ" sz="2400" dirty="0">
                <a:solidFill>
                  <a:srgbClr val="C00000"/>
                </a:solidFill>
              </a:rPr>
              <a:t>délce doby do výskytu </a:t>
            </a:r>
            <a:r>
              <a:rPr lang="cs-CZ" altLang="cs-CZ" sz="2400" dirty="0">
                <a:solidFill>
                  <a:schemeClr val="tx1"/>
                </a:solidFill>
              </a:rPr>
              <a:t>sledovaného jevu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cs-CZ" altLang="cs-CZ" sz="2400" dirty="0">
                <a:solidFill>
                  <a:srgbClr val="C00000"/>
                </a:solidFill>
              </a:rPr>
              <a:t>vysvětlující proměnné</a:t>
            </a:r>
          </a:p>
          <a:p>
            <a:pPr eaLnBrk="1" hangingPunct="1"/>
            <a:endParaRPr lang="cs-CZ" altLang="cs-CZ" dirty="0">
              <a:solidFill>
                <a:schemeClr val="tx1"/>
              </a:solidFill>
            </a:endParaRPr>
          </a:p>
          <a:p>
            <a:pPr eaLnBrk="1" hangingPunct="1"/>
            <a:r>
              <a:rPr lang="cs-CZ" altLang="cs-CZ" sz="2400" dirty="0">
                <a:solidFill>
                  <a:schemeClr val="tx1"/>
                </a:solidFill>
              </a:rPr>
              <a:t>data:</a:t>
            </a:r>
            <a:endParaRPr lang="cs-CZ" altLang="cs-CZ" sz="2400" i="1" dirty="0">
              <a:solidFill>
                <a:srgbClr val="C00000"/>
              </a:solidFill>
            </a:endParaRP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altLang="cs-CZ" sz="2400" b="1" dirty="0">
                <a:solidFill>
                  <a:srgbClr val="C00000"/>
                </a:solidFill>
              </a:rPr>
              <a:t>čas</a:t>
            </a:r>
            <a:r>
              <a:rPr lang="cs-CZ" altLang="cs-CZ" sz="2000" b="1" dirty="0">
                <a:solidFill>
                  <a:schemeClr val="tx1"/>
                </a:solidFill>
              </a:rPr>
              <a:t>, kdy nastala událost, nebo bylo ukončeno sledování případu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altLang="cs-CZ" sz="2400" b="1" dirty="0">
                <a:solidFill>
                  <a:srgbClr val="C00000"/>
                </a:solidFill>
              </a:rPr>
              <a:t>stav</a:t>
            </a:r>
          </a:p>
          <a:p>
            <a:pPr marL="457200" lvl="1" indent="0" eaLnBrk="1" hangingPunct="1">
              <a:spcBef>
                <a:spcPts val="600"/>
              </a:spcBef>
              <a:buNone/>
            </a:pPr>
            <a:r>
              <a:rPr lang="cs-CZ" altLang="cs-CZ" sz="2000" b="1" dirty="0"/>
              <a:t>	</a:t>
            </a:r>
            <a:r>
              <a:rPr lang="cs-CZ" altLang="cs-CZ" sz="2000" b="1" dirty="0">
                <a:solidFill>
                  <a:schemeClr val="tx1"/>
                </a:solidFill>
              </a:rPr>
              <a:t>a) ukončené pozorování (jev nastal a víme po jaké době)</a:t>
            </a:r>
          </a:p>
          <a:p>
            <a:pPr marL="457200" lvl="1" indent="0" eaLnBrk="1" hangingPunct="1">
              <a:spcBef>
                <a:spcPts val="600"/>
              </a:spcBef>
              <a:buNone/>
            </a:pPr>
            <a:r>
              <a:rPr lang="cs-CZ" altLang="cs-CZ" sz="2000" b="1" dirty="0">
                <a:solidFill>
                  <a:schemeClr val="tx1"/>
                </a:solidFill>
              </a:rPr>
              <a:t>	b) jev do určeného časového limitu nenastal nebo bylo ukončeno 	sledování případu </a:t>
            </a:r>
            <a:r>
              <a:rPr lang="cs-CZ" altLang="cs-CZ" sz="2000" b="1" i="1" dirty="0">
                <a:solidFill>
                  <a:srgbClr val="0000FF"/>
                </a:solidFill>
              </a:rPr>
              <a:t>(</a:t>
            </a:r>
            <a:r>
              <a:rPr lang="cs-CZ" altLang="cs-CZ" sz="2000" b="1" i="1" dirty="0" err="1">
                <a:solidFill>
                  <a:srgbClr val="0000FF"/>
                </a:solidFill>
              </a:rPr>
              <a:t>cenzorovaný</a:t>
            </a:r>
            <a:r>
              <a:rPr lang="cs-CZ" altLang="cs-CZ" sz="2000" b="1" i="1" dirty="0">
                <a:solidFill>
                  <a:srgbClr val="0000FF"/>
                </a:solidFill>
              </a:rPr>
              <a:t> případ)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altLang="cs-CZ" sz="2400" b="1" dirty="0">
                <a:solidFill>
                  <a:srgbClr val="C00000"/>
                </a:solidFill>
              </a:rPr>
              <a:t>vysvětlující proměnné </a:t>
            </a:r>
            <a:r>
              <a:rPr lang="cs-CZ" altLang="cs-CZ" sz="2000" b="1" dirty="0">
                <a:solidFill>
                  <a:schemeClr val="tx1"/>
                </a:solidFill>
              </a:rPr>
              <a:t>charakterizující pozorované případy</a:t>
            </a:r>
          </a:p>
          <a:p>
            <a:pPr lvl="1" eaLnBrk="1" hangingPunct="1">
              <a:buFont typeface="Wingdings" pitchFamily="2" charset="2"/>
              <a:buNone/>
            </a:pPr>
            <a:endParaRPr lang="cs-CZ" altLang="cs-CZ" sz="2000" dirty="0"/>
          </a:p>
        </p:txBody>
      </p:sp>
    </p:spTree>
    <p:extLst>
      <p:ext uri="{BB962C8B-B14F-4D97-AF65-F5344CB8AC3E}">
        <p14:creationId xmlns:p14="http://schemas.microsoft.com/office/powerpoint/2010/main" val="2896855265"/>
      </p:ext>
    </p:extLst>
  </p:cSld>
  <p:clrMapOvr>
    <a:masterClrMapping/>
  </p:clrMapOvr>
</p:sld>
</file>

<file path=ppt/theme/theme1.xml><?xml version="1.0" encoding="utf-8"?>
<a:theme xmlns:a="http://schemas.openxmlformats.org/drawingml/2006/main" name="Vyuka">
  <a:themeElements>
    <a:clrScheme name="acrea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F29400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Vyuka_cislo_snim</Template>
  <TotalTime>1244</TotalTime>
  <Words>4058</Words>
  <Application>Microsoft Office PowerPoint</Application>
  <PresentationFormat>Předvádění na obrazovce (4:3)</PresentationFormat>
  <Paragraphs>434</Paragraphs>
  <Slides>61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61</vt:i4>
      </vt:variant>
    </vt:vector>
  </HeadingPairs>
  <TitlesOfParts>
    <vt:vector size="70" baseType="lpstr">
      <vt:lpstr>Arial</vt:lpstr>
      <vt:lpstr>Calibri</vt:lpstr>
      <vt:lpstr>Cambria Math</vt:lpstr>
      <vt:lpstr>Symbol</vt:lpstr>
      <vt:lpstr>Wingdings</vt:lpstr>
      <vt:lpstr>Vyuka</vt:lpstr>
      <vt:lpstr>list</vt:lpstr>
      <vt:lpstr>Rastrový obraz</vt:lpstr>
      <vt:lpstr>Picture</vt:lpstr>
      <vt:lpstr>Analýza délky života</vt:lpstr>
      <vt:lpstr>Analýza délky života </vt:lpstr>
      <vt:lpstr>Aplikace</vt:lpstr>
      <vt:lpstr>Úloha</vt:lpstr>
      <vt:lpstr>Cíl</vt:lpstr>
      <vt:lpstr>Popis nastalých událostí (úmrtnost)</vt:lpstr>
      <vt:lpstr>Popis nástupu událostí</vt:lpstr>
      <vt:lpstr>Popis intenzity nástupu událostí</vt:lpstr>
      <vt:lpstr>Data</vt:lpstr>
      <vt:lpstr>Cenzorovaná pozorování</vt:lpstr>
      <vt:lpstr>Riziková množina a hazard</vt:lpstr>
      <vt:lpstr>Data pro analýzu délky života</vt:lpstr>
      <vt:lpstr>Předpoklady analýz</vt:lpstr>
      <vt:lpstr>Tabulky délky života</vt:lpstr>
      <vt:lpstr>Tabulka délky života</vt:lpstr>
      <vt:lpstr>Zadání tabulky přežití</vt:lpstr>
      <vt:lpstr>Tabulka délky života v IBM SPSS Statistics</vt:lpstr>
      <vt:lpstr>Statistiky v tabulce délky života</vt:lpstr>
      <vt:lpstr>Statistiky v tabulce délky života (pokr.)</vt:lpstr>
      <vt:lpstr>Funkce přežití</vt:lpstr>
      <vt:lpstr>Hustota pravděpodobnosti odchodu</vt:lpstr>
      <vt:lpstr>Hazard</vt:lpstr>
      <vt:lpstr>Další výstupy </vt:lpstr>
      <vt:lpstr>Standardní chyba</vt:lpstr>
      <vt:lpstr>Porovnání skupin</vt:lpstr>
      <vt:lpstr>Kaplan-Meierovy modely</vt:lpstr>
      <vt:lpstr>Kaplan-Meier: myšlenka</vt:lpstr>
      <vt:lpstr>Zadání K-M analýzy</vt:lpstr>
      <vt:lpstr>Funkce přežití: K-M odhad</vt:lpstr>
      <vt:lpstr>K-M odhad: tabulka</vt:lpstr>
      <vt:lpstr>K-M odhad: míry</vt:lpstr>
      <vt:lpstr>Testy shody funkcí přežití v K-M proceduře</vt:lpstr>
      <vt:lpstr>Jednovýběrový test shody funkce přežití </vt:lpstr>
      <vt:lpstr>Coxova regrese</vt:lpstr>
      <vt:lpstr>Princip Coxova modelu</vt:lpstr>
      <vt:lpstr>Základní (baseline) funkce přežití </vt:lpstr>
      <vt:lpstr>Hazard a kumulativní hazard</vt:lpstr>
      <vt:lpstr>Alternativní vyjádření modelu Coxovy regrese</vt:lpstr>
      <vt:lpstr>Předpoklad proporčních rizik</vt:lpstr>
      <vt:lpstr>Zadání Coxovy regrese</vt:lpstr>
      <vt:lpstr>Odhady koeficientů</vt:lpstr>
      <vt:lpstr>Tabulka přežití</vt:lpstr>
      <vt:lpstr>Baseline &amp; Mean Survival</vt:lpstr>
      <vt:lpstr>Metody pro automatický výběr prediktorů</vt:lpstr>
      <vt:lpstr>Kovariáty vyloučené z modelu</vt:lpstr>
      <vt:lpstr>Kategorizované kovariáty, interakce</vt:lpstr>
      <vt:lpstr>Typy kontrastů</vt:lpstr>
      <vt:lpstr>Funkce přežití pro kategorizované kovariáty</vt:lpstr>
      <vt:lpstr>Transformace log-minus-log (LML)</vt:lpstr>
      <vt:lpstr>Testování předpokladů Coxova modelu (1)</vt:lpstr>
      <vt:lpstr>Testování předpokladů Coxova modelu (2)</vt:lpstr>
      <vt:lpstr>Graf parciálních residuí</vt:lpstr>
      <vt:lpstr>Rizikový poměr závislý na čase </vt:lpstr>
      <vt:lpstr>Coxova regrese s časově závislou kovariátou</vt:lpstr>
      <vt:lpstr>Accelerated failure time – ATF</vt:lpstr>
      <vt:lpstr>ATF a Coxova regrese</vt:lpstr>
      <vt:lpstr>Odhady koeficientů AFT</vt:lpstr>
      <vt:lpstr>Příklad funkce přežití</vt:lpstr>
      <vt:lpstr>Weibulovo a exponenciální rozdělení</vt:lpstr>
      <vt:lpstr>Lognormální rozdělení</vt:lpstr>
      <vt:lpstr>Loglogistické rozdělení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Analýza délky života</dc:title>
  <dc:creator>Brom Ondřej</dc:creator>
  <cp:lastModifiedBy>Cábová Kateřina</cp:lastModifiedBy>
  <cp:revision>91</cp:revision>
  <dcterms:created xsi:type="dcterms:W3CDTF">2021-09-01T13:03:39Z</dcterms:created>
  <dcterms:modified xsi:type="dcterms:W3CDTF">2026-01-09T09:08:22Z</dcterms:modified>
</cp:coreProperties>
</file>